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68"/>
  </p:notesMasterIdLst>
  <p:handoutMasterIdLst>
    <p:handoutMasterId r:id="rId69"/>
  </p:handoutMasterIdLst>
  <p:sldIdLst>
    <p:sldId id="959" r:id="rId2"/>
    <p:sldId id="983" r:id="rId3"/>
    <p:sldId id="1097" r:id="rId4"/>
    <p:sldId id="1098" r:id="rId5"/>
    <p:sldId id="1099" r:id="rId6"/>
    <p:sldId id="1100" r:id="rId7"/>
    <p:sldId id="1101" r:id="rId8"/>
    <p:sldId id="985" r:id="rId9"/>
    <p:sldId id="986" r:id="rId10"/>
    <p:sldId id="988" r:id="rId11"/>
    <p:sldId id="987" r:id="rId12"/>
    <p:sldId id="989" r:id="rId13"/>
    <p:sldId id="993" r:id="rId14"/>
    <p:sldId id="994" r:id="rId15"/>
    <p:sldId id="995" r:id="rId16"/>
    <p:sldId id="1048" r:id="rId17"/>
    <p:sldId id="996" r:id="rId18"/>
    <p:sldId id="997" r:id="rId19"/>
    <p:sldId id="1001" r:id="rId20"/>
    <p:sldId id="998" r:id="rId21"/>
    <p:sldId id="1076" r:id="rId22"/>
    <p:sldId id="1077" r:id="rId23"/>
    <p:sldId id="1078" r:id="rId24"/>
    <p:sldId id="1079" r:id="rId25"/>
    <p:sldId id="1080" r:id="rId26"/>
    <p:sldId id="1081" r:id="rId27"/>
    <p:sldId id="1082" r:id="rId28"/>
    <p:sldId id="1083" r:id="rId29"/>
    <p:sldId id="1084" r:id="rId30"/>
    <p:sldId id="1085" r:id="rId31"/>
    <p:sldId id="1086" r:id="rId32"/>
    <p:sldId id="1087" r:id="rId33"/>
    <p:sldId id="1088" r:id="rId34"/>
    <p:sldId id="1089" r:id="rId35"/>
    <p:sldId id="1041" r:id="rId36"/>
    <p:sldId id="1042" r:id="rId37"/>
    <p:sldId id="1072" r:id="rId38"/>
    <p:sldId id="1073" r:id="rId39"/>
    <p:sldId id="1074" r:id="rId40"/>
    <p:sldId id="1043" r:id="rId41"/>
    <p:sldId id="1044" r:id="rId42"/>
    <p:sldId id="1049" r:id="rId43"/>
    <p:sldId id="1050" r:id="rId44"/>
    <p:sldId id="1045" r:id="rId45"/>
    <p:sldId id="1003" r:id="rId46"/>
    <p:sldId id="1004" r:id="rId47"/>
    <p:sldId id="1091" r:id="rId48"/>
    <p:sldId id="1092" r:id="rId49"/>
    <p:sldId id="1093" r:id="rId50"/>
    <p:sldId id="1094" r:id="rId51"/>
    <p:sldId id="1006" r:id="rId52"/>
    <p:sldId id="1021" r:id="rId53"/>
    <p:sldId id="1008" r:id="rId54"/>
    <p:sldId id="1009" r:id="rId55"/>
    <p:sldId id="1053" r:id="rId56"/>
    <p:sldId id="1011" r:id="rId57"/>
    <p:sldId id="1090" r:id="rId58"/>
    <p:sldId id="1096" r:id="rId59"/>
    <p:sldId id="1010" r:id="rId60"/>
    <p:sldId id="1022" r:id="rId61"/>
    <p:sldId id="1023" r:id="rId62"/>
    <p:sldId id="1024" r:id="rId63"/>
    <p:sldId id="1025" r:id="rId64"/>
    <p:sldId id="1051" r:id="rId65"/>
    <p:sldId id="1075" r:id="rId66"/>
    <p:sldId id="856" r:id="rId67"/>
  </p:sldIdLst>
  <p:sldSz cx="12188825" cy="6858000"/>
  <p:notesSz cx="7315200" cy="9601200"/>
  <p:defaultTextStyle>
    <a:defPPr>
      <a:defRPr lang="en-US"/>
    </a:defPPr>
    <a:lvl1pPr marL="0" algn="l" defTabSz="1088291" rtl="0" eaLnBrk="1" latinLnBrk="0" hangingPunct="1">
      <a:defRPr sz="2100" kern="1200">
        <a:solidFill>
          <a:schemeClr val="tx1"/>
        </a:solidFill>
        <a:latin typeface="+mn-lt"/>
        <a:ea typeface="+mn-ea"/>
        <a:cs typeface="+mn-cs"/>
      </a:defRPr>
    </a:lvl1pPr>
    <a:lvl2pPr marL="544145" algn="l" defTabSz="1088291" rtl="0" eaLnBrk="1" latinLnBrk="0" hangingPunct="1">
      <a:defRPr sz="2100" kern="1200">
        <a:solidFill>
          <a:schemeClr val="tx1"/>
        </a:solidFill>
        <a:latin typeface="+mn-lt"/>
        <a:ea typeface="+mn-ea"/>
        <a:cs typeface="+mn-cs"/>
      </a:defRPr>
    </a:lvl2pPr>
    <a:lvl3pPr marL="1088291" algn="l" defTabSz="1088291" rtl="0" eaLnBrk="1" latinLnBrk="0" hangingPunct="1">
      <a:defRPr sz="2100" kern="1200">
        <a:solidFill>
          <a:schemeClr val="tx1"/>
        </a:solidFill>
        <a:latin typeface="+mn-lt"/>
        <a:ea typeface="+mn-ea"/>
        <a:cs typeface="+mn-cs"/>
      </a:defRPr>
    </a:lvl3pPr>
    <a:lvl4pPr marL="1632436" algn="l" defTabSz="1088291" rtl="0" eaLnBrk="1" latinLnBrk="0" hangingPunct="1">
      <a:defRPr sz="2100" kern="1200">
        <a:solidFill>
          <a:schemeClr val="tx1"/>
        </a:solidFill>
        <a:latin typeface="+mn-lt"/>
        <a:ea typeface="+mn-ea"/>
        <a:cs typeface="+mn-cs"/>
      </a:defRPr>
    </a:lvl4pPr>
    <a:lvl5pPr marL="2176581" algn="l" defTabSz="1088291" rtl="0" eaLnBrk="1" latinLnBrk="0" hangingPunct="1">
      <a:defRPr sz="2100" kern="1200">
        <a:solidFill>
          <a:schemeClr val="tx1"/>
        </a:solidFill>
        <a:latin typeface="+mn-lt"/>
        <a:ea typeface="+mn-ea"/>
        <a:cs typeface="+mn-cs"/>
      </a:defRPr>
    </a:lvl5pPr>
    <a:lvl6pPr marL="2720726" algn="l" defTabSz="1088291" rtl="0" eaLnBrk="1" latinLnBrk="0" hangingPunct="1">
      <a:defRPr sz="2100" kern="1200">
        <a:solidFill>
          <a:schemeClr val="tx1"/>
        </a:solidFill>
        <a:latin typeface="+mn-lt"/>
        <a:ea typeface="+mn-ea"/>
        <a:cs typeface="+mn-cs"/>
      </a:defRPr>
    </a:lvl6pPr>
    <a:lvl7pPr marL="3264872" algn="l" defTabSz="1088291" rtl="0" eaLnBrk="1" latinLnBrk="0" hangingPunct="1">
      <a:defRPr sz="2100" kern="1200">
        <a:solidFill>
          <a:schemeClr val="tx1"/>
        </a:solidFill>
        <a:latin typeface="+mn-lt"/>
        <a:ea typeface="+mn-ea"/>
        <a:cs typeface="+mn-cs"/>
      </a:defRPr>
    </a:lvl7pPr>
    <a:lvl8pPr marL="3809017" algn="l" defTabSz="1088291" rtl="0" eaLnBrk="1" latinLnBrk="0" hangingPunct="1">
      <a:defRPr sz="2100" kern="1200">
        <a:solidFill>
          <a:schemeClr val="tx1"/>
        </a:solidFill>
        <a:latin typeface="+mn-lt"/>
        <a:ea typeface="+mn-ea"/>
        <a:cs typeface="+mn-cs"/>
      </a:defRPr>
    </a:lvl8pPr>
    <a:lvl9pPr marL="4353162" algn="l" defTabSz="1088291"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4" orient="horz" pos="5631">
          <p15:clr>
            <a:srgbClr val="A4A3A4"/>
          </p15:clr>
        </p15:guide>
        <p15:guide id="15" orient="horz" pos="4319">
          <p15:clr>
            <a:srgbClr val="A4A3A4"/>
          </p15:clr>
        </p15:guide>
        <p15:guide id="16" pos="7677">
          <p15:clr>
            <a:srgbClr val="A4A3A4"/>
          </p15:clr>
        </p15:guide>
      </p15:sldGuideLst>
    </p:ext>
    <p:ext uri="{2D200454-40CA-4A62-9FC3-DE9A4176ACB9}">
      <p15:notesGuideLst xmlns:p15="http://schemas.microsoft.com/office/powerpoint/2012/main">
        <p15:guide id="1" orient="horz" pos="3024">
          <p15:clr>
            <a:srgbClr val="A4A3A4"/>
          </p15:clr>
        </p15:guide>
        <p15:guide id="2" orient="horz" pos="5970">
          <p15:clr>
            <a:srgbClr val="A4A3A4"/>
          </p15:clr>
        </p15:guide>
        <p15:guide id="3" pos="2304">
          <p15:clr>
            <a:srgbClr val="A4A3A4"/>
          </p15:clr>
        </p15:guide>
        <p15:guide id="4" pos="258">
          <p15:clr>
            <a:srgbClr val="A4A3A4"/>
          </p15:clr>
        </p15:guide>
        <p15:guide id="5" pos="4357">
          <p15:clr>
            <a:srgbClr val="A4A3A4"/>
          </p15:clr>
        </p15:guide>
        <p15:guide id="6" orient="horz" pos="2475">
          <p15:clr>
            <a:srgbClr val="A4A3A4"/>
          </p15:clr>
        </p15:guide>
        <p15:guide id="7" orient="horz" pos="4392">
          <p15:clr>
            <a:srgbClr val="A4A3A4"/>
          </p15:clr>
        </p15:guide>
        <p15:guide id="8" pos="3024">
          <p15:clr>
            <a:srgbClr val="A4A3A4"/>
          </p15:clr>
        </p15:guide>
        <p15:guide id="9" pos="339">
          <p15:clr>
            <a:srgbClr val="A4A3A4"/>
          </p15:clr>
        </p15:guide>
        <p15:guide id="10" pos="5719">
          <p15:clr>
            <a:srgbClr val="A4A3A4"/>
          </p15:clr>
        </p15:guide>
        <p15:guide id="11" orient="horz" pos="7836">
          <p15:clr>
            <a:srgbClr val="A4A3A4"/>
          </p15:clr>
        </p15:guide>
        <p15:guide id="12" orient="horz" pos="559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scaleToFitPaper="1"/>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7F7F7F"/>
    <a:srgbClr val="B2B2B2"/>
    <a:srgbClr val="6B359D"/>
    <a:srgbClr val="00A1E0"/>
    <a:srgbClr val="B5BE00"/>
    <a:srgbClr val="D65F00"/>
    <a:srgbClr val="E1261C"/>
    <a:srgbClr val="326195"/>
    <a:srgbClr val="4976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28" autoAdjust="0"/>
    <p:restoredTop sz="75771" autoAdjust="0"/>
  </p:normalViewPr>
  <p:slideViewPr>
    <p:cSldViewPr snapToGrid="0" snapToObjects="1" showGuides="1">
      <p:cViewPr varScale="1">
        <p:scale>
          <a:sx n="65" d="100"/>
          <a:sy n="65" d="100"/>
        </p:scale>
        <p:origin x="840" y="66"/>
      </p:cViewPr>
      <p:guideLst>
        <p:guide orient="horz" pos="5631"/>
        <p:guide orient="horz" pos="4319"/>
        <p:guide pos="7677"/>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p:scale>
          <a:sx n="99" d="100"/>
          <a:sy n="99" d="100"/>
        </p:scale>
        <p:origin x="-4296" y="-1160"/>
      </p:cViewPr>
      <p:guideLst>
        <p:guide orient="horz" pos="3024"/>
        <p:guide orient="horz" pos="5970"/>
        <p:guide pos="2304"/>
        <p:guide pos="258"/>
        <p:guide pos="4357"/>
        <p:guide orient="horz" pos="2475"/>
        <p:guide orient="horz" pos="4392"/>
        <p:guide pos="3024"/>
        <p:guide pos="339"/>
        <p:guide pos="5719"/>
        <p:guide orient="horz" pos="7836"/>
        <p:guide orient="horz" pos="559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DA88BB-C2EC-EA47-A66B-40A131171A86}" type="doc">
      <dgm:prSet loTypeId="urn:microsoft.com/office/officeart/2005/8/layout/cycle5" loCatId="" qsTypeId="urn:microsoft.com/office/officeart/2005/8/quickstyle/simple4" qsCatId="simple" csTypeId="urn:microsoft.com/office/officeart/2005/8/colors/accent1_2" csCatId="accent1" phldr="1"/>
      <dgm:spPr/>
      <dgm:t>
        <a:bodyPr/>
        <a:lstStyle/>
        <a:p>
          <a:endParaRPr lang="zh-TW" altLang="en-US"/>
        </a:p>
      </dgm:t>
    </dgm:pt>
    <dgm:pt modelId="{57524E44-2858-DC42-B21F-4326B3C3191C}">
      <dgm:prSet phldrT="[Text]" custT="1">
        <dgm:style>
          <a:lnRef idx="1">
            <a:schemeClr val="accent5"/>
          </a:lnRef>
          <a:fillRef idx="3">
            <a:schemeClr val="accent5"/>
          </a:fillRef>
          <a:effectRef idx="2">
            <a:schemeClr val="accent5"/>
          </a:effectRef>
          <a:fontRef idx="minor">
            <a:schemeClr val="lt1"/>
          </a:fontRef>
        </dgm:style>
      </dgm:prSet>
      <dgm:spPr/>
      <dgm:t>
        <a:bodyPr/>
        <a:lstStyle/>
        <a:p>
          <a:r>
            <a:rPr lang="zh-CN" altLang="en-US" sz="2000" dirty="0" smtClean="0">
              <a:solidFill>
                <a:schemeClr val="accent3"/>
              </a:solidFill>
              <a:latin typeface="Microsoft YaHei" charset="-122"/>
              <a:ea typeface="Microsoft YaHei" charset="-122"/>
              <a:cs typeface="Microsoft YaHei" charset="-122"/>
            </a:rPr>
            <a:t>使用者满意</a:t>
          </a:r>
          <a:endParaRPr lang="en-US" altLang="zh-CN" sz="2000" dirty="0" smtClean="0">
            <a:solidFill>
              <a:schemeClr val="accent3"/>
            </a:solidFill>
            <a:latin typeface="Microsoft YaHei" charset="-122"/>
            <a:ea typeface="Microsoft YaHei" charset="-122"/>
            <a:cs typeface="Microsoft YaHei" charset="-122"/>
          </a:endParaRPr>
        </a:p>
      </dgm:t>
    </dgm:pt>
    <dgm:pt modelId="{734CAB80-91CF-2746-A5EB-148DFABAC165}" type="parTrans" cxnId="{83EF356E-A6CC-8645-8C38-392A0CBD56C3}">
      <dgm:prSet/>
      <dgm:spPr/>
      <dgm:t>
        <a:bodyPr/>
        <a:lstStyle/>
        <a:p>
          <a:endParaRPr lang="zh-TW" altLang="en-US">
            <a:latin typeface="Microsoft YaHei" charset="-122"/>
            <a:ea typeface="Microsoft YaHei" charset="-122"/>
            <a:cs typeface="Microsoft YaHei" charset="-122"/>
          </a:endParaRPr>
        </a:p>
      </dgm:t>
    </dgm:pt>
    <dgm:pt modelId="{65CEF219-2944-2C43-8914-A03FAB06C859}" type="sibTrans" cxnId="{83EF356E-A6CC-8645-8C38-392A0CBD56C3}">
      <dgm:prSet/>
      <dgm:spPr>
        <a:solidFill>
          <a:srgbClr val="D9EDCB"/>
        </a:solidFill>
      </dgm:spPr>
      <dgm:t>
        <a:bodyPr/>
        <a:lstStyle/>
        <a:p>
          <a:endParaRPr lang="zh-TW" altLang="en-US">
            <a:latin typeface="Microsoft YaHei" charset="-122"/>
            <a:ea typeface="Microsoft YaHei" charset="-122"/>
            <a:cs typeface="Microsoft YaHei" charset="-122"/>
          </a:endParaRPr>
        </a:p>
      </dgm:t>
    </dgm:pt>
    <dgm:pt modelId="{6BD0917B-8125-C248-8723-D2A99DBBBACF}">
      <dgm:prSet phldrT="[Text]" custT="1">
        <dgm:style>
          <a:lnRef idx="1">
            <a:schemeClr val="accent5"/>
          </a:lnRef>
          <a:fillRef idx="3">
            <a:schemeClr val="accent5"/>
          </a:fillRef>
          <a:effectRef idx="2">
            <a:schemeClr val="accent5"/>
          </a:effectRef>
          <a:fontRef idx="minor">
            <a:schemeClr val="lt1"/>
          </a:fontRef>
        </dgm:style>
      </dgm:prSet>
      <dgm:spPr/>
      <dgm:t>
        <a:bodyPr/>
        <a:lstStyle/>
        <a:p>
          <a:r>
            <a:rPr lang="zh-CN" altLang="en-US" sz="2000" dirty="0" smtClean="0">
              <a:solidFill>
                <a:schemeClr val="accent3"/>
              </a:solidFill>
              <a:latin typeface="Microsoft YaHei" charset="-122"/>
              <a:ea typeface="Microsoft YaHei" charset="-122"/>
              <a:cs typeface="Microsoft YaHei" charset="-122"/>
            </a:rPr>
            <a:t>安全</a:t>
          </a:r>
          <a:r>
            <a:rPr lang="en-US" altLang="zh-TW" sz="2000" dirty="0" smtClean="0">
              <a:solidFill>
                <a:schemeClr val="accent3"/>
              </a:solidFill>
              <a:latin typeface="Microsoft YaHei" charset="-122"/>
              <a:ea typeface="Microsoft YaHei" charset="-122"/>
              <a:cs typeface="Microsoft YaHei" charset="-122"/>
            </a:rPr>
            <a:t>/</a:t>
          </a:r>
          <a:r>
            <a:rPr lang="zh-TW" altLang="en-US" sz="2000" dirty="0" smtClean="0">
              <a:solidFill>
                <a:schemeClr val="accent3"/>
              </a:solidFill>
              <a:latin typeface="Microsoft YaHei" charset="-122"/>
              <a:ea typeface="Microsoft YaHei" charset="-122"/>
              <a:cs typeface="Microsoft YaHei" charset="-122"/>
            </a:rPr>
            <a:t>法规</a:t>
          </a:r>
          <a:endParaRPr lang="zh-TW" altLang="en-US" sz="2000" dirty="0">
            <a:solidFill>
              <a:schemeClr val="accent3"/>
            </a:solidFill>
            <a:latin typeface="Microsoft YaHei" charset="-122"/>
            <a:ea typeface="Microsoft YaHei" charset="-122"/>
            <a:cs typeface="Microsoft YaHei" charset="-122"/>
          </a:endParaRPr>
        </a:p>
      </dgm:t>
    </dgm:pt>
    <dgm:pt modelId="{D74AF4CD-900D-9748-A872-8A010D69E5F5}" type="parTrans" cxnId="{7B5929F8-C7AD-2946-B24B-965387F948C4}">
      <dgm:prSet/>
      <dgm:spPr/>
      <dgm:t>
        <a:bodyPr/>
        <a:lstStyle/>
        <a:p>
          <a:endParaRPr lang="zh-TW" altLang="en-US">
            <a:latin typeface="Microsoft YaHei" charset="-122"/>
            <a:ea typeface="Microsoft YaHei" charset="-122"/>
            <a:cs typeface="Microsoft YaHei" charset="-122"/>
          </a:endParaRPr>
        </a:p>
      </dgm:t>
    </dgm:pt>
    <dgm:pt modelId="{13289825-979E-C94D-92CB-379305C3AF94}" type="sibTrans" cxnId="{7B5929F8-C7AD-2946-B24B-965387F948C4}">
      <dgm:prSet/>
      <dgm:spPr>
        <a:solidFill>
          <a:srgbClr val="D9EDCB"/>
        </a:solidFill>
      </dgm:spPr>
      <dgm:t>
        <a:bodyPr/>
        <a:lstStyle/>
        <a:p>
          <a:endParaRPr lang="zh-TW" altLang="en-US">
            <a:latin typeface="Microsoft YaHei" charset="-122"/>
            <a:ea typeface="Microsoft YaHei" charset="-122"/>
            <a:cs typeface="Microsoft YaHei" charset="-122"/>
          </a:endParaRPr>
        </a:p>
      </dgm:t>
    </dgm:pt>
    <dgm:pt modelId="{E26578BB-170E-5F4F-9694-D5EA492AC393}">
      <dgm:prSet phldrT="[Text]" custT="1">
        <dgm:style>
          <a:lnRef idx="1">
            <a:schemeClr val="accent5"/>
          </a:lnRef>
          <a:fillRef idx="3">
            <a:schemeClr val="accent5"/>
          </a:fillRef>
          <a:effectRef idx="2">
            <a:schemeClr val="accent5"/>
          </a:effectRef>
          <a:fontRef idx="minor">
            <a:schemeClr val="lt1"/>
          </a:fontRef>
        </dgm:style>
      </dgm:prSet>
      <dgm:spPr/>
      <dgm:t>
        <a:bodyPr/>
        <a:lstStyle/>
        <a:p>
          <a:r>
            <a:rPr lang="zh-TW" altLang="en-US" sz="2000" dirty="0" smtClean="0">
              <a:solidFill>
                <a:schemeClr val="accent3"/>
              </a:solidFill>
              <a:latin typeface="Microsoft YaHei" charset="-122"/>
              <a:ea typeface="Microsoft YaHei" charset="-122"/>
              <a:cs typeface="Microsoft YaHei" charset="-122"/>
            </a:rPr>
            <a:t>弹性</a:t>
          </a:r>
          <a:r>
            <a:rPr lang="en-US" altLang="zh-TW" sz="2000" dirty="0" smtClean="0">
              <a:solidFill>
                <a:schemeClr val="accent3"/>
              </a:solidFill>
              <a:latin typeface="Microsoft YaHei" charset="-122"/>
              <a:ea typeface="Microsoft YaHei" charset="-122"/>
              <a:cs typeface="Microsoft YaHei" charset="-122"/>
            </a:rPr>
            <a:t>/</a:t>
          </a:r>
          <a:r>
            <a:rPr lang="zh-TW" altLang="en-US" sz="2000" dirty="0" smtClean="0">
              <a:solidFill>
                <a:schemeClr val="accent3"/>
              </a:solidFill>
              <a:latin typeface="Microsoft YaHei" charset="-122"/>
              <a:ea typeface="Microsoft YaHei" charset="-122"/>
              <a:cs typeface="Microsoft YaHei" charset="-122"/>
            </a:rPr>
            <a:t>扩展</a:t>
          </a:r>
          <a:endParaRPr lang="zh-TW" altLang="en-US" sz="2000" dirty="0">
            <a:solidFill>
              <a:schemeClr val="accent3"/>
            </a:solidFill>
            <a:latin typeface="Microsoft YaHei" charset="-122"/>
            <a:ea typeface="Microsoft YaHei" charset="-122"/>
            <a:cs typeface="Microsoft YaHei" charset="-122"/>
          </a:endParaRPr>
        </a:p>
      </dgm:t>
    </dgm:pt>
    <dgm:pt modelId="{77574F97-DDB4-304D-92ED-3045B58A4FAF}" type="parTrans" cxnId="{F05B11F4-3951-DF49-9CC5-EF492BAD8A26}">
      <dgm:prSet/>
      <dgm:spPr/>
      <dgm:t>
        <a:bodyPr/>
        <a:lstStyle/>
        <a:p>
          <a:endParaRPr lang="zh-TW" altLang="en-US">
            <a:latin typeface="Microsoft YaHei" charset="-122"/>
            <a:ea typeface="Microsoft YaHei" charset="-122"/>
            <a:cs typeface="Microsoft YaHei" charset="-122"/>
          </a:endParaRPr>
        </a:p>
      </dgm:t>
    </dgm:pt>
    <dgm:pt modelId="{B4AA742D-3A6D-D74F-91A3-56269CB0F308}" type="sibTrans" cxnId="{F05B11F4-3951-DF49-9CC5-EF492BAD8A26}">
      <dgm:prSet/>
      <dgm:spPr/>
      <dgm:t>
        <a:bodyPr/>
        <a:lstStyle/>
        <a:p>
          <a:endParaRPr lang="zh-TW" altLang="en-US">
            <a:latin typeface="Microsoft YaHei" charset="-122"/>
            <a:ea typeface="Microsoft YaHei" charset="-122"/>
            <a:cs typeface="Microsoft YaHei" charset="-122"/>
          </a:endParaRPr>
        </a:p>
      </dgm:t>
    </dgm:pt>
    <dgm:pt modelId="{AB5E7331-8DCB-2349-84ED-60615FAAE732}" type="pres">
      <dgm:prSet presAssocID="{A9DA88BB-C2EC-EA47-A66B-40A131171A86}" presName="cycle" presStyleCnt="0">
        <dgm:presLayoutVars>
          <dgm:dir/>
          <dgm:resizeHandles val="exact"/>
        </dgm:presLayoutVars>
      </dgm:prSet>
      <dgm:spPr/>
      <dgm:t>
        <a:bodyPr/>
        <a:lstStyle/>
        <a:p>
          <a:endParaRPr lang="zh-TW" altLang="en-US"/>
        </a:p>
      </dgm:t>
    </dgm:pt>
    <dgm:pt modelId="{39EDBDE2-375C-8A49-816D-9F5BD768835F}" type="pres">
      <dgm:prSet presAssocID="{57524E44-2858-DC42-B21F-4326B3C3191C}" presName="node" presStyleLbl="node1" presStyleIdx="0" presStyleCnt="3" custScaleX="79260" custScaleY="67057">
        <dgm:presLayoutVars>
          <dgm:bulletEnabled val="1"/>
        </dgm:presLayoutVars>
      </dgm:prSet>
      <dgm:spPr/>
      <dgm:t>
        <a:bodyPr/>
        <a:lstStyle/>
        <a:p>
          <a:endParaRPr lang="zh-TW" altLang="en-US"/>
        </a:p>
      </dgm:t>
    </dgm:pt>
    <dgm:pt modelId="{35D42B5B-518C-A545-9C7C-5A6A4539A480}" type="pres">
      <dgm:prSet presAssocID="{57524E44-2858-DC42-B21F-4326B3C3191C}" presName="spNode" presStyleCnt="0"/>
      <dgm:spPr/>
    </dgm:pt>
    <dgm:pt modelId="{94736605-F933-474E-8738-9641455C8A00}" type="pres">
      <dgm:prSet presAssocID="{65CEF219-2944-2C43-8914-A03FAB06C859}" presName="sibTrans" presStyleLbl="sibTrans1D1" presStyleIdx="0" presStyleCnt="3"/>
      <dgm:spPr/>
      <dgm:t>
        <a:bodyPr/>
        <a:lstStyle/>
        <a:p>
          <a:endParaRPr lang="zh-TW" altLang="en-US"/>
        </a:p>
      </dgm:t>
    </dgm:pt>
    <dgm:pt modelId="{F51B0BC6-16A6-ED42-B386-D497D2E8A314}" type="pres">
      <dgm:prSet presAssocID="{6BD0917B-8125-C248-8723-D2A99DBBBACF}" presName="node" presStyleLbl="node1" presStyleIdx="1" presStyleCnt="3" custScaleX="79260" custScaleY="67057">
        <dgm:presLayoutVars>
          <dgm:bulletEnabled val="1"/>
        </dgm:presLayoutVars>
      </dgm:prSet>
      <dgm:spPr/>
      <dgm:t>
        <a:bodyPr/>
        <a:lstStyle/>
        <a:p>
          <a:endParaRPr lang="zh-TW" altLang="en-US"/>
        </a:p>
      </dgm:t>
    </dgm:pt>
    <dgm:pt modelId="{8B516DDA-6B3D-904C-A6F6-650172C3ECDC}" type="pres">
      <dgm:prSet presAssocID="{6BD0917B-8125-C248-8723-D2A99DBBBACF}" presName="spNode" presStyleCnt="0"/>
      <dgm:spPr/>
    </dgm:pt>
    <dgm:pt modelId="{3553D254-5B93-3940-A091-12F840BC835F}" type="pres">
      <dgm:prSet presAssocID="{13289825-979E-C94D-92CB-379305C3AF94}" presName="sibTrans" presStyleLbl="sibTrans1D1" presStyleIdx="1" presStyleCnt="3"/>
      <dgm:spPr/>
      <dgm:t>
        <a:bodyPr/>
        <a:lstStyle/>
        <a:p>
          <a:endParaRPr lang="zh-TW" altLang="en-US"/>
        </a:p>
      </dgm:t>
    </dgm:pt>
    <dgm:pt modelId="{12F4132D-6FF8-484B-ACDE-89FE366861B9}" type="pres">
      <dgm:prSet presAssocID="{E26578BB-170E-5F4F-9694-D5EA492AC393}" presName="node" presStyleLbl="node1" presStyleIdx="2" presStyleCnt="3" custScaleX="79260" custScaleY="67057">
        <dgm:presLayoutVars>
          <dgm:bulletEnabled val="1"/>
        </dgm:presLayoutVars>
      </dgm:prSet>
      <dgm:spPr/>
      <dgm:t>
        <a:bodyPr/>
        <a:lstStyle/>
        <a:p>
          <a:endParaRPr lang="zh-TW" altLang="en-US"/>
        </a:p>
      </dgm:t>
    </dgm:pt>
    <dgm:pt modelId="{404F1FCB-4127-914A-9671-480CC1C4D6DE}" type="pres">
      <dgm:prSet presAssocID="{E26578BB-170E-5F4F-9694-D5EA492AC393}" presName="spNode" presStyleCnt="0"/>
      <dgm:spPr/>
    </dgm:pt>
    <dgm:pt modelId="{5AE35A76-B7FA-C349-B7BA-AA1E2EBFA9E4}" type="pres">
      <dgm:prSet presAssocID="{B4AA742D-3A6D-D74F-91A3-56269CB0F308}" presName="sibTrans" presStyleLbl="sibTrans1D1" presStyleIdx="2" presStyleCnt="3"/>
      <dgm:spPr/>
      <dgm:t>
        <a:bodyPr/>
        <a:lstStyle/>
        <a:p>
          <a:endParaRPr lang="zh-TW" altLang="en-US"/>
        </a:p>
      </dgm:t>
    </dgm:pt>
  </dgm:ptLst>
  <dgm:cxnLst>
    <dgm:cxn modelId="{510889A2-C3F1-2F4A-81E3-1B5CD5D6BC4B}" type="presOf" srcId="{65CEF219-2944-2C43-8914-A03FAB06C859}" destId="{94736605-F933-474E-8738-9641455C8A00}" srcOrd="0" destOrd="0" presId="urn:microsoft.com/office/officeart/2005/8/layout/cycle5"/>
    <dgm:cxn modelId="{788E3E31-D4F7-8F4D-AA9F-EEC03524DB69}" type="presOf" srcId="{B4AA742D-3A6D-D74F-91A3-56269CB0F308}" destId="{5AE35A76-B7FA-C349-B7BA-AA1E2EBFA9E4}" srcOrd="0" destOrd="0" presId="urn:microsoft.com/office/officeart/2005/8/layout/cycle5"/>
    <dgm:cxn modelId="{7B5929F8-C7AD-2946-B24B-965387F948C4}" srcId="{A9DA88BB-C2EC-EA47-A66B-40A131171A86}" destId="{6BD0917B-8125-C248-8723-D2A99DBBBACF}" srcOrd="1" destOrd="0" parTransId="{D74AF4CD-900D-9748-A872-8A010D69E5F5}" sibTransId="{13289825-979E-C94D-92CB-379305C3AF94}"/>
    <dgm:cxn modelId="{BF04DEA4-C3DD-884A-B0BE-6765807B0728}" type="presOf" srcId="{57524E44-2858-DC42-B21F-4326B3C3191C}" destId="{39EDBDE2-375C-8A49-816D-9F5BD768835F}" srcOrd="0" destOrd="0" presId="urn:microsoft.com/office/officeart/2005/8/layout/cycle5"/>
    <dgm:cxn modelId="{E20AF4FD-CCB2-2D40-B234-CEA6EF100FD5}" type="presOf" srcId="{E26578BB-170E-5F4F-9694-D5EA492AC393}" destId="{12F4132D-6FF8-484B-ACDE-89FE366861B9}" srcOrd="0" destOrd="0" presId="urn:microsoft.com/office/officeart/2005/8/layout/cycle5"/>
    <dgm:cxn modelId="{998D3891-C4EB-964C-B58B-2A4B1C81155B}" type="presOf" srcId="{13289825-979E-C94D-92CB-379305C3AF94}" destId="{3553D254-5B93-3940-A091-12F840BC835F}" srcOrd="0" destOrd="0" presId="urn:microsoft.com/office/officeart/2005/8/layout/cycle5"/>
    <dgm:cxn modelId="{F05B11F4-3951-DF49-9CC5-EF492BAD8A26}" srcId="{A9DA88BB-C2EC-EA47-A66B-40A131171A86}" destId="{E26578BB-170E-5F4F-9694-D5EA492AC393}" srcOrd="2" destOrd="0" parTransId="{77574F97-DDB4-304D-92ED-3045B58A4FAF}" sibTransId="{B4AA742D-3A6D-D74F-91A3-56269CB0F308}"/>
    <dgm:cxn modelId="{4A2986A9-C516-5142-BF42-2FFBA5DF65A1}" type="presOf" srcId="{A9DA88BB-C2EC-EA47-A66B-40A131171A86}" destId="{AB5E7331-8DCB-2349-84ED-60615FAAE732}" srcOrd="0" destOrd="0" presId="urn:microsoft.com/office/officeart/2005/8/layout/cycle5"/>
    <dgm:cxn modelId="{C305C725-6160-3647-ADF0-858507AA4A81}" type="presOf" srcId="{6BD0917B-8125-C248-8723-D2A99DBBBACF}" destId="{F51B0BC6-16A6-ED42-B386-D497D2E8A314}" srcOrd="0" destOrd="0" presId="urn:microsoft.com/office/officeart/2005/8/layout/cycle5"/>
    <dgm:cxn modelId="{83EF356E-A6CC-8645-8C38-392A0CBD56C3}" srcId="{A9DA88BB-C2EC-EA47-A66B-40A131171A86}" destId="{57524E44-2858-DC42-B21F-4326B3C3191C}" srcOrd="0" destOrd="0" parTransId="{734CAB80-91CF-2746-A5EB-148DFABAC165}" sibTransId="{65CEF219-2944-2C43-8914-A03FAB06C859}"/>
    <dgm:cxn modelId="{F68A3199-81B8-3243-B9A6-2B1117181357}" type="presParOf" srcId="{AB5E7331-8DCB-2349-84ED-60615FAAE732}" destId="{39EDBDE2-375C-8A49-816D-9F5BD768835F}" srcOrd="0" destOrd="0" presId="urn:microsoft.com/office/officeart/2005/8/layout/cycle5"/>
    <dgm:cxn modelId="{715493B0-04F1-5D4C-807C-60B2389E74A9}" type="presParOf" srcId="{AB5E7331-8DCB-2349-84ED-60615FAAE732}" destId="{35D42B5B-518C-A545-9C7C-5A6A4539A480}" srcOrd="1" destOrd="0" presId="urn:microsoft.com/office/officeart/2005/8/layout/cycle5"/>
    <dgm:cxn modelId="{7C142486-6324-0742-AE80-34775319AC76}" type="presParOf" srcId="{AB5E7331-8DCB-2349-84ED-60615FAAE732}" destId="{94736605-F933-474E-8738-9641455C8A00}" srcOrd="2" destOrd="0" presId="urn:microsoft.com/office/officeart/2005/8/layout/cycle5"/>
    <dgm:cxn modelId="{7ABD3DCE-F1DA-4F4D-A4B9-4FF3ECB7B465}" type="presParOf" srcId="{AB5E7331-8DCB-2349-84ED-60615FAAE732}" destId="{F51B0BC6-16A6-ED42-B386-D497D2E8A314}" srcOrd="3" destOrd="0" presId="urn:microsoft.com/office/officeart/2005/8/layout/cycle5"/>
    <dgm:cxn modelId="{3E3C2CEB-266B-8140-A823-D95F1043C101}" type="presParOf" srcId="{AB5E7331-8DCB-2349-84ED-60615FAAE732}" destId="{8B516DDA-6B3D-904C-A6F6-650172C3ECDC}" srcOrd="4" destOrd="0" presId="urn:microsoft.com/office/officeart/2005/8/layout/cycle5"/>
    <dgm:cxn modelId="{C6B69574-B10D-6542-956F-EC0D932F9927}" type="presParOf" srcId="{AB5E7331-8DCB-2349-84ED-60615FAAE732}" destId="{3553D254-5B93-3940-A091-12F840BC835F}" srcOrd="5" destOrd="0" presId="urn:microsoft.com/office/officeart/2005/8/layout/cycle5"/>
    <dgm:cxn modelId="{D9B5CB69-A30E-1B45-B6F0-CFCE5B8470BE}" type="presParOf" srcId="{AB5E7331-8DCB-2349-84ED-60615FAAE732}" destId="{12F4132D-6FF8-484B-ACDE-89FE366861B9}" srcOrd="6" destOrd="0" presId="urn:microsoft.com/office/officeart/2005/8/layout/cycle5"/>
    <dgm:cxn modelId="{577F1DDC-3778-BD48-AF4C-6D3D7C76BBBE}" type="presParOf" srcId="{AB5E7331-8DCB-2349-84ED-60615FAAE732}" destId="{404F1FCB-4127-914A-9671-480CC1C4D6DE}" srcOrd="7" destOrd="0" presId="urn:microsoft.com/office/officeart/2005/8/layout/cycle5"/>
    <dgm:cxn modelId="{33D741A2-5E61-FA43-83F6-0E012F607D73}" type="presParOf" srcId="{AB5E7331-8DCB-2349-84ED-60615FAAE732}" destId="{5AE35A76-B7FA-C349-B7BA-AA1E2EBFA9E4}" srcOrd="8" destOrd="0" presId="urn:microsoft.com/office/officeart/2005/8/layout/cycle5"/>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BF88DE3E-9CBC-9B44-AC75-69AE365FEA86}">
      <dgm:prSet/>
      <dgm:spPr/>
      <dgm:t>
        <a:bodyPr/>
        <a:lstStyle/>
        <a:p>
          <a:r>
            <a:rPr lang="zh-TW" altLang="en-US" dirty="0" smtClean="0">
              <a:latin typeface="Microsoft YaHei" charset="-122"/>
              <a:ea typeface="Microsoft YaHei" charset="-122"/>
              <a:cs typeface="Microsoft YaHei" charset="-122"/>
            </a:rPr>
            <a:t>远程接入控管</a:t>
          </a:r>
          <a:endParaRPr lang="zh-TW" altLang="en-US" dirty="0">
            <a:latin typeface="Microsoft YaHei" charset="-122"/>
            <a:ea typeface="Microsoft YaHei" charset="-122"/>
            <a:cs typeface="Microsoft YaHei" charset="-122"/>
          </a:endParaRPr>
        </a:p>
      </dgm:t>
    </dgm:pt>
    <dgm:pt modelId="{6FA3B87C-ABCF-3841-9D72-34D13BC7FFA9}" type="parTrans" cxnId="{430C808A-D514-8C44-B3C3-070440F60280}">
      <dgm:prSet/>
      <dgm:spPr/>
      <dgm:t>
        <a:bodyPr/>
        <a:lstStyle/>
        <a:p>
          <a:endParaRPr lang="zh-TW" altLang="en-US">
            <a:latin typeface="Microsoft YaHei" charset="-122"/>
            <a:ea typeface="Microsoft YaHei" charset="-122"/>
            <a:cs typeface="Microsoft YaHei" charset="-122"/>
          </a:endParaRPr>
        </a:p>
      </dgm:t>
    </dgm:pt>
    <dgm:pt modelId="{C35FA0EC-A6F4-7540-BE2F-2324B18B90DB}" type="sibTrans" cxnId="{430C808A-D514-8C44-B3C3-070440F60280}">
      <dgm:prSet/>
      <dgm:spPr/>
      <dgm:t>
        <a:bodyPr/>
        <a:lstStyle/>
        <a:p>
          <a:endParaRPr lang="zh-TW" altLang="en-US">
            <a:latin typeface="Microsoft YaHei" charset="-122"/>
            <a:ea typeface="Microsoft YaHei" charset="-122"/>
            <a:cs typeface="Microsoft YaHei" charset="-122"/>
          </a:endParaRPr>
        </a:p>
      </dgm:t>
    </dgm:pt>
    <dgm:pt modelId="{2DA99B4F-2D37-454C-B329-63A690C19B43}">
      <dgm:prSet/>
      <dgm:spPr/>
      <dgm:t>
        <a:bodyPr/>
        <a:lstStyle/>
        <a:p>
          <a:r>
            <a:rPr lang="zh-TW" altLang="en-US" dirty="0" smtClean="0">
              <a:latin typeface="Microsoft YaHei" charset="-122"/>
              <a:ea typeface="Microsoft YaHei" charset="-122"/>
              <a:cs typeface="Microsoft YaHei" charset="-122"/>
            </a:rPr>
            <a:t>安全防护</a:t>
          </a:r>
          <a:endParaRPr lang="zh-TW" altLang="en-US" dirty="0">
            <a:latin typeface="Microsoft YaHei" charset="-122"/>
            <a:ea typeface="Microsoft YaHei" charset="-122"/>
            <a:cs typeface="Microsoft YaHei" charset="-122"/>
          </a:endParaRPr>
        </a:p>
      </dgm:t>
    </dgm:pt>
    <dgm:pt modelId="{CE77CEB0-FF59-2544-9CB4-3206E442DDBC}" type="parTrans" cxnId="{1A0A38C4-E475-A346-B288-AF20F45CFEA1}">
      <dgm:prSet/>
      <dgm:spPr/>
      <dgm:t>
        <a:bodyPr/>
        <a:lstStyle/>
        <a:p>
          <a:endParaRPr lang="zh-TW" altLang="en-US">
            <a:latin typeface="Microsoft YaHei" charset="-122"/>
            <a:ea typeface="Microsoft YaHei" charset="-122"/>
            <a:cs typeface="Microsoft YaHei" charset="-122"/>
          </a:endParaRPr>
        </a:p>
      </dgm:t>
    </dgm:pt>
    <dgm:pt modelId="{7675CDD9-825D-5342-87B2-0B32E8905C24}" type="sibTrans" cxnId="{1A0A38C4-E475-A346-B288-AF20F45CFEA1}">
      <dgm:prSet/>
      <dgm:spPr/>
      <dgm:t>
        <a:bodyPr/>
        <a:lstStyle/>
        <a:p>
          <a:endParaRPr lang="zh-TW" altLang="en-US">
            <a:latin typeface="Microsoft YaHei" charset="-122"/>
            <a:ea typeface="Microsoft YaHei" charset="-122"/>
            <a:cs typeface="Microsoft YaHei" charset="-122"/>
          </a:endParaRPr>
        </a:p>
      </dgm:t>
    </dgm:pt>
    <dgm:pt modelId="{0E60E04C-8DE9-C145-A63A-6EA3E50B7A04}">
      <dgm:prSet/>
      <dgm:spPr/>
      <dgm:t>
        <a:bodyPr/>
        <a:lstStyle/>
        <a:p>
          <a:r>
            <a:rPr lang="zh-TW" altLang="en-US" dirty="0" smtClean="0">
              <a:latin typeface="Microsoft YaHei" charset="-122"/>
              <a:ea typeface="Microsoft YaHei" charset="-122"/>
              <a:cs typeface="Microsoft YaHei" charset="-122"/>
            </a:rPr>
            <a:t>使用者存取分析</a:t>
          </a:r>
          <a:endParaRPr lang="zh-TW" altLang="en-US" dirty="0">
            <a:latin typeface="Microsoft YaHei" charset="-122"/>
            <a:ea typeface="Microsoft YaHei" charset="-122"/>
            <a:cs typeface="Microsoft YaHei" charset="-122"/>
          </a:endParaRPr>
        </a:p>
      </dgm:t>
    </dgm:pt>
    <dgm:pt modelId="{C250C4A1-DE45-8144-AF04-46003755A0C3}" type="parTrans" cxnId="{18EFC2B9-1656-9245-B4F4-19773A4A5D0A}">
      <dgm:prSet/>
      <dgm:spPr/>
      <dgm:t>
        <a:bodyPr/>
        <a:lstStyle/>
        <a:p>
          <a:endParaRPr lang="zh-TW" altLang="en-US">
            <a:latin typeface="Microsoft YaHei" charset="-122"/>
            <a:ea typeface="Microsoft YaHei" charset="-122"/>
            <a:cs typeface="Microsoft YaHei" charset="-122"/>
          </a:endParaRPr>
        </a:p>
      </dgm:t>
    </dgm:pt>
    <dgm:pt modelId="{2D27CDB1-535F-BA4C-811B-C289432FCCEB}" type="sibTrans" cxnId="{18EFC2B9-1656-9245-B4F4-19773A4A5D0A}">
      <dgm:prSet/>
      <dgm:spPr/>
      <dgm:t>
        <a:bodyPr/>
        <a:lstStyle/>
        <a:p>
          <a:endParaRPr lang="zh-TW" altLang="en-US">
            <a:latin typeface="Microsoft YaHei" charset="-122"/>
            <a:ea typeface="Microsoft YaHei" charset="-122"/>
            <a:cs typeface="Microsoft YaHei" charset="-122"/>
          </a:endParaRPr>
        </a:p>
      </dgm:t>
    </dgm:pt>
    <dgm:pt modelId="{7346585C-2E1F-3345-81B6-43E3041A3807}">
      <dgm:prSet/>
      <dgm:spPr/>
      <dgm:t>
        <a:bodyPr/>
        <a:lstStyle/>
        <a:p>
          <a:r>
            <a:rPr lang="en-US" altLang="zh-TW" dirty="0" smtClean="0">
              <a:latin typeface="Microsoft YaHei" charset="-122"/>
              <a:ea typeface="Microsoft YaHei" charset="-122"/>
              <a:cs typeface="Microsoft YaHei" charset="-122"/>
            </a:rPr>
            <a:t>7x24x365</a:t>
          </a:r>
          <a:r>
            <a:rPr lang="zh-TW" altLang="en-US" dirty="0" smtClean="0">
              <a:latin typeface="Microsoft YaHei" charset="-122"/>
              <a:ea typeface="Microsoft YaHei" charset="-122"/>
              <a:cs typeface="Microsoft YaHei" charset="-122"/>
            </a:rPr>
            <a:t>连线不中断</a:t>
          </a:r>
          <a:endParaRPr lang="zh-TW" altLang="en-US" dirty="0">
            <a:latin typeface="Microsoft YaHei" charset="-122"/>
            <a:ea typeface="Microsoft YaHei" charset="-122"/>
            <a:cs typeface="Microsoft YaHei" charset="-122"/>
          </a:endParaRPr>
        </a:p>
      </dgm:t>
    </dgm:pt>
    <dgm:pt modelId="{0BFBFF40-5007-7340-A3F6-BDDF38DE8295}" type="parTrans" cxnId="{A9F6284B-61C0-124E-90EB-35941C3A5062}">
      <dgm:prSet/>
      <dgm:spPr/>
      <dgm:t>
        <a:bodyPr/>
        <a:lstStyle/>
        <a:p>
          <a:endParaRPr lang="zh-TW" altLang="en-US">
            <a:latin typeface="Microsoft YaHei" charset="-122"/>
            <a:ea typeface="Microsoft YaHei" charset="-122"/>
            <a:cs typeface="Microsoft YaHei" charset="-122"/>
          </a:endParaRPr>
        </a:p>
      </dgm:t>
    </dgm:pt>
    <dgm:pt modelId="{865B1D26-D121-9D4F-90B1-8482677319C0}" type="sibTrans" cxnId="{A9F6284B-61C0-124E-90EB-35941C3A5062}">
      <dgm:prSet/>
      <dgm:spPr/>
      <dgm:t>
        <a:bodyPr/>
        <a:lstStyle/>
        <a:p>
          <a:endParaRPr lang="zh-TW" altLang="en-US">
            <a:latin typeface="Microsoft YaHei" charset="-122"/>
            <a:ea typeface="Microsoft YaHei" charset="-122"/>
            <a:cs typeface="Microsoft YaHei" charset="-122"/>
          </a:endParaRPr>
        </a:p>
      </dgm:t>
    </dgm:pt>
    <dgm:pt modelId="{8AB08C90-6E27-794F-9A6F-C5F1394C20FF}">
      <dgm:prSet/>
      <dgm:spPr/>
      <dgm:t>
        <a:bodyPr/>
        <a:lstStyle/>
        <a:p>
          <a:r>
            <a:rPr lang="en-US" dirty="0" smtClean="0">
              <a:latin typeface="Microsoft YaHei" charset="-122"/>
              <a:ea typeface="Microsoft YaHei" charset="-122"/>
              <a:cs typeface="Microsoft YaHei" charset="-122"/>
            </a:rPr>
            <a:t>ICA</a:t>
          </a:r>
          <a:r>
            <a:rPr lang="zh-TW" altLang="en-US" dirty="0" smtClean="0">
              <a:latin typeface="Microsoft YaHei" charset="-122"/>
              <a:ea typeface="Microsoft YaHei" charset="-122"/>
              <a:cs typeface="Microsoft YaHei" charset="-122"/>
            </a:rPr>
            <a:t>转</a:t>
          </a:r>
          <a:r>
            <a:rPr lang="en-US" altLang="zh-TW" dirty="0" smtClean="0">
              <a:latin typeface="Microsoft YaHei" charset="-122"/>
              <a:ea typeface="Microsoft YaHei" charset="-122"/>
              <a:cs typeface="Microsoft YaHei" charset="-122"/>
            </a:rPr>
            <a:t>SSL</a:t>
          </a:r>
          <a:r>
            <a:rPr lang="en-US" dirty="0" smtClean="0">
              <a:latin typeface="Microsoft YaHei" charset="-122"/>
              <a:ea typeface="Microsoft YaHei" charset="-122"/>
              <a:cs typeface="Microsoft YaHei" charset="-122"/>
            </a:rPr>
            <a:t>(ICA Proxy)</a:t>
          </a:r>
          <a:endParaRPr lang="zh-TW" altLang="en-US" dirty="0">
            <a:latin typeface="Microsoft YaHei" charset="-122"/>
            <a:ea typeface="Microsoft YaHei" charset="-122"/>
            <a:cs typeface="Microsoft YaHei" charset="-122"/>
          </a:endParaRPr>
        </a:p>
      </dgm:t>
    </dgm:pt>
    <dgm:pt modelId="{2BC6F4F5-C9E7-BA4A-8F60-BBE191D37AF7}" type="parTrans" cxnId="{240C4975-E990-9C48-84C9-B156093916C9}">
      <dgm:prSet/>
      <dgm:spPr/>
      <dgm:t>
        <a:bodyPr/>
        <a:lstStyle/>
        <a:p>
          <a:endParaRPr lang="zh-TW" altLang="en-US">
            <a:latin typeface="Microsoft YaHei" charset="-122"/>
            <a:ea typeface="Microsoft YaHei" charset="-122"/>
            <a:cs typeface="Microsoft YaHei" charset="-122"/>
          </a:endParaRPr>
        </a:p>
      </dgm:t>
    </dgm:pt>
    <dgm:pt modelId="{37404443-65F4-7749-8473-862BF05743BA}" type="sibTrans" cxnId="{240C4975-E990-9C48-84C9-B156093916C9}">
      <dgm:prSet/>
      <dgm:spPr/>
      <dgm:t>
        <a:bodyPr/>
        <a:lstStyle/>
        <a:p>
          <a:endParaRPr lang="zh-TW" altLang="en-US">
            <a:latin typeface="Microsoft YaHei" charset="-122"/>
            <a:ea typeface="Microsoft YaHei" charset="-122"/>
            <a:cs typeface="Microsoft YaHei" charset="-122"/>
          </a:endParaRPr>
        </a:p>
      </dgm:t>
    </dgm:pt>
    <dgm:pt modelId="{4AD3461A-2F71-D04B-9320-6F9A7602EA40}">
      <dgm:prSet/>
      <dgm:spPr/>
      <dgm:t>
        <a:bodyPr/>
        <a:lstStyle/>
        <a:p>
          <a:r>
            <a:rPr lang="en-US" smtClean="0">
              <a:latin typeface="Microsoft YaHei" charset="-122"/>
              <a:ea typeface="Microsoft YaHei" charset="-122"/>
              <a:cs typeface="Microsoft YaHei" charset="-122"/>
            </a:rPr>
            <a:t>XA/XD</a:t>
          </a:r>
          <a:r>
            <a:rPr lang="zh-TW" altLang="en-US" smtClean="0">
              <a:latin typeface="Microsoft YaHei" charset="-122"/>
              <a:ea typeface="Microsoft YaHei" charset="-122"/>
              <a:cs typeface="Microsoft YaHei" charset="-122"/>
            </a:rPr>
            <a:t>组件健康检测</a:t>
          </a:r>
          <a:r>
            <a:rPr lang="en-US" smtClean="0">
              <a:latin typeface="Microsoft YaHei" charset="-122"/>
              <a:ea typeface="Microsoft YaHei" charset="-122"/>
              <a:cs typeface="Microsoft YaHei" charset="-122"/>
            </a:rPr>
            <a:t>  </a:t>
          </a:r>
          <a:endParaRPr lang="zh-TW" altLang="en-US" dirty="0">
            <a:latin typeface="Microsoft YaHei" charset="-122"/>
            <a:ea typeface="Microsoft YaHei" charset="-122"/>
            <a:cs typeface="Microsoft YaHei" charset="-122"/>
          </a:endParaRPr>
        </a:p>
      </dgm:t>
    </dgm:pt>
    <dgm:pt modelId="{8FF6AF57-69E4-A245-A322-2D1B8CF41B7D}" type="parTrans" cxnId="{E6220223-0BF0-0C4B-B727-4C83671B6626}">
      <dgm:prSet/>
      <dgm:spPr/>
      <dgm:t>
        <a:bodyPr/>
        <a:lstStyle/>
        <a:p>
          <a:endParaRPr lang="zh-TW" altLang="en-US">
            <a:latin typeface="Microsoft YaHei" charset="-122"/>
            <a:ea typeface="Microsoft YaHei" charset="-122"/>
            <a:cs typeface="Microsoft YaHei" charset="-122"/>
          </a:endParaRPr>
        </a:p>
      </dgm:t>
    </dgm:pt>
    <dgm:pt modelId="{31749958-849E-7848-941C-70A0A2E40E05}" type="sibTrans" cxnId="{E6220223-0BF0-0C4B-B727-4C83671B6626}">
      <dgm:prSet/>
      <dgm:spPr/>
      <dgm:t>
        <a:bodyPr/>
        <a:lstStyle/>
        <a:p>
          <a:endParaRPr lang="zh-TW" altLang="en-US">
            <a:latin typeface="Microsoft YaHei" charset="-122"/>
            <a:ea typeface="Microsoft YaHei" charset="-122"/>
            <a:cs typeface="Microsoft YaHei" charset="-122"/>
          </a:endParaRPr>
        </a:p>
      </dgm:t>
    </dgm:pt>
    <dgm:pt modelId="{C27FE45A-DB63-E84F-A1AD-ACFE4189203F}">
      <dgm:prSet/>
      <dgm:spPr/>
      <dgm:t>
        <a:bodyPr/>
        <a:lstStyle/>
        <a:p>
          <a:r>
            <a:rPr lang="en-US" smtClean="0">
              <a:latin typeface="Microsoft YaHei" charset="-122"/>
              <a:ea typeface="Microsoft YaHei" charset="-122"/>
              <a:cs typeface="Microsoft YaHei" charset="-122"/>
            </a:rPr>
            <a:t>XA/XD</a:t>
          </a:r>
          <a:r>
            <a:rPr lang="zh-TW" altLang="en-US" smtClean="0">
              <a:latin typeface="Microsoft YaHei" charset="-122"/>
              <a:ea typeface="Microsoft YaHei" charset="-122"/>
              <a:cs typeface="Microsoft YaHei" charset="-122"/>
            </a:rPr>
            <a:t>组件高可用</a:t>
          </a:r>
          <a:endParaRPr lang="en-US" dirty="0" smtClean="0">
            <a:latin typeface="Microsoft YaHei" charset="-122"/>
            <a:ea typeface="Microsoft YaHei" charset="-122"/>
            <a:cs typeface="Microsoft YaHei" charset="-122"/>
          </a:endParaRPr>
        </a:p>
      </dgm:t>
    </dgm:pt>
    <dgm:pt modelId="{68AC3C50-859F-9646-A3CC-F8583C3A1ED0}" type="parTrans" cxnId="{B5750679-B5D9-D14D-B9DF-9F9530A3EC0E}">
      <dgm:prSet/>
      <dgm:spPr/>
      <dgm:t>
        <a:bodyPr/>
        <a:lstStyle/>
        <a:p>
          <a:endParaRPr lang="zh-TW" altLang="en-US">
            <a:latin typeface="Microsoft YaHei" charset="-122"/>
            <a:ea typeface="Microsoft YaHei" charset="-122"/>
            <a:cs typeface="Microsoft YaHei" charset="-122"/>
          </a:endParaRPr>
        </a:p>
      </dgm:t>
    </dgm:pt>
    <dgm:pt modelId="{FEE97669-6D8F-2942-9400-A0FEC82DAD5F}" type="sibTrans" cxnId="{B5750679-B5D9-D14D-B9DF-9F9530A3EC0E}">
      <dgm:prSet/>
      <dgm:spPr/>
      <dgm:t>
        <a:bodyPr/>
        <a:lstStyle/>
        <a:p>
          <a:endParaRPr lang="zh-TW" altLang="en-US">
            <a:latin typeface="Microsoft YaHei" charset="-122"/>
            <a:ea typeface="Microsoft YaHei" charset="-122"/>
            <a:cs typeface="Microsoft YaHei" charset="-122"/>
          </a:endParaRPr>
        </a:p>
      </dgm:t>
    </dgm:pt>
    <dgm:pt modelId="{778A1FAC-B81B-3B4F-BDE2-6799BCD3D691}">
      <dgm:prSet/>
      <dgm:spPr/>
      <dgm:t>
        <a:bodyPr/>
        <a:lstStyle/>
        <a:p>
          <a:r>
            <a:rPr lang="zh-TW" altLang="en-US" dirty="0" smtClean="0">
              <a:latin typeface="Microsoft YaHei" charset="-122"/>
              <a:ea typeface="Microsoft YaHei" charset="-122"/>
              <a:cs typeface="Microsoft YaHei" charset="-122"/>
            </a:rPr>
            <a:t>多数据中心使用者高可用</a:t>
          </a:r>
          <a:endParaRPr lang="en-US" dirty="0" smtClean="0">
            <a:latin typeface="Microsoft YaHei" charset="-122"/>
            <a:ea typeface="Microsoft YaHei" charset="-122"/>
            <a:cs typeface="Microsoft YaHei" charset="-122"/>
          </a:endParaRPr>
        </a:p>
      </dgm:t>
    </dgm:pt>
    <dgm:pt modelId="{66951C39-24D2-4342-BB9A-95584A1DE9F6}" type="parTrans" cxnId="{438D5C13-693A-6548-81D5-E4A9D416D366}">
      <dgm:prSet/>
      <dgm:spPr/>
      <dgm:t>
        <a:bodyPr/>
        <a:lstStyle/>
        <a:p>
          <a:endParaRPr lang="zh-TW" altLang="en-US">
            <a:latin typeface="Microsoft YaHei" charset="-122"/>
            <a:ea typeface="Microsoft YaHei" charset="-122"/>
            <a:cs typeface="Microsoft YaHei" charset="-122"/>
          </a:endParaRPr>
        </a:p>
      </dgm:t>
    </dgm:pt>
    <dgm:pt modelId="{57AA34B3-F631-B849-9874-F6B7E30E9C15}" type="sibTrans" cxnId="{438D5C13-693A-6548-81D5-E4A9D416D366}">
      <dgm:prSet/>
      <dgm:spPr/>
      <dgm:t>
        <a:bodyPr/>
        <a:lstStyle/>
        <a:p>
          <a:endParaRPr lang="zh-TW" altLang="en-US">
            <a:latin typeface="Microsoft YaHei" charset="-122"/>
            <a:ea typeface="Microsoft YaHei" charset="-122"/>
            <a:cs typeface="Microsoft YaHei" charset="-122"/>
          </a:endParaRPr>
        </a:p>
      </dgm:t>
    </dgm:pt>
    <dgm:pt modelId="{1C8669DB-DCFF-5E4C-9619-5771D69D1FEC}">
      <dgm:prSet/>
      <dgm:spPr/>
      <dgm:t>
        <a:bodyPr/>
        <a:lstStyle/>
        <a:p>
          <a:r>
            <a:rPr lang="zh-TW" altLang="en-US" dirty="0" smtClean="0">
              <a:latin typeface="Microsoft YaHei" charset="-122"/>
              <a:ea typeface="Microsoft YaHei" charset="-122"/>
              <a:cs typeface="Microsoft YaHei" charset="-122"/>
            </a:rPr>
            <a:t>暴力登入防护</a:t>
          </a:r>
          <a:endParaRPr lang="zh-TW" altLang="en-US" dirty="0">
            <a:latin typeface="Microsoft YaHei" charset="-122"/>
            <a:ea typeface="Microsoft YaHei" charset="-122"/>
            <a:cs typeface="Microsoft YaHei" charset="-122"/>
          </a:endParaRPr>
        </a:p>
      </dgm:t>
    </dgm:pt>
    <dgm:pt modelId="{C0FAEF6D-8CDC-EA4D-9274-E1DF2C6972B0}" type="parTrans" cxnId="{0032FD5A-7D38-EE43-A2E4-7E34EDFB190C}">
      <dgm:prSet/>
      <dgm:spPr/>
      <dgm:t>
        <a:bodyPr/>
        <a:lstStyle/>
        <a:p>
          <a:endParaRPr lang="zh-TW" altLang="en-US">
            <a:latin typeface="Microsoft YaHei" charset="-122"/>
            <a:ea typeface="Microsoft YaHei" charset="-122"/>
            <a:cs typeface="Microsoft YaHei" charset="-122"/>
          </a:endParaRPr>
        </a:p>
      </dgm:t>
    </dgm:pt>
    <dgm:pt modelId="{55237077-A2FD-9D4F-88AA-BD7052F54602}" type="sibTrans" cxnId="{0032FD5A-7D38-EE43-A2E4-7E34EDFB190C}">
      <dgm:prSet/>
      <dgm:spPr/>
      <dgm:t>
        <a:bodyPr/>
        <a:lstStyle/>
        <a:p>
          <a:endParaRPr lang="zh-TW" altLang="en-US">
            <a:latin typeface="Microsoft YaHei" charset="-122"/>
            <a:ea typeface="Microsoft YaHei" charset="-122"/>
            <a:cs typeface="Microsoft YaHei" charset="-122"/>
          </a:endParaRPr>
        </a:p>
      </dgm:t>
    </dgm:pt>
    <dgm:pt modelId="{007C11F5-81A6-7644-9710-F4E62234E43D}">
      <dgm:prSet/>
      <dgm:spPr/>
      <dgm:t>
        <a:bodyPr/>
        <a:lstStyle/>
        <a:p>
          <a:r>
            <a:rPr lang="en-US" dirty="0" err="1" smtClean="0">
              <a:latin typeface="Microsoft YaHei" charset="-122"/>
              <a:ea typeface="Microsoft YaHei" charset="-122"/>
              <a:cs typeface="Microsoft YaHei" charset="-122"/>
            </a:rPr>
            <a:t>DDoS</a:t>
          </a:r>
          <a:r>
            <a:rPr lang="zh-TW" altLang="en-US" dirty="0" smtClean="0">
              <a:latin typeface="Microsoft YaHei" charset="-122"/>
              <a:ea typeface="Microsoft YaHei" charset="-122"/>
              <a:cs typeface="Microsoft YaHei" charset="-122"/>
            </a:rPr>
            <a:t>防护</a:t>
          </a:r>
          <a:endParaRPr lang="en-US" dirty="0" smtClean="0">
            <a:latin typeface="Microsoft YaHei" charset="-122"/>
            <a:ea typeface="Microsoft YaHei" charset="-122"/>
            <a:cs typeface="Microsoft YaHei" charset="-122"/>
          </a:endParaRPr>
        </a:p>
      </dgm:t>
    </dgm:pt>
    <dgm:pt modelId="{1152DCF3-1875-D145-A777-D6A91158DCCA}" type="parTrans" cxnId="{A3DE76DB-7CE9-7940-8539-C0127AF59088}">
      <dgm:prSet/>
      <dgm:spPr/>
      <dgm:t>
        <a:bodyPr/>
        <a:lstStyle/>
        <a:p>
          <a:endParaRPr lang="zh-TW" altLang="en-US">
            <a:latin typeface="Microsoft YaHei" charset="-122"/>
            <a:ea typeface="Microsoft YaHei" charset="-122"/>
            <a:cs typeface="Microsoft YaHei" charset="-122"/>
          </a:endParaRPr>
        </a:p>
      </dgm:t>
    </dgm:pt>
    <dgm:pt modelId="{4EA40C77-19D3-BA47-A35F-98E7F0C2B466}" type="sibTrans" cxnId="{A3DE76DB-7CE9-7940-8539-C0127AF59088}">
      <dgm:prSet/>
      <dgm:spPr/>
      <dgm:t>
        <a:bodyPr/>
        <a:lstStyle/>
        <a:p>
          <a:endParaRPr lang="zh-TW" altLang="en-US">
            <a:latin typeface="Microsoft YaHei" charset="-122"/>
            <a:ea typeface="Microsoft YaHei" charset="-122"/>
            <a:cs typeface="Microsoft YaHei" charset="-122"/>
          </a:endParaRPr>
        </a:p>
      </dgm:t>
    </dgm:pt>
    <dgm:pt modelId="{E01D41E8-7591-3B4F-A436-EE4A87711880}">
      <dgm:prSet/>
      <dgm:spPr/>
      <dgm:t>
        <a:bodyPr/>
        <a:lstStyle/>
        <a:p>
          <a:r>
            <a:rPr lang="en-US" smtClean="0">
              <a:latin typeface="Microsoft YaHei" charset="-122"/>
              <a:ea typeface="Microsoft YaHei" charset="-122"/>
              <a:cs typeface="Microsoft YaHei" charset="-122"/>
            </a:rPr>
            <a:t>SSL</a:t>
          </a:r>
          <a:r>
            <a:rPr lang="zh-TW" altLang="en-US" smtClean="0">
              <a:latin typeface="Microsoft YaHei" charset="-122"/>
              <a:ea typeface="Microsoft YaHei" charset="-122"/>
              <a:cs typeface="Microsoft YaHei" charset="-122"/>
            </a:rPr>
            <a:t>中间人攻击防护</a:t>
          </a:r>
          <a:endParaRPr lang="en-US" altLang="zh-TW" dirty="0" smtClean="0">
            <a:latin typeface="Microsoft YaHei" charset="-122"/>
            <a:ea typeface="Microsoft YaHei" charset="-122"/>
            <a:cs typeface="Microsoft YaHei" charset="-122"/>
          </a:endParaRPr>
        </a:p>
      </dgm:t>
    </dgm:pt>
    <dgm:pt modelId="{AE42B615-797F-B247-8A5A-38C7FF4D90D0}" type="parTrans" cxnId="{0D2D054F-CB67-4642-A38D-FD6AED310E2E}">
      <dgm:prSet/>
      <dgm:spPr/>
      <dgm:t>
        <a:bodyPr/>
        <a:lstStyle/>
        <a:p>
          <a:endParaRPr lang="zh-TW" altLang="en-US">
            <a:latin typeface="Microsoft YaHei" charset="-122"/>
            <a:ea typeface="Microsoft YaHei" charset="-122"/>
            <a:cs typeface="Microsoft YaHei" charset="-122"/>
          </a:endParaRPr>
        </a:p>
      </dgm:t>
    </dgm:pt>
    <dgm:pt modelId="{A7F8D761-67B5-424B-9720-562F129DFCF9}" type="sibTrans" cxnId="{0D2D054F-CB67-4642-A38D-FD6AED310E2E}">
      <dgm:prSet/>
      <dgm:spPr/>
      <dgm:t>
        <a:bodyPr/>
        <a:lstStyle/>
        <a:p>
          <a:endParaRPr lang="zh-TW" altLang="en-US">
            <a:latin typeface="Microsoft YaHei" charset="-122"/>
            <a:ea typeface="Microsoft YaHei" charset="-122"/>
            <a:cs typeface="Microsoft YaHei" charset="-122"/>
          </a:endParaRPr>
        </a:p>
      </dgm:t>
    </dgm:pt>
    <dgm:pt modelId="{B68D2084-3DD0-3F48-A3A7-673CF473BAE4}">
      <dgm:prSet/>
      <dgm:spPr/>
      <dgm:t>
        <a:bodyPr/>
        <a:lstStyle/>
        <a:p>
          <a:r>
            <a:rPr lang="zh-TW" altLang="en-US" dirty="0" smtClean="0">
              <a:latin typeface="Microsoft YaHei" charset="-122"/>
              <a:ea typeface="Microsoft YaHei" charset="-122"/>
              <a:cs typeface="Microsoft YaHei" charset="-122"/>
            </a:rPr>
            <a:t>禁止非法用戸</a:t>
          </a:r>
          <a:endParaRPr lang="en-US" dirty="0" smtClean="0">
            <a:latin typeface="Microsoft YaHei" charset="-122"/>
            <a:ea typeface="Microsoft YaHei" charset="-122"/>
            <a:cs typeface="Microsoft YaHei" charset="-122"/>
          </a:endParaRPr>
        </a:p>
      </dgm:t>
    </dgm:pt>
    <dgm:pt modelId="{5BAE6790-C144-7143-AE70-3EB946081B8B}" type="parTrans" cxnId="{F67087E7-C18F-9541-8899-FEBD708BA691}">
      <dgm:prSet/>
      <dgm:spPr/>
      <dgm:t>
        <a:bodyPr/>
        <a:lstStyle/>
        <a:p>
          <a:endParaRPr lang="zh-TW" altLang="en-US">
            <a:latin typeface="Microsoft YaHei" charset="-122"/>
            <a:ea typeface="Microsoft YaHei" charset="-122"/>
            <a:cs typeface="Microsoft YaHei" charset="-122"/>
          </a:endParaRPr>
        </a:p>
      </dgm:t>
    </dgm:pt>
    <dgm:pt modelId="{68F96EA7-F549-F847-BA7F-DB787431FF90}" type="sibTrans" cxnId="{F67087E7-C18F-9541-8899-FEBD708BA691}">
      <dgm:prSet/>
      <dgm:spPr/>
      <dgm:t>
        <a:bodyPr/>
        <a:lstStyle/>
        <a:p>
          <a:endParaRPr lang="zh-TW" altLang="en-US">
            <a:latin typeface="Microsoft YaHei" charset="-122"/>
            <a:ea typeface="Microsoft YaHei" charset="-122"/>
            <a:cs typeface="Microsoft YaHei" charset="-122"/>
          </a:endParaRPr>
        </a:p>
      </dgm:t>
    </dgm:pt>
    <dgm:pt modelId="{1AD46D15-7FD5-8B4E-89A3-6967EDCBCA09}">
      <dgm:prSet/>
      <dgm:spPr/>
      <dgm:t>
        <a:bodyPr/>
        <a:lstStyle/>
        <a:p>
          <a:r>
            <a:rPr lang="zh-TW" altLang="en-US" dirty="0" smtClean="0">
              <a:latin typeface="Microsoft YaHei" charset="-122"/>
              <a:ea typeface="Microsoft YaHei" charset="-122"/>
              <a:cs typeface="Microsoft YaHei" charset="-122"/>
            </a:rPr>
            <a:t>使用者存取分析</a:t>
          </a:r>
          <a:endParaRPr lang="zh-TW" altLang="en-US" dirty="0">
            <a:latin typeface="Microsoft YaHei" charset="-122"/>
            <a:ea typeface="Microsoft YaHei" charset="-122"/>
            <a:cs typeface="Microsoft YaHei" charset="-122"/>
          </a:endParaRPr>
        </a:p>
      </dgm:t>
    </dgm:pt>
    <dgm:pt modelId="{90D4A79C-F632-4B49-AC8D-BDEDB510AA30}" type="parTrans" cxnId="{3CD993DF-9B60-1B4D-8457-B9FD00670DDE}">
      <dgm:prSet/>
      <dgm:spPr/>
      <dgm:t>
        <a:bodyPr/>
        <a:lstStyle/>
        <a:p>
          <a:endParaRPr lang="zh-TW" altLang="en-US">
            <a:latin typeface="Microsoft YaHei" charset="-122"/>
            <a:ea typeface="Microsoft YaHei" charset="-122"/>
            <a:cs typeface="Microsoft YaHei" charset="-122"/>
          </a:endParaRPr>
        </a:p>
      </dgm:t>
    </dgm:pt>
    <dgm:pt modelId="{6E4D57F8-BFC0-E74F-965E-712A0B094E03}" type="sibTrans" cxnId="{3CD993DF-9B60-1B4D-8457-B9FD00670DDE}">
      <dgm:prSet/>
      <dgm:spPr/>
      <dgm:t>
        <a:bodyPr/>
        <a:lstStyle/>
        <a:p>
          <a:endParaRPr lang="zh-TW" altLang="en-US">
            <a:latin typeface="Microsoft YaHei" charset="-122"/>
            <a:ea typeface="Microsoft YaHei" charset="-122"/>
            <a:cs typeface="Microsoft YaHei" charset="-122"/>
          </a:endParaRPr>
        </a:p>
      </dgm:t>
    </dgm:pt>
    <dgm:pt modelId="{1061108E-5F96-7E41-A3C8-A70BEC160FF4}">
      <dgm:prSet/>
      <dgm:spPr/>
      <dgm:t>
        <a:bodyPr/>
        <a:lstStyle/>
        <a:p>
          <a:r>
            <a:rPr lang="zh-TW" altLang="en-US" dirty="0" smtClean="0">
              <a:latin typeface="Microsoft YaHei" charset="-122"/>
              <a:ea typeface="Microsoft YaHei" charset="-122"/>
              <a:cs typeface="Microsoft YaHei" charset="-122"/>
            </a:rPr>
            <a:t>用户连线性能分析</a:t>
          </a:r>
          <a:endParaRPr lang="zh-TW" altLang="en-US" dirty="0">
            <a:latin typeface="Microsoft YaHei" charset="-122"/>
            <a:ea typeface="Microsoft YaHei" charset="-122"/>
            <a:cs typeface="Microsoft YaHei" charset="-122"/>
          </a:endParaRPr>
        </a:p>
      </dgm:t>
    </dgm:pt>
    <dgm:pt modelId="{4237031A-4684-E742-ACE6-C3A13E02A100}" type="parTrans" cxnId="{6A04C91D-6516-B343-BA99-249124FCC5F7}">
      <dgm:prSet/>
      <dgm:spPr/>
      <dgm:t>
        <a:bodyPr/>
        <a:lstStyle/>
        <a:p>
          <a:endParaRPr lang="zh-TW" altLang="en-US">
            <a:latin typeface="Microsoft YaHei" charset="-122"/>
            <a:ea typeface="Microsoft YaHei" charset="-122"/>
            <a:cs typeface="Microsoft YaHei" charset="-122"/>
          </a:endParaRPr>
        </a:p>
      </dgm:t>
    </dgm:pt>
    <dgm:pt modelId="{A7381819-9892-334E-840B-A1FA3BF2DCC3}" type="sibTrans" cxnId="{6A04C91D-6516-B343-BA99-249124FCC5F7}">
      <dgm:prSet/>
      <dgm:spPr/>
      <dgm:t>
        <a:bodyPr/>
        <a:lstStyle/>
        <a:p>
          <a:endParaRPr lang="zh-TW" altLang="en-US">
            <a:latin typeface="Microsoft YaHei" charset="-122"/>
            <a:ea typeface="Microsoft YaHei" charset="-122"/>
            <a:cs typeface="Microsoft YaHei" charset="-122"/>
          </a:endParaRPr>
        </a:p>
      </dgm:t>
    </dgm:pt>
    <dgm:pt modelId="{32A1BBF6-C314-8346-AE4A-DEDDF8FE8A22}">
      <dgm:prSet/>
      <dgm:spPr/>
      <dgm:t>
        <a:bodyPr/>
        <a:lstStyle/>
        <a:p>
          <a:r>
            <a:rPr lang="zh-TW" altLang="en-US" dirty="0" smtClean="0">
              <a:latin typeface="Microsoft YaHei" charset="-122"/>
              <a:ea typeface="Microsoft YaHei" charset="-122"/>
              <a:cs typeface="Microsoft YaHei" charset="-122"/>
            </a:rPr>
            <a:t>用戸识别访问控制</a:t>
          </a:r>
          <a:endParaRPr lang="en-US" altLang="zh-TW" dirty="0" smtClean="0">
            <a:latin typeface="Microsoft YaHei" charset="-122"/>
            <a:ea typeface="Microsoft YaHei" charset="-122"/>
            <a:cs typeface="Microsoft YaHei" charset="-122"/>
          </a:endParaRPr>
        </a:p>
        <a:p>
          <a:r>
            <a:rPr lang="en-US" altLang="zh-TW" dirty="0" err="1" smtClean="0">
              <a:latin typeface="Microsoft YaHei" charset="-122"/>
              <a:ea typeface="Microsoft YaHei" charset="-122"/>
              <a:cs typeface="Microsoft YaHei" charset="-122"/>
            </a:rPr>
            <a:t>MicroVPN</a:t>
          </a:r>
          <a:endParaRPr lang="zh-TW" altLang="en-US" dirty="0">
            <a:latin typeface="Microsoft YaHei" charset="-122"/>
            <a:ea typeface="Microsoft YaHei" charset="-122"/>
            <a:cs typeface="Microsoft YaHei" charset="-122"/>
          </a:endParaRPr>
        </a:p>
      </dgm:t>
    </dgm:pt>
    <dgm:pt modelId="{09CA99A3-AB70-8C41-B996-33454CBF01B7}" type="parTrans" cxnId="{ACC8BECA-21B8-5D4B-9891-F7987E11B83F}">
      <dgm:prSet/>
      <dgm:spPr/>
      <dgm:t>
        <a:bodyPr/>
        <a:lstStyle/>
        <a:p>
          <a:endParaRPr lang="zh-TW" altLang="en-US">
            <a:latin typeface="Microsoft YaHei" charset="-122"/>
            <a:ea typeface="Microsoft YaHei" charset="-122"/>
            <a:cs typeface="Microsoft YaHei" charset="-122"/>
          </a:endParaRPr>
        </a:p>
      </dgm:t>
    </dgm:pt>
    <dgm:pt modelId="{9C3A5DDF-34D0-8941-86A2-4E0CF482F7A2}" type="sibTrans" cxnId="{ACC8BECA-21B8-5D4B-9891-F7987E11B83F}">
      <dgm:prSet/>
      <dgm:spPr/>
      <dgm:t>
        <a:bodyPr/>
        <a:lstStyle/>
        <a:p>
          <a:endParaRPr lang="zh-TW" altLang="en-US">
            <a:latin typeface="Microsoft YaHei" charset="-122"/>
            <a:ea typeface="Microsoft YaHei" charset="-122"/>
            <a:cs typeface="Microsoft YaHei" charset="-122"/>
          </a:endParaRPr>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0153BFCE-71EA-FD4E-A62F-3EAC14AB31FC}" type="pres">
      <dgm:prSet presAssocID="{BF88DE3E-9CBC-9B44-AC75-69AE365FEA86}" presName="composite" presStyleCnt="0"/>
      <dgm:spPr/>
    </dgm:pt>
    <dgm:pt modelId="{19A28F27-4A57-EF46-8DFF-E197197936E3}" type="pres">
      <dgm:prSet presAssocID="{BF88DE3E-9CBC-9B44-AC75-69AE365FEA86}" presName="parTx" presStyleLbl="alignNode1" presStyleIdx="0" presStyleCnt="4">
        <dgm:presLayoutVars>
          <dgm:chMax val="0"/>
          <dgm:chPref val="0"/>
          <dgm:bulletEnabled val="1"/>
        </dgm:presLayoutVars>
      </dgm:prSet>
      <dgm:spPr/>
      <dgm:t>
        <a:bodyPr/>
        <a:lstStyle/>
        <a:p>
          <a:endParaRPr lang="zh-TW" altLang="en-US"/>
        </a:p>
      </dgm:t>
    </dgm:pt>
    <dgm:pt modelId="{1D12E0FA-4EB3-F142-B319-CEDA8B2C84D9}" type="pres">
      <dgm:prSet presAssocID="{BF88DE3E-9CBC-9B44-AC75-69AE365FEA86}" presName="desTx" presStyleLbl="alignAccFollowNode1" presStyleIdx="0" presStyleCnt="4">
        <dgm:presLayoutVars>
          <dgm:bulletEnabled val="1"/>
        </dgm:presLayoutVars>
      </dgm:prSet>
      <dgm:spPr/>
      <dgm:t>
        <a:bodyPr/>
        <a:lstStyle/>
        <a:p>
          <a:endParaRPr lang="zh-TW" altLang="en-US"/>
        </a:p>
      </dgm:t>
    </dgm:pt>
    <dgm:pt modelId="{83DCEE89-F5E6-394D-B933-E148F2B0D3A3}" type="pres">
      <dgm:prSet presAssocID="{C35FA0EC-A6F4-7540-BE2F-2324B18B90DB}" presName="space" presStyleCnt="0"/>
      <dgm:spPr/>
    </dgm:pt>
    <dgm:pt modelId="{CC889E23-B287-1440-B872-5250A4BFDC4A}" type="pres">
      <dgm:prSet presAssocID="{2DA99B4F-2D37-454C-B329-63A690C19B43}" presName="composite" presStyleCnt="0"/>
      <dgm:spPr/>
    </dgm:pt>
    <dgm:pt modelId="{1A5CF6E4-D2DA-3E42-8DBE-8B7B544FC6A6}" type="pres">
      <dgm:prSet presAssocID="{2DA99B4F-2D37-454C-B329-63A690C19B43}" presName="parTx" presStyleLbl="alignNode1" presStyleIdx="1" presStyleCnt="4">
        <dgm:presLayoutVars>
          <dgm:chMax val="0"/>
          <dgm:chPref val="0"/>
          <dgm:bulletEnabled val="1"/>
        </dgm:presLayoutVars>
      </dgm:prSet>
      <dgm:spPr/>
      <dgm:t>
        <a:bodyPr/>
        <a:lstStyle/>
        <a:p>
          <a:endParaRPr lang="zh-TW" altLang="en-US"/>
        </a:p>
      </dgm:t>
    </dgm:pt>
    <dgm:pt modelId="{5B7A5A05-4A36-E347-A1C7-7E63F9336215}" type="pres">
      <dgm:prSet presAssocID="{2DA99B4F-2D37-454C-B329-63A690C19B43}" presName="desTx" presStyleLbl="alignAccFollowNode1" presStyleIdx="1" presStyleCnt="4">
        <dgm:presLayoutVars>
          <dgm:bulletEnabled val="1"/>
        </dgm:presLayoutVars>
      </dgm:prSet>
      <dgm:spPr/>
      <dgm:t>
        <a:bodyPr/>
        <a:lstStyle/>
        <a:p>
          <a:endParaRPr lang="zh-TW" altLang="en-US"/>
        </a:p>
      </dgm:t>
    </dgm:pt>
    <dgm:pt modelId="{72544013-E7AC-5A46-BB1E-339DE2DEF742}" type="pres">
      <dgm:prSet presAssocID="{7675CDD9-825D-5342-87B2-0B32E8905C24}" presName="space" presStyleCnt="0"/>
      <dgm:spPr/>
    </dgm:pt>
    <dgm:pt modelId="{399E112F-98B1-F044-BCD0-1EC9CAD368DD}" type="pres">
      <dgm:prSet presAssocID="{0E60E04C-8DE9-C145-A63A-6EA3E50B7A04}" presName="composite" presStyleCnt="0"/>
      <dgm:spPr/>
    </dgm:pt>
    <dgm:pt modelId="{B2CDBD7A-474E-EE4D-A630-DAC3268B00AE}" type="pres">
      <dgm:prSet presAssocID="{0E60E04C-8DE9-C145-A63A-6EA3E50B7A04}" presName="parTx" presStyleLbl="alignNode1" presStyleIdx="2" presStyleCnt="4">
        <dgm:presLayoutVars>
          <dgm:chMax val="0"/>
          <dgm:chPref val="0"/>
          <dgm:bulletEnabled val="1"/>
        </dgm:presLayoutVars>
      </dgm:prSet>
      <dgm:spPr/>
      <dgm:t>
        <a:bodyPr/>
        <a:lstStyle/>
        <a:p>
          <a:endParaRPr lang="zh-TW" altLang="en-US"/>
        </a:p>
      </dgm:t>
    </dgm:pt>
    <dgm:pt modelId="{23CDCE9A-30E0-A646-B8FB-0D1CB319D3B8}" type="pres">
      <dgm:prSet presAssocID="{0E60E04C-8DE9-C145-A63A-6EA3E50B7A04}" presName="desTx" presStyleLbl="alignAccFollowNode1" presStyleIdx="2" presStyleCnt="4">
        <dgm:presLayoutVars>
          <dgm:bulletEnabled val="1"/>
        </dgm:presLayoutVars>
      </dgm:prSet>
      <dgm:spPr/>
      <dgm:t>
        <a:bodyPr/>
        <a:lstStyle/>
        <a:p>
          <a:endParaRPr lang="zh-TW" altLang="en-US"/>
        </a:p>
      </dgm:t>
    </dgm:pt>
    <dgm:pt modelId="{16C97926-4112-CE45-84E2-6FDF82C4B5A2}" type="pres">
      <dgm:prSet presAssocID="{2D27CDB1-535F-BA4C-811B-C289432FCCEB}" presName="space" presStyleCnt="0"/>
      <dgm:spPr/>
    </dgm:pt>
    <dgm:pt modelId="{0A94892D-270D-5A46-9102-8C23EA21696E}" type="pres">
      <dgm:prSet presAssocID="{7346585C-2E1F-3345-81B6-43E3041A3807}" presName="composite" presStyleCnt="0"/>
      <dgm:spPr/>
    </dgm:pt>
    <dgm:pt modelId="{A8B6D203-B3AA-F441-B2B8-8019CFD31225}" type="pres">
      <dgm:prSet presAssocID="{7346585C-2E1F-3345-81B6-43E3041A3807}" presName="parTx" presStyleLbl="alignNode1" presStyleIdx="3" presStyleCnt="4">
        <dgm:presLayoutVars>
          <dgm:chMax val="0"/>
          <dgm:chPref val="0"/>
          <dgm:bulletEnabled val="1"/>
        </dgm:presLayoutVars>
      </dgm:prSet>
      <dgm:spPr/>
      <dgm:t>
        <a:bodyPr/>
        <a:lstStyle/>
        <a:p>
          <a:endParaRPr lang="zh-TW" altLang="en-US"/>
        </a:p>
      </dgm:t>
    </dgm:pt>
    <dgm:pt modelId="{3DD2BFA9-0FC9-3441-A1CE-77D91E2CF6F1}" type="pres">
      <dgm:prSet presAssocID="{7346585C-2E1F-3345-81B6-43E3041A3807}" presName="desTx" presStyleLbl="alignAccFollowNode1" presStyleIdx="3" presStyleCnt="4">
        <dgm:presLayoutVars>
          <dgm:bulletEnabled val="1"/>
        </dgm:presLayoutVars>
      </dgm:prSet>
      <dgm:spPr/>
      <dgm:t>
        <a:bodyPr/>
        <a:lstStyle/>
        <a:p>
          <a:endParaRPr lang="zh-TW" altLang="en-US"/>
        </a:p>
      </dgm:t>
    </dgm:pt>
  </dgm:ptLst>
  <dgm:cxnLst>
    <dgm:cxn modelId="{1DE393BF-1F74-0B45-AF42-AB232C91B158}" type="presOf" srcId="{8AB08C90-6E27-794F-9A6F-C5F1394C20FF}" destId="{1D12E0FA-4EB3-F142-B319-CEDA8B2C84D9}" srcOrd="0" destOrd="0" presId="urn:microsoft.com/office/officeart/2005/8/layout/hList1"/>
    <dgm:cxn modelId="{FEF84483-C609-9742-A899-D46B93A100D8}" type="presOf" srcId="{0E60E04C-8DE9-C145-A63A-6EA3E50B7A04}" destId="{B2CDBD7A-474E-EE4D-A630-DAC3268B00AE}" srcOrd="0" destOrd="0" presId="urn:microsoft.com/office/officeart/2005/8/layout/hList1"/>
    <dgm:cxn modelId="{E6220223-0BF0-0C4B-B727-4C83671B6626}" srcId="{7346585C-2E1F-3345-81B6-43E3041A3807}" destId="{4AD3461A-2F71-D04B-9320-6F9A7602EA40}" srcOrd="0" destOrd="0" parTransId="{8FF6AF57-69E4-A245-A322-2D1B8CF41B7D}" sibTransId="{31749958-849E-7848-941C-70A0A2E40E05}"/>
    <dgm:cxn modelId="{823A261D-AA5D-134B-B8BA-42A99D415462}" type="presOf" srcId="{1C8669DB-DCFF-5E4C-9619-5771D69D1FEC}" destId="{5B7A5A05-4A36-E347-A1C7-7E63F9336215}" srcOrd="0" destOrd="0" presId="urn:microsoft.com/office/officeart/2005/8/layout/hList1"/>
    <dgm:cxn modelId="{A3DE76DB-7CE9-7940-8539-C0127AF59088}" srcId="{2DA99B4F-2D37-454C-B329-63A690C19B43}" destId="{007C11F5-81A6-7644-9710-F4E62234E43D}" srcOrd="1" destOrd="0" parTransId="{1152DCF3-1875-D145-A777-D6A91158DCCA}" sibTransId="{4EA40C77-19D3-BA47-A35F-98E7F0C2B466}"/>
    <dgm:cxn modelId="{B5750679-B5D9-D14D-B9DF-9F9530A3EC0E}" srcId="{7346585C-2E1F-3345-81B6-43E3041A3807}" destId="{C27FE45A-DB63-E84F-A1AD-ACFE4189203F}" srcOrd="1" destOrd="0" parTransId="{68AC3C50-859F-9646-A3CC-F8583C3A1ED0}" sibTransId="{FEE97669-6D8F-2942-9400-A0FEC82DAD5F}"/>
    <dgm:cxn modelId="{6025C232-320E-2649-A4D2-FBB83730B9D0}" type="presOf" srcId="{03E30DD2-3CDC-43D9-81C4-663BD4892C7B}" destId="{59E407A7-6115-4F8E-8F19-D59DECE8FF96}" srcOrd="0" destOrd="0" presId="urn:microsoft.com/office/officeart/2005/8/layout/hList1"/>
    <dgm:cxn modelId="{C97CDD46-4D49-9B41-A55B-97F20F25DC12}" type="presOf" srcId="{32A1BBF6-C314-8346-AE4A-DEDDF8FE8A22}" destId="{1D12E0FA-4EB3-F142-B319-CEDA8B2C84D9}" srcOrd="0" destOrd="1" presId="urn:microsoft.com/office/officeart/2005/8/layout/hList1"/>
    <dgm:cxn modelId="{1A0A38C4-E475-A346-B288-AF20F45CFEA1}" srcId="{03E30DD2-3CDC-43D9-81C4-663BD4892C7B}" destId="{2DA99B4F-2D37-454C-B329-63A690C19B43}" srcOrd="1" destOrd="0" parTransId="{CE77CEB0-FF59-2544-9CB4-3206E442DDBC}" sibTransId="{7675CDD9-825D-5342-87B2-0B32E8905C24}"/>
    <dgm:cxn modelId="{02978271-E31A-7042-849A-D687BB1ACD53}" type="presOf" srcId="{1061108E-5F96-7E41-A3C8-A70BEC160FF4}" destId="{23CDCE9A-30E0-A646-B8FB-0D1CB319D3B8}" srcOrd="0" destOrd="1" presId="urn:microsoft.com/office/officeart/2005/8/layout/hList1"/>
    <dgm:cxn modelId="{3CD993DF-9B60-1B4D-8457-B9FD00670DDE}" srcId="{0E60E04C-8DE9-C145-A63A-6EA3E50B7A04}" destId="{1AD46D15-7FD5-8B4E-89A3-6967EDCBCA09}" srcOrd="0" destOrd="0" parTransId="{90D4A79C-F632-4B49-AC8D-BDEDB510AA30}" sibTransId="{6E4D57F8-BFC0-E74F-965E-712A0B094E03}"/>
    <dgm:cxn modelId="{1CBCEAC9-9BE3-B140-B3C8-5C86E4A50A0C}" type="presOf" srcId="{778A1FAC-B81B-3B4F-BDE2-6799BCD3D691}" destId="{3DD2BFA9-0FC9-3441-A1CE-77D91E2CF6F1}" srcOrd="0" destOrd="2" presId="urn:microsoft.com/office/officeart/2005/8/layout/hList1"/>
    <dgm:cxn modelId="{247DC5AA-ED7B-A440-9829-B83FA401AD3B}" type="presOf" srcId="{007C11F5-81A6-7644-9710-F4E62234E43D}" destId="{5B7A5A05-4A36-E347-A1C7-7E63F9336215}" srcOrd="0" destOrd="1" presId="urn:microsoft.com/office/officeart/2005/8/layout/hList1"/>
    <dgm:cxn modelId="{D56CEE32-06A6-1241-8FFD-234F62629A63}" type="presOf" srcId="{7346585C-2E1F-3345-81B6-43E3041A3807}" destId="{A8B6D203-B3AA-F441-B2B8-8019CFD31225}" srcOrd="0" destOrd="0" presId="urn:microsoft.com/office/officeart/2005/8/layout/hList1"/>
    <dgm:cxn modelId="{FF01C38E-C544-8A44-93B8-D058428464BE}" type="presOf" srcId="{C27FE45A-DB63-E84F-A1AD-ACFE4189203F}" destId="{3DD2BFA9-0FC9-3441-A1CE-77D91E2CF6F1}" srcOrd="0" destOrd="1" presId="urn:microsoft.com/office/officeart/2005/8/layout/hList1"/>
    <dgm:cxn modelId="{59630101-3BF7-4349-9015-05F38458EC5F}" type="presOf" srcId="{BF88DE3E-9CBC-9B44-AC75-69AE365FEA86}" destId="{19A28F27-4A57-EF46-8DFF-E197197936E3}" srcOrd="0" destOrd="0" presId="urn:microsoft.com/office/officeart/2005/8/layout/hList1"/>
    <dgm:cxn modelId="{E75F13EB-F1AB-5A4D-AD5C-442CAB9B12EB}" type="presOf" srcId="{2DA99B4F-2D37-454C-B329-63A690C19B43}" destId="{1A5CF6E4-D2DA-3E42-8DBE-8B7B544FC6A6}" srcOrd="0" destOrd="0" presId="urn:microsoft.com/office/officeart/2005/8/layout/hList1"/>
    <dgm:cxn modelId="{069A4D23-CF6C-7045-8991-171144288770}" type="presOf" srcId="{1AD46D15-7FD5-8B4E-89A3-6967EDCBCA09}" destId="{23CDCE9A-30E0-A646-B8FB-0D1CB319D3B8}" srcOrd="0" destOrd="0" presId="urn:microsoft.com/office/officeart/2005/8/layout/hList1"/>
    <dgm:cxn modelId="{0032FD5A-7D38-EE43-A2E4-7E34EDFB190C}" srcId="{2DA99B4F-2D37-454C-B329-63A690C19B43}" destId="{1C8669DB-DCFF-5E4C-9619-5771D69D1FEC}" srcOrd="0" destOrd="0" parTransId="{C0FAEF6D-8CDC-EA4D-9274-E1DF2C6972B0}" sibTransId="{55237077-A2FD-9D4F-88AA-BD7052F54602}"/>
    <dgm:cxn modelId="{0D2D054F-CB67-4642-A38D-FD6AED310E2E}" srcId="{2DA99B4F-2D37-454C-B329-63A690C19B43}" destId="{E01D41E8-7591-3B4F-A436-EE4A87711880}" srcOrd="2" destOrd="0" parTransId="{AE42B615-797F-B247-8A5A-38C7FF4D90D0}" sibTransId="{A7F8D761-67B5-424B-9720-562F129DFCF9}"/>
    <dgm:cxn modelId="{F4BD0B31-0B90-2F4C-84E5-696541A70A03}" type="presOf" srcId="{4AD3461A-2F71-D04B-9320-6F9A7602EA40}" destId="{3DD2BFA9-0FC9-3441-A1CE-77D91E2CF6F1}" srcOrd="0" destOrd="0" presId="urn:microsoft.com/office/officeart/2005/8/layout/hList1"/>
    <dgm:cxn modelId="{438D5C13-693A-6548-81D5-E4A9D416D366}" srcId="{7346585C-2E1F-3345-81B6-43E3041A3807}" destId="{778A1FAC-B81B-3B4F-BDE2-6799BCD3D691}" srcOrd="2" destOrd="0" parTransId="{66951C39-24D2-4342-BB9A-95584A1DE9F6}" sibTransId="{57AA34B3-F631-B849-9874-F6B7E30E9C15}"/>
    <dgm:cxn modelId="{F67087E7-C18F-9541-8899-FEBD708BA691}" srcId="{2DA99B4F-2D37-454C-B329-63A690C19B43}" destId="{B68D2084-3DD0-3F48-A3A7-673CF473BAE4}" srcOrd="3" destOrd="0" parTransId="{5BAE6790-C144-7143-AE70-3EB946081B8B}" sibTransId="{68F96EA7-F549-F847-BA7F-DB787431FF90}"/>
    <dgm:cxn modelId="{430C808A-D514-8C44-B3C3-070440F60280}" srcId="{03E30DD2-3CDC-43D9-81C4-663BD4892C7B}" destId="{BF88DE3E-9CBC-9B44-AC75-69AE365FEA86}" srcOrd="0" destOrd="0" parTransId="{6FA3B87C-ABCF-3841-9D72-34D13BC7FFA9}" sibTransId="{C35FA0EC-A6F4-7540-BE2F-2324B18B90DB}"/>
    <dgm:cxn modelId="{9E11A472-B54A-A544-8281-889334A06FBE}" type="presOf" srcId="{B68D2084-3DD0-3F48-A3A7-673CF473BAE4}" destId="{5B7A5A05-4A36-E347-A1C7-7E63F9336215}" srcOrd="0" destOrd="3" presId="urn:microsoft.com/office/officeart/2005/8/layout/hList1"/>
    <dgm:cxn modelId="{A9F6284B-61C0-124E-90EB-35941C3A5062}" srcId="{03E30DD2-3CDC-43D9-81C4-663BD4892C7B}" destId="{7346585C-2E1F-3345-81B6-43E3041A3807}" srcOrd="3" destOrd="0" parTransId="{0BFBFF40-5007-7340-A3F6-BDDF38DE8295}" sibTransId="{865B1D26-D121-9D4F-90B1-8482677319C0}"/>
    <dgm:cxn modelId="{240C4975-E990-9C48-84C9-B156093916C9}" srcId="{BF88DE3E-9CBC-9B44-AC75-69AE365FEA86}" destId="{8AB08C90-6E27-794F-9A6F-C5F1394C20FF}" srcOrd="0" destOrd="0" parTransId="{2BC6F4F5-C9E7-BA4A-8F60-BBE191D37AF7}" sibTransId="{37404443-65F4-7749-8473-862BF05743BA}"/>
    <dgm:cxn modelId="{18EFC2B9-1656-9245-B4F4-19773A4A5D0A}" srcId="{03E30DD2-3CDC-43D9-81C4-663BD4892C7B}" destId="{0E60E04C-8DE9-C145-A63A-6EA3E50B7A04}" srcOrd="2" destOrd="0" parTransId="{C250C4A1-DE45-8144-AF04-46003755A0C3}" sibTransId="{2D27CDB1-535F-BA4C-811B-C289432FCCEB}"/>
    <dgm:cxn modelId="{ACC8BECA-21B8-5D4B-9891-F7987E11B83F}" srcId="{BF88DE3E-9CBC-9B44-AC75-69AE365FEA86}" destId="{32A1BBF6-C314-8346-AE4A-DEDDF8FE8A22}" srcOrd="1" destOrd="0" parTransId="{09CA99A3-AB70-8C41-B996-33454CBF01B7}" sibTransId="{9C3A5DDF-34D0-8941-86A2-4E0CF482F7A2}"/>
    <dgm:cxn modelId="{6A04C91D-6516-B343-BA99-249124FCC5F7}" srcId="{0E60E04C-8DE9-C145-A63A-6EA3E50B7A04}" destId="{1061108E-5F96-7E41-A3C8-A70BEC160FF4}" srcOrd="1" destOrd="0" parTransId="{4237031A-4684-E742-ACE6-C3A13E02A100}" sibTransId="{A7381819-9892-334E-840B-A1FA3BF2DCC3}"/>
    <dgm:cxn modelId="{D69F60A2-2876-5345-B134-B7836E0D22DC}" type="presOf" srcId="{E01D41E8-7591-3B4F-A436-EE4A87711880}" destId="{5B7A5A05-4A36-E347-A1C7-7E63F9336215}" srcOrd="0" destOrd="2" presId="urn:microsoft.com/office/officeart/2005/8/layout/hList1"/>
    <dgm:cxn modelId="{4D227DE6-1F9B-C24C-ADF4-09AC1A5EC8ED}" type="presParOf" srcId="{59E407A7-6115-4F8E-8F19-D59DECE8FF96}" destId="{0153BFCE-71EA-FD4E-A62F-3EAC14AB31FC}" srcOrd="0" destOrd="0" presId="urn:microsoft.com/office/officeart/2005/8/layout/hList1"/>
    <dgm:cxn modelId="{110A080D-813A-A84E-B947-B006F734BC75}" type="presParOf" srcId="{0153BFCE-71EA-FD4E-A62F-3EAC14AB31FC}" destId="{19A28F27-4A57-EF46-8DFF-E197197936E3}" srcOrd="0" destOrd="0" presId="urn:microsoft.com/office/officeart/2005/8/layout/hList1"/>
    <dgm:cxn modelId="{7EE2FD66-846E-3548-8943-8D6643AC00DD}" type="presParOf" srcId="{0153BFCE-71EA-FD4E-A62F-3EAC14AB31FC}" destId="{1D12E0FA-4EB3-F142-B319-CEDA8B2C84D9}" srcOrd="1" destOrd="0" presId="urn:microsoft.com/office/officeart/2005/8/layout/hList1"/>
    <dgm:cxn modelId="{B92EF38A-E3D7-8243-AD4C-07D50895A5BA}" type="presParOf" srcId="{59E407A7-6115-4F8E-8F19-D59DECE8FF96}" destId="{83DCEE89-F5E6-394D-B933-E148F2B0D3A3}" srcOrd="1" destOrd="0" presId="urn:microsoft.com/office/officeart/2005/8/layout/hList1"/>
    <dgm:cxn modelId="{71EFBDBB-BDEF-2846-B8CB-1CADE2AFFBC1}" type="presParOf" srcId="{59E407A7-6115-4F8E-8F19-D59DECE8FF96}" destId="{CC889E23-B287-1440-B872-5250A4BFDC4A}" srcOrd="2" destOrd="0" presId="urn:microsoft.com/office/officeart/2005/8/layout/hList1"/>
    <dgm:cxn modelId="{B2B7816F-7B30-B945-BACE-D0D57C078DDE}" type="presParOf" srcId="{CC889E23-B287-1440-B872-5250A4BFDC4A}" destId="{1A5CF6E4-D2DA-3E42-8DBE-8B7B544FC6A6}" srcOrd="0" destOrd="0" presId="urn:microsoft.com/office/officeart/2005/8/layout/hList1"/>
    <dgm:cxn modelId="{EE49F076-1320-744A-9612-28213F569C7F}" type="presParOf" srcId="{CC889E23-B287-1440-B872-5250A4BFDC4A}" destId="{5B7A5A05-4A36-E347-A1C7-7E63F9336215}" srcOrd="1" destOrd="0" presId="urn:microsoft.com/office/officeart/2005/8/layout/hList1"/>
    <dgm:cxn modelId="{5CCC19D5-F8E1-2D44-B25A-FA37FDB78083}" type="presParOf" srcId="{59E407A7-6115-4F8E-8F19-D59DECE8FF96}" destId="{72544013-E7AC-5A46-BB1E-339DE2DEF742}" srcOrd="3" destOrd="0" presId="urn:microsoft.com/office/officeart/2005/8/layout/hList1"/>
    <dgm:cxn modelId="{140EB006-B2B1-364E-87C1-856CA85BEA5C}" type="presParOf" srcId="{59E407A7-6115-4F8E-8F19-D59DECE8FF96}" destId="{399E112F-98B1-F044-BCD0-1EC9CAD368DD}" srcOrd="4" destOrd="0" presId="urn:microsoft.com/office/officeart/2005/8/layout/hList1"/>
    <dgm:cxn modelId="{7D2BDD8A-8CE9-144D-89A0-A96D01AE6C55}" type="presParOf" srcId="{399E112F-98B1-F044-BCD0-1EC9CAD368DD}" destId="{B2CDBD7A-474E-EE4D-A630-DAC3268B00AE}" srcOrd="0" destOrd="0" presId="urn:microsoft.com/office/officeart/2005/8/layout/hList1"/>
    <dgm:cxn modelId="{E8067C49-60A3-1349-BF81-5AB15BA05037}" type="presParOf" srcId="{399E112F-98B1-F044-BCD0-1EC9CAD368DD}" destId="{23CDCE9A-30E0-A646-B8FB-0D1CB319D3B8}" srcOrd="1" destOrd="0" presId="urn:microsoft.com/office/officeart/2005/8/layout/hList1"/>
    <dgm:cxn modelId="{EAE1E107-9649-984E-925D-49BF00C4B6C8}" type="presParOf" srcId="{59E407A7-6115-4F8E-8F19-D59DECE8FF96}" destId="{16C97926-4112-CE45-84E2-6FDF82C4B5A2}" srcOrd="5" destOrd="0" presId="urn:microsoft.com/office/officeart/2005/8/layout/hList1"/>
    <dgm:cxn modelId="{81A6263D-CEB0-3044-B966-127B51EB5425}" type="presParOf" srcId="{59E407A7-6115-4F8E-8F19-D59DECE8FF96}" destId="{0A94892D-270D-5A46-9102-8C23EA21696E}" srcOrd="6" destOrd="0" presId="urn:microsoft.com/office/officeart/2005/8/layout/hList1"/>
    <dgm:cxn modelId="{F1637611-E431-B04F-879C-43F6C8CB7A94}" type="presParOf" srcId="{0A94892D-270D-5A46-9102-8C23EA21696E}" destId="{A8B6D203-B3AA-F441-B2B8-8019CFD31225}" srcOrd="0" destOrd="0" presId="urn:microsoft.com/office/officeart/2005/8/layout/hList1"/>
    <dgm:cxn modelId="{324940FF-E452-5946-AF8C-D2DB23AB147F}" type="presParOf" srcId="{0A94892D-270D-5A46-9102-8C23EA21696E}" destId="{3DD2BFA9-0FC9-3441-A1CE-77D91E2CF6F1}" srcOrd="1" destOrd="0" presId="urn:microsoft.com/office/officeart/2005/8/layout/hList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A9D0C5A4-46EC-4333-9705-04E562FAF875}">
      <dgm:prSet phldrT="[文本]" custT="1"/>
      <dgm:spPr/>
      <dgm:t>
        <a:bodyPr/>
        <a:lstStyle/>
        <a:p>
          <a:r>
            <a:rPr lang="zh-CN" altLang="en-US" sz="2400" dirty="0" smtClean="0">
              <a:latin typeface="Microsoft YaHei" charset="-122"/>
              <a:ea typeface="Microsoft YaHei" charset="-122"/>
              <a:cs typeface="Microsoft YaHei" charset="-122"/>
            </a:rPr>
            <a:t>需求与环境特点</a:t>
          </a:r>
          <a:endParaRPr lang="zh-CN" altLang="en-US" sz="2400" dirty="0">
            <a:latin typeface="Microsoft YaHei" charset="-122"/>
            <a:ea typeface="Microsoft YaHei" charset="-122"/>
            <a:cs typeface="Microsoft YaHei" charset="-122"/>
          </a:endParaRPr>
        </a:p>
      </dgm:t>
    </dgm:pt>
    <dgm:pt modelId="{8197FA65-68C8-4853-AC99-93D0CF8E3BE7}" type="parTrans" cxnId="{E7281AC9-A8E2-4E07-B9BC-43535450AC0D}">
      <dgm:prSet/>
      <dgm:spPr/>
      <dgm:t>
        <a:bodyPr/>
        <a:lstStyle/>
        <a:p>
          <a:endParaRPr lang="zh-CN" altLang="en-US">
            <a:latin typeface="+mn-lt"/>
            <a:ea typeface="+mj-ea"/>
          </a:endParaRPr>
        </a:p>
      </dgm:t>
    </dgm:pt>
    <dgm:pt modelId="{930FF598-5149-490E-AE9E-99108AD04AC6}" type="sibTrans" cxnId="{E7281AC9-A8E2-4E07-B9BC-43535450AC0D}">
      <dgm:prSet/>
      <dgm:spPr/>
      <dgm:t>
        <a:bodyPr/>
        <a:lstStyle/>
        <a:p>
          <a:endParaRPr lang="zh-CN" altLang="en-US">
            <a:latin typeface="+mn-lt"/>
            <a:ea typeface="+mj-ea"/>
          </a:endParaRPr>
        </a:p>
      </dgm:t>
    </dgm:pt>
    <dgm:pt modelId="{8A5176D1-71FD-4143-B92C-1B481712795C}">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对应用层（</a:t>
          </a:r>
          <a:r>
            <a:rPr lang="en-US" altLang="zh-CN" sz="1400" dirty="0" smtClean="0">
              <a:latin typeface="Microsoft YaHei" charset="-122"/>
              <a:ea typeface="Microsoft YaHei" charset="-122"/>
              <a:cs typeface="Microsoft YaHei" charset="-122"/>
            </a:rPr>
            <a:t>HTTP</a:t>
          </a:r>
          <a:r>
            <a:rPr lang="zh-CN" altLang="en-US" sz="1400" dirty="0" smtClean="0">
              <a:latin typeface="Microsoft YaHei" charset="-122"/>
              <a:ea typeface="Microsoft YaHei" charset="-122"/>
              <a:cs typeface="Microsoft YaHei" charset="-122"/>
            </a:rPr>
            <a:t>）处理性能要求高</a:t>
          </a:r>
          <a:endParaRPr lang="zh-CN" altLang="en-US" sz="1400" dirty="0">
            <a:latin typeface="Microsoft YaHei" charset="-122"/>
            <a:ea typeface="Microsoft YaHei" charset="-122"/>
            <a:cs typeface="Microsoft YaHei" charset="-122"/>
          </a:endParaRPr>
        </a:p>
      </dgm:t>
    </dgm:pt>
    <dgm:pt modelId="{3EF3FD35-1241-4ADD-A650-D8B2001445C6}" type="parTrans" cxnId="{2E1FD62D-9EB7-4EB9-AB5B-7500ADC75DA6}">
      <dgm:prSet/>
      <dgm:spPr/>
      <dgm:t>
        <a:bodyPr/>
        <a:lstStyle/>
        <a:p>
          <a:endParaRPr lang="zh-CN" altLang="en-US">
            <a:latin typeface="+mn-lt"/>
            <a:ea typeface="+mj-ea"/>
          </a:endParaRPr>
        </a:p>
      </dgm:t>
    </dgm:pt>
    <dgm:pt modelId="{412248A6-C45F-45F7-A425-8A5D625BE9D6}" type="sibTrans" cxnId="{2E1FD62D-9EB7-4EB9-AB5B-7500ADC75DA6}">
      <dgm:prSet/>
      <dgm:spPr/>
      <dgm:t>
        <a:bodyPr/>
        <a:lstStyle/>
        <a:p>
          <a:endParaRPr lang="zh-CN" altLang="en-US">
            <a:latin typeface="+mn-lt"/>
            <a:ea typeface="+mj-ea"/>
          </a:endParaRPr>
        </a:p>
      </dgm:t>
    </dgm:pt>
    <dgm:pt modelId="{E2DA2439-A4DE-467C-94D8-3A2660D3473C}">
      <dgm:prSet phldrT="[文本]" custT="1"/>
      <dgm:spPr/>
      <dgm:t>
        <a:bodyPr/>
        <a:lstStyle/>
        <a:p>
          <a:r>
            <a:rPr lang="zh-CN" altLang="en-US" sz="2400" dirty="0" smtClean="0">
              <a:latin typeface="Microsoft YaHei" charset="-122"/>
              <a:ea typeface="Microsoft YaHei" charset="-122"/>
              <a:cs typeface="Microsoft YaHei" charset="-122"/>
            </a:rPr>
            <a:t>特性和优势</a:t>
          </a:r>
          <a:endParaRPr lang="zh-CN" altLang="en-US" sz="2400" dirty="0">
            <a:latin typeface="Microsoft YaHei" charset="-122"/>
            <a:ea typeface="Microsoft YaHei" charset="-122"/>
            <a:cs typeface="Microsoft YaHei" charset="-122"/>
          </a:endParaRPr>
        </a:p>
      </dgm:t>
    </dgm:pt>
    <dgm:pt modelId="{78663101-6FDB-40A1-ACD2-36BC7DCDCD18}" type="parTrans" cxnId="{42C857B0-991D-4265-8986-65CDA3FEC05B}">
      <dgm:prSet/>
      <dgm:spPr/>
      <dgm:t>
        <a:bodyPr/>
        <a:lstStyle/>
        <a:p>
          <a:endParaRPr lang="zh-CN" altLang="en-US">
            <a:latin typeface="+mn-lt"/>
            <a:ea typeface="+mj-ea"/>
          </a:endParaRPr>
        </a:p>
      </dgm:t>
    </dgm:pt>
    <dgm:pt modelId="{1CCFE782-842B-4385-8B6E-3F75D598E7D2}" type="sibTrans" cxnId="{42C857B0-991D-4265-8986-65CDA3FEC05B}">
      <dgm:prSet/>
      <dgm:spPr/>
      <dgm:t>
        <a:bodyPr/>
        <a:lstStyle/>
        <a:p>
          <a:endParaRPr lang="zh-CN" altLang="en-US">
            <a:latin typeface="+mn-lt"/>
            <a:ea typeface="+mj-ea"/>
          </a:endParaRPr>
        </a:p>
      </dgm:t>
    </dgm:pt>
    <dgm:pt modelId="{ADE36027-8F29-40D8-A709-728F9E17F665}">
      <dgm:prSet phldrT="[文本]" custT="1"/>
      <dgm:spPr/>
      <dgm:t>
        <a:bodyPr/>
        <a:lstStyle/>
        <a:p>
          <a:r>
            <a:rPr lang="zh-CN" altLang="en-US" sz="2400" dirty="0" smtClean="0">
              <a:latin typeface="Microsoft YaHei" charset="-122"/>
              <a:ea typeface="Microsoft YaHei" charset="-122"/>
              <a:cs typeface="Microsoft YaHei" charset="-122"/>
            </a:rPr>
            <a:t>典型客户</a:t>
          </a:r>
          <a:endParaRPr lang="zh-CN" altLang="en-US" sz="2400" dirty="0">
            <a:latin typeface="Microsoft YaHei" charset="-122"/>
            <a:ea typeface="Microsoft YaHei" charset="-122"/>
            <a:cs typeface="Microsoft YaHei" charset="-122"/>
          </a:endParaRPr>
        </a:p>
      </dgm:t>
    </dgm:pt>
    <dgm:pt modelId="{2AC05B32-6123-4394-877A-D1F9CE05421A}" type="parTrans" cxnId="{45B63603-8FBD-4CFE-93C2-962CE9767E98}">
      <dgm:prSet/>
      <dgm:spPr/>
      <dgm:t>
        <a:bodyPr/>
        <a:lstStyle/>
        <a:p>
          <a:endParaRPr lang="zh-CN" altLang="en-US">
            <a:latin typeface="+mn-lt"/>
            <a:ea typeface="+mj-ea"/>
          </a:endParaRPr>
        </a:p>
      </dgm:t>
    </dgm:pt>
    <dgm:pt modelId="{3DDFD1D2-E2FA-4904-ADDC-330222D419B8}" type="sibTrans" cxnId="{45B63603-8FBD-4CFE-93C2-962CE9767E98}">
      <dgm:prSet/>
      <dgm:spPr/>
      <dgm:t>
        <a:bodyPr/>
        <a:lstStyle/>
        <a:p>
          <a:endParaRPr lang="zh-CN" altLang="en-US">
            <a:latin typeface="+mn-lt"/>
            <a:ea typeface="+mj-ea"/>
          </a:endParaRPr>
        </a:p>
      </dgm:t>
    </dgm:pt>
    <dgm:pt modelId="{6A32EF77-8FA7-4C74-B5FA-18348599BB8A}">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企业网站门户</a:t>
          </a:r>
          <a:endParaRPr lang="zh-CN" altLang="en-US" sz="1400" dirty="0">
            <a:latin typeface="Microsoft YaHei" charset="-122"/>
            <a:ea typeface="Microsoft YaHei" charset="-122"/>
            <a:cs typeface="Microsoft YaHei" charset="-122"/>
          </a:endParaRPr>
        </a:p>
      </dgm:t>
    </dgm:pt>
    <dgm:pt modelId="{3DA365EE-EB11-445E-AB49-B30638E3007F}" type="parTrans" cxnId="{35994018-7CA0-4A0D-8AA3-F3F12F85C968}">
      <dgm:prSet/>
      <dgm:spPr/>
      <dgm:t>
        <a:bodyPr/>
        <a:lstStyle/>
        <a:p>
          <a:endParaRPr lang="zh-CN" altLang="en-US">
            <a:latin typeface="+mn-lt"/>
            <a:ea typeface="+mj-ea"/>
          </a:endParaRPr>
        </a:p>
      </dgm:t>
    </dgm:pt>
    <dgm:pt modelId="{3CF41DD0-4630-420C-A17D-B01E590DB106}" type="sibTrans" cxnId="{35994018-7CA0-4A0D-8AA3-F3F12F85C968}">
      <dgm:prSet/>
      <dgm:spPr/>
      <dgm:t>
        <a:bodyPr/>
        <a:lstStyle/>
        <a:p>
          <a:endParaRPr lang="zh-CN" altLang="en-US">
            <a:latin typeface="+mn-lt"/>
            <a:ea typeface="+mj-ea"/>
          </a:endParaRPr>
        </a:p>
      </dgm:t>
    </dgm:pt>
    <dgm:pt modelId="{2A6C01A6-11BF-441E-B804-8E4777D8A59C}">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完整功能要求（安全，可靠，优化）</a:t>
          </a:r>
          <a:endParaRPr lang="en-US" sz="1400" dirty="0">
            <a:latin typeface="Microsoft YaHei" charset="-122"/>
            <a:ea typeface="Microsoft YaHei" charset="-122"/>
            <a:cs typeface="Microsoft YaHei" charset="-122"/>
          </a:endParaRPr>
        </a:p>
      </dgm:t>
    </dgm:pt>
    <dgm:pt modelId="{79FC7B15-B0A1-444F-B76E-4F2AF576AB9B}" type="parTrans" cxnId="{E5D2AD5C-5D42-434A-AE69-FCC5ED85E81E}">
      <dgm:prSet/>
      <dgm:spPr/>
      <dgm:t>
        <a:bodyPr/>
        <a:lstStyle/>
        <a:p>
          <a:endParaRPr lang="zh-CN" altLang="en-US">
            <a:latin typeface="+mn-lt"/>
            <a:ea typeface="+mj-ea"/>
          </a:endParaRPr>
        </a:p>
      </dgm:t>
    </dgm:pt>
    <dgm:pt modelId="{64302C7A-942D-4C3A-B293-6DD2FB830723}" type="sibTrans" cxnId="{E5D2AD5C-5D42-434A-AE69-FCC5ED85E81E}">
      <dgm:prSet/>
      <dgm:spPr/>
      <dgm:t>
        <a:bodyPr/>
        <a:lstStyle/>
        <a:p>
          <a:endParaRPr lang="zh-CN" altLang="en-US">
            <a:latin typeface="+mn-lt"/>
            <a:ea typeface="+mj-ea"/>
          </a:endParaRPr>
        </a:p>
      </dgm:t>
    </dgm:pt>
    <dgm:pt modelId="{DADE8CD2-380D-4E12-9396-D06F2CA8AFFD}">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流量增长不确定</a:t>
          </a:r>
          <a:endParaRPr lang="en-US" sz="1400" dirty="0">
            <a:latin typeface="Microsoft YaHei" charset="-122"/>
            <a:ea typeface="Microsoft YaHei" charset="-122"/>
            <a:cs typeface="Microsoft YaHei" charset="-122"/>
          </a:endParaRPr>
        </a:p>
      </dgm:t>
    </dgm:pt>
    <dgm:pt modelId="{95FEF6AF-FB25-418F-8914-A680F39963A9}" type="parTrans" cxnId="{F08DE8C5-92A0-4DCD-8CE6-C0D336726ECC}">
      <dgm:prSet/>
      <dgm:spPr/>
      <dgm:t>
        <a:bodyPr/>
        <a:lstStyle/>
        <a:p>
          <a:endParaRPr lang="zh-CN" altLang="en-US">
            <a:latin typeface="+mn-lt"/>
            <a:ea typeface="+mj-ea"/>
          </a:endParaRPr>
        </a:p>
      </dgm:t>
    </dgm:pt>
    <dgm:pt modelId="{9F747D9A-87DD-4CA7-9C7F-5F690101C85F}" type="sibTrans" cxnId="{F08DE8C5-92A0-4DCD-8CE6-C0D336726ECC}">
      <dgm:prSet/>
      <dgm:spPr/>
      <dgm:t>
        <a:bodyPr/>
        <a:lstStyle/>
        <a:p>
          <a:endParaRPr lang="zh-CN" altLang="en-US">
            <a:latin typeface="+mn-lt"/>
            <a:ea typeface="+mj-ea"/>
          </a:endParaRPr>
        </a:p>
      </dgm:t>
    </dgm:pt>
    <dgm:pt modelId="{C5F80E84-D9AF-4092-8F9A-6636BBE3275D}">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对关键应用采用</a:t>
          </a:r>
          <a:r>
            <a:rPr lang="en-US" sz="1400" dirty="0" smtClean="0">
              <a:latin typeface="Microsoft YaHei" charset="-122"/>
              <a:ea typeface="Microsoft YaHei" charset="-122"/>
              <a:cs typeface="Microsoft YaHei" charset="-122"/>
            </a:rPr>
            <a:t>SSL</a:t>
          </a:r>
          <a:r>
            <a:rPr lang="zh-CN" altLang="en-US" sz="1400" dirty="0" smtClean="0">
              <a:latin typeface="Microsoft YaHei" charset="-122"/>
              <a:ea typeface="Microsoft YaHei" charset="-122"/>
              <a:cs typeface="Microsoft YaHei" charset="-122"/>
            </a:rPr>
            <a:t>（</a:t>
          </a:r>
          <a:r>
            <a:rPr lang="en-US" sz="1400" dirty="0" smtClean="0">
              <a:latin typeface="Microsoft YaHei" charset="-122"/>
              <a:ea typeface="Microsoft YaHei" charset="-122"/>
              <a:cs typeface="Microsoft YaHei" charset="-122"/>
            </a:rPr>
            <a:t>HTTPS</a:t>
          </a:r>
          <a:r>
            <a:rPr lang="zh-CN" altLang="en-US" sz="1400" dirty="0" smtClean="0">
              <a:latin typeface="Microsoft YaHei" charset="-122"/>
              <a:ea typeface="Microsoft YaHei" charset="-122"/>
              <a:cs typeface="Microsoft YaHei" charset="-122"/>
            </a:rPr>
            <a:t>）</a:t>
          </a:r>
          <a:endParaRPr lang="en-US" sz="1400" dirty="0">
            <a:latin typeface="Microsoft YaHei" charset="-122"/>
            <a:ea typeface="Microsoft YaHei" charset="-122"/>
            <a:cs typeface="Microsoft YaHei" charset="-122"/>
          </a:endParaRPr>
        </a:p>
      </dgm:t>
    </dgm:pt>
    <dgm:pt modelId="{FFB116B1-02B2-4021-BA4D-C16BC6B8C819}" type="parTrans" cxnId="{60002FA7-74EC-4F65-917C-6AF9816B652D}">
      <dgm:prSet/>
      <dgm:spPr/>
      <dgm:t>
        <a:bodyPr/>
        <a:lstStyle/>
        <a:p>
          <a:endParaRPr lang="zh-CN" altLang="en-US">
            <a:latin typeface="+mn-lt"/>
            <a:ea typeface="+mj-ea"/>
          </a:endParaRPr>
        </a:p>
      </dgm:t>
    </dgm:pt>
    <dgm:pt modelId="{30930EB6-0CBA-43D3-BC33-55F986B68BDC}" type="sibTrans" cxnId="{60002FA7-74EC-4F65-917C-6AF9816B652D}">
      <dgm:prSet/>
      <dgm:spPr/>
      <dgm:t>
        <a:bodyPr/>
        <a:lstStyle/>
        <a:p>
          <a:endParaRPr lang="zh-CN" altLang="en-US">
            <a:latin typeface="+mn-lt"/>
            <a:ea typeface="+mj-ea"/>
          </a:endParaRPr>
        </a:p>
      </dgm:t>
    </dgm:pt>
    <dgm:pt modelId="{EBDF62A8-BE92-49F9-9581-342826E38C89}">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需要监控流量和业务信息以便了解访问情况</a:t>
          </a:r>
          <a:endParaRPr lang="en-US" sz="1400" dirty="0">
            <a:latin typeface="Microsoft YaHei" charset="-122"/>
            <a:ea typeface="Microsoft YaHei" charset="-122"/>
            <a:cs typeface="Microsoft YaHei" charset="-122"/>
          </a:endParaRPr>
        </a:p>
      </dgm:t>
    </dgm:pt>
    <dgm:pt modelId="{C8D8EA64-4A53-4E06-A27E-7664E5273591}" type="parTrans" cxnId="{32C48817-17B0-4DDF-84F9-BC16BA21B8AF}">
      <dgm:prSet/>
      <dgm:spPr/>
      <dgm:t>
        <a:bodyPr/>
        <a:lstStyle/>
        <a:p>
          <a:endParaRPr lang="zh-CN" altLang="en-US">
            <a:latin typeface="+mn-lt"/>
            <a:ea typeface="+mj-ea"/>
          </a:endParaRPr>
        </a:p>
      </dgm:t>
    </dgm:pt>
    <dgm:pt modelId="{555D5BCE-FE85-41D1-B62F-5F0F73A57903}" type="sibTrans" cxnId="{32C48817-17B0-4DDF-84F9-BC16BA21B8AF}">
      <dgm:prSet/>
      <dgm:spPr/>
      <dgm:t>
        <a:bodyPr/>
        <a:lstStyle/>
        <a:p>
          <a:endParaRPr lang="zh-CN" altLang="en-US">
            <a:latin typeface="+mn-lt"/>
            <a:ea typeface="+mj-ea"/>
          </a:endParaRPr>
        </a:p>
      </dgm:t>
    </dgm:pt>
    <dgm:pt modelId="{CADDCEED-B5F5-4C12-ADCB-43C27A03AB91}">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灵活智能的配置访问策略</a:t>
          </a:r>
          <a:endParaRPr lang="en-US" sz="1400" dirty="0">
            <a:latin typeface="Microsoft YaHei" charset="-122"/>
            <a:ea typeface="Microsoft YaHei" charset="-122"/>
            <a:cs typeface="Microsoft YaHei" charset="-122"/>
          </a:endParaRPr>
        </a:p>
      </dgm:t>
    </dgm:pt>
    <dgm:pt modelId="{3FD9BB35-DB7A-4D1F-82BB-A015C6434651}" type="parTrans" cxnId="{181B02FF-DC1E-400D-9D9F-B95170772D91}">
      <dgm:prSet/>
      <dgm:spPr/>
      <dgm:t>
        <a:bodyPr/>
        <a:lstStyle/>
        <a:p>
          <a:endParaRPr lang="zh-CN" altLang="en-US">
            <a:latin typeface="+mn-lt"/>
            <a:ea typeface="+mj-ea"/>
          </a:endParaRPr>
        </a:p>
      </dgm:t>
    </dgm:pt>
    <dgm:pt modelId="{34371FBB-B496-4B1E-A8BA-66B8A64B9A6B}" type="sibTrans" cxnId="{181B02FF-DC1E-400D-9D9F-B95170772D91}">
      <dgm:prSet/>
      <dgm:spPr/>
      <dgm:t>
        <a:bodyPr/>
        <a:lstStyle/>
        <a:p>
          <a:endParaRPr lang="zh-CN" altLang="en-US">
            <a:latin typeface="+mn-lt"/>
            <a:ea typeface="+mj-ea"/>
          </a:endParaRPr>
        </a:p>
      </dgm:t>
    </dgm:pt>
    <dgm:pt modelId="{D9FC9994-9A9B-46B2-BFBF-AB24A52595B6}">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信息资讯网站</a:t>
          </a:r>
          <a:endParaRPr lang="zh-CN" altLang="en-US" sz="1400" dirty="0">
            <a:latin typeface="Microsoft YaHei" charset="-122"/>
            <a:ea typeface="Microsoft YaHei" charset="-122"/>
            <a:cs typeface="Microsoft YaHei" charset="-122"/>
          </a:endParaRPr>
        </a:p>
      </dgm:t>
    </dgm:pt>
    <dgm:pt modelId="{43213191-106F-4E6F-87FD-32EAF3B864CB}" type="sibTrans" cxnId="{8A07642D-4C1F-4D86-9684-B941C2AFED3C}">
      <dgm:prSet/>
      <dgm:spPr/>
      <dgm:t>
        <a:bodyPr/>
        <a:lstStyle/>
        <a:p>
          <a:endParaRPr lang="zh-CN" altLang="en-US">
            <a:latin typeface="+mn-lt"/>
            <a:ea typeface="+mj-ea"/>
          </a:endParaRPr>
        </a:p>
      </dgm:t>
    </dgm:pt>
    <dgm:pt modelId="{21479005-B422-4630-84EA-D4DD6FCCB785}" type="parTrans" cxnId="{8A07642D-4C1F-4D86-9684-B941C2AFED3C}">
      <dgm:prSet/>
      <dgm:spPr/>
      <dgm:t>
        <a:bodyPr/>
        <a:lstStyle/>
        <a:p>
          <a:endParaRPr lang="zh-CN" altLang="en-US">
            <a:latin typeface="+mn-lt"/>
            <a:ea typeface="+mj-ea"/>
          </a:endParaRPr>
        </a:p>
      </dgm:t>
    </dgm:pt>
    <dgm:pt modelId="{6172549F-2254-4079-AFB5-D564D428DF34}">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新闻娱乐网站</a:t>
          </a:r>
          <a:endParaRPr lang="zh-CN" altLang="en-US" sz="1400" dirty="0">
            <a:latin typeface="Microsoft YaHei" charset="-122"/>
            <a:ea typeface="Microsoft YaHei" charset="-122"/>
            <a:cs typeface="Microsoft YaHei" charset="-122"/>
          </a:endParaRPr>
        </a:p>
      </dgm:t>
    </dgm:pt>
    <dgm:pt modelId="{908BACB3-8146-4BB8-A164-42D6DE12BFBF}" type="sibTrans" cxnId="{A2170DD8-0C78-47B4-AE9A-2C3036F5A077}">
      <dgm:prSet/>
      <dgm:spPr/>
      <dgm:t>
        <a:bodyPr/>
        <a:lstStyle/>
        <a:p>
          <a:endParaRPr lang="zh-CN" altLang="en-US">
            <a:latin typeface="+mn-lt"/>
            <a:ea typeface="+mj-ea"/>
          </a:endParaRPr>
        </a:p>
      </dgm:t>
    </dgm:pt>
    <dgm:pt modelId="{01A18E64-7535-4922-8E27-E34598BE6F3A}" type="parTrans" cxnId="{A2170DD8-0C78-47B4-AE9A-2C3036F5A077}">
      <dgm:prSet/>
      <dgm:spPr/>
      <dgm:t>
        <a:bodyPr/>
        <a:lstStyle/>
        <a:p>
          <a:endParaRPr lang="zh-CN" altLang="en-US">
            <a:latin typeface="+mn-lt"/>
            <a:ea typeface="+mj-ea"/>
          </a:endParaRPr>
        </a:p>
      </dgm:t>
    </dgm:pt>
    <dgm:pt modelId="{A789E6E7-C889-4BAB-BB43-71E639DA4CD2}">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在线游戏</a:t>
          </a:r>
          <a:endParaRPr lang="zh-CN" altLang="en-US" sz="1400" dirty="0">
            <a:latin typeface="Microsoft YaHei" charset="-122"/>
            <a:ea typeface="Microsoft YaHei" charset="-122"/>
            <a:cs typeface="Microsoft YaHei" charset="-122"/>
          </a:endParaRPr>
        </a:p>
      </dgm:t>
    </dgm:pt>
    <dgm:pt modelId="{39C2DBC1-FE8F-4565-8244-F844F921512A}" type="sibTrans" cxnId="{7232B8BF-BA05-421F-9CDA-4B7B73B5D0AB}">
      <dgm:prSet/>
      <dgm:spPr/>
      <dgm:t>
        <a:bodyPr/>
        <a:lstStyle/>
        <a:p>
          <a:endParaRPr lang="zh-CN" altLang="en-US">
            <a:latin typeface="+mn-lt"/>
            <a:ea typeface="+mj-ea"/>
          </a:endParaRPr>
        </a:p>
      </dgm:t>
    </dgm:pt>
    <dgm:pt modelId="{6A90979E-2CFF-47DC-B8F6-B3A821ADB8F2}" type="parTrans" cxnId="{7232B8BF-BA05-421F-9CDA-4B7B73B5D0AB}">
      <dgm:prSet/>
      <dgm:spPr/>
      <dgm:t>
        <a:bodyPr/>
        <a:lstStyle/>
        <a:p>
          <a:endParaRPr lang="zh-CN" altLang="en-US">
            <a:latin typeface="+mn-lt"/>
            <a:ea typeface="+mj-ea"/>
          </a:endParaRPr>
        </a:p>
      </dgm:t>
    </dgm:pt>
    <dgm:pt modelId="{DDE6A569-4B2E-4140-AFC1-02DC67C2011F}">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电子商务平台</a:t>
          </a:r>
          <a:endParaRPr lang="zh-CN" altLang="en-US" sz="1400" dirty="0">
            <a:latin typeface="Microsoft YaHei" charset="-122"/>
            <a:ea typeface="Microsoft YaHei" charset="-122"/>
            <a:cs typeface="Microsoft YaHei" charset="-122"/>
          </a:endParaRPr>
        </a:p>
      </dgm:t>
    </dgm:pt>
    <dgm:pt modelId="{05B2726F-1C20-4B1F-BFDC-E3492057D047}" type="sibTrans" cxnId="{D76DA5B5-AC6E-41DD-80DF-DB6E151D5589}">
      <dgm:prSet/>
      <dgm:spPr/>
      <dgm:t>
        <a:bodyPr/>
        <a:lstStyle/>
        <a:p>
          <a:endParaRPr lang="zh-CN" altLang="en-US">
            <a:latin typeface="+mn-lt"/>
            <a:ea typeface="+mj-ea"/>
          </a:endParaRPr>
        </a:p>
      </dgm:t>
    </dgm:pt>
    <dgm:pt modelId="{245BB9D2-48D9-4E10-A9BF-D34F862E952E}" type="parTrans" cxnId="{D76DA5B5-AC6E-41DD-80DF-DB6E151D5589}">
      <dgm:prSet/>
      <dgm:spPr/>
      <dgm:t>
        <a:bodyPr/>
        <a:lstStyle/>
        <a:p>
          <a:endParaRPr lang="zh-CN" altLang="en-US">
            <a:latin typeface="+mn-lt"/>
            <a:ea typeface="+mj-ea"/>
          </a:endParaRPr>
        </a:p>
      </dgm:t>
    </dgm:pt>
    <dgm:pt modelId="{C23632A5-AE47-460D-BAF1-A70365893556}">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多核并行处理技</a:t>
          </a:r>
          <a:endParaRPr lang="zh-CN" altLang="en-US" sz="1400" dirty="0">
            <a:latin typeface="Microsoft YaHei" charset="-122"/>
            <a:ea typeface="Microsoft YaHei" charset="-122"/>
            <a:cs typeface="Microsoft YaHei" charset="-122"/>
          </a:endParaRPr>
        </a:p>
      </dgm:t>
    </dgm:pt>
    <dgm:pt modelId="{113B3004-5164-42EB-8ABA-12BF2448FDF2}" type="parTrans" cxnId="{96468802-0E9D-46B5-A92A-21EB9CADF7C1}">
      <dgm:prSet/>
      <dgm:spPr/>
      <dgm:t>
        <a:bodyPr/>
        <a:lstStyle/>
        <a:p>
          <a:endParaRPr lang="zh-CN" altLang="en-US"/>
        </a:p>
      </dgm:t>
    </dgm:pt>
    <dgm:pt modelId="{7F06058D-8DDA-4F87-8105-45F9DE22D88A}" type="sibTrans" cxnId="{96468802-0E9D-46B5-A92A-21EB9CADF7C1}">
      <dgm:prSet/>
      <dgm:spPr/>
      <dgm:t>
        <a:bodyPr/>
        <a:lstStyle/>
        <a:p>
          <a:endParaRPr lang="zh-CN" altLang="en-US"/>
        </a:p>
      </dgm:t>
    </dgm:pt>
    <dgm:pt modelId="{CB28205A-EF6C-46BC-AA35-7B0E128E6071}">
      <dgm:prSet custT="1"/>
      <dgm:spPr/>
      <dgm:t>
        <a:bodyPr/>
        <a:lstStyle/>
        <a:p>
          <a:pPr>
            <a:lnSpc>
              <a:spcPct val="100000"/>
            </a:lnSpc>
            <a:spcAft>
              <a:spcPts val="600"/>
            </a:spcAft>
          </a:pPr>
          <a:r>
            <a:rPr lang="en-US" altLang="zh-CN" sz="1400" dirty="0" smtClean="0">
              <a:latin typeface="Microsoft YaHei" charset="-122"/>
              <a:ea typeface="Microsoft YaHei" charset="-122"/>
              <a:cs typeface="Microsoft YaHei" charset="-122"/>
            </a:rPr>
            <a:t>All-in-One</a:t>
          </a:r>
          <a:endParaRPr lang="zh-CN" altLang="en-US" sz="1400" dirty="0">
            <a:latin typeface="Microsoft YaHei" charset="-122"/>
            <a:ea typeface="Microsoft YaHei" charset="-122"/>
            <a:cs typeface="Microsoft YaHei" charset="-122"/>
          </a:endParaRPr>
        </a:p>
      </dgm:t>
    </dgm:pt>
    <dgm:pt modelId="{60E7172C-CCB6-429C-B313-62E9DF115CDD}" type="parTrans" cxnId="{1934F6E3-69A5-48E0-B1DD-96C4F2DAF54F}">
      <dgm:prSet/>
      <dgm:spPr/>
      <dgm:t>
        <a:bodyPr/>
        <a:lstStyle/>
        <a:p>
          <a:endParaRPr lang="zh-CN" altLang="en-US"/>
        </a:p>
      </dgm:t>
    </dgm:pt>
    <dgm:pt modelId="{3D139208-4A1E-4DEE-A7FE-FD536552A759}" type="sibTrans" cxnId="{1934F6E3-69A5-48E0-B1DD-96C4F2DAF54F}">
      <dgm:prSet/>
      <dgm:spPr/>
      <dgm:t>
        <a:bodyPr/>
        <a:lstStyle/>
        <a:p>
          <a:endParaRPr lang="zh-CN" altLang="en-US"/>
        </a:p>
      </dgm:t>
    </dgm:pt>
    <dgm:pt modelId="{1D658468-B9E7-4C81-9B7D-2E647D0DDDBD}">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按需付费</a:t>
          </a:r>
          <a:endParaRPr lang="zh-CN" altLang="en-US" sz="1400" dirty="0">
            <a:latin typeface="Microsoft YaHei" charset="-122"/>
            <a:ea typeface="Microsoft YaHei" charset="-122"/>
            <a:cs typeface="Microsoft YaHei" charset="-122"/>
          </a:endParaRPr>
        </a:p>
      </dgm:t>
    </dgm:pt>
    <dgm:pt modelId="{855199AC-9081-49B7-B383-EA5B9D5BCA48}" type="parTrans" cxnId="{7DB89422-923E-418C-BB61-42E4641873B9}">
      <dgm:prSet/>
      <dgm:spPr/>
      <dgm:t>
        <a:bodyPr/>
        <a:lstStyle/>
        <a:p>
          <a:endParaRPr lang="zh-CN" altLang="en-US"/>
        </a:p>
      </dgm:t>
    </dgm:pt>
    <dgm:pt modelId="{E05B6D27-4223-4B99-B826-15236C703384}" type="sibTrans" cxnId="{7DB89422-923E-418C-BB61-42E4641873B9}">
      <dgm:prSet/>
      <dgm:spPr/>
      <dgm:t>
        <a:bodyPr/>
        <a:lstStyle/>
        <a:p>
          <a:endParaRPr lang="zh-CN" altLang="en-US"/>
        </a:p>
      </dgm:t>
    </dgm:pt>
    <dgm:pt modelId="{6CEBD63E-98C6-43EE-9AE2-928D395C396D}">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业界最好的</a:t>
          </a:r>
          <a:r>
            <a:rPr lang="en-US" altLang="zh-CN" sz="1400" dirty="0" smtClean="0">
              <a:latin typeface="Microsoft YaHei" charset="-122"/>
              <a:ea typeface="Microsoft YaHei" charset="-122"/>
              <a:cs typeface="Microsoft YaHei" charset="-122"/>
            </a:rPr>
            <a:t>SSL</a:t>
          </a:r>
          <a:r>
            <a:rPr lang="zh-CN" altLang="en-US" sz="1400" dirty="0" smtClean="0">
              <a:latin typeface="Microsoft YaHei" charset="-122"/>
              <a:ea typeface="Microsoft YaHei" charset="-122"/>
              <a:cs typeface="Microsoft YaHei" charset="-122"/>
            </a:rPr>
            <a:t>处理性能</a:t>
          </a:r>
          <a:endParaRPr lang="zh-CN" altLang="en-US" sz="1400" dirty="0">
            <a:latin typeface="Microsoft YaHei" charset="-122"/>
            <a:ea typeface="Microsoft YaHei" charset="-122"/>
            <a:cs typeface="Microsoft YaHei" charset="-122"/>
          </a:endParaRPr>
        </a:p>
      </dgm:t>
    </dgm:pt>
    <dgm:pt modelId="{580BE338-9B1E-4657-B818-7873D3C5DC2F}" type="parTrans" cxnId="{6AD6FEDF-5ED7-4E1D-8CB9-2DA896608EF5}">
      <dgm:prSet/>
      <dgm:spPr/>
      <dgm:t>
        <a:bodyPr/>
        <a:lstStyle/>
        <a:p>
          <a:endParaRPr lang="zh-CN" altLang="en-US"/>
        </a:p>
      </dgm:t>
    </dgm:pt>
    <dgm:pt modelId="{9F8AC975-0BA4-4F28-9566-6C1D1339AC66}" type="sibTrans" cxnId="{6AD6FEDF-5ED7-4E1D-8CB9-2DA896608EF5}">
      <dgm:prSet/>
      <dgm:spPr/>
      <dgm:t>
        <a:bodyPr/>
        <a:lstStyle/>
        <a:p>
          <a:endParaRPr lang="zh-CN" altLang="en-US"/>
        </a:p>
      </dgm:t>
    </dgm:pt>
    <dgm:pt modelId="{A23EC8CA-4637-4020-B99E-F75CA8EA8BC0}">
      <dgm:prSet custT="1"/>
      <dgm:spPr/>
      <dgm:t>
        <a:bodyPr/>
        <a:lstStyle/>
        <a:p>
          <a:pPr>
            <a:lnSpc>
              <a:spcPct val="100000"/>
            </a:lnSpc>
            <a:spcAft>
              <a:spcPts val="600"/>
            </a:spcAft>
          </a:pPr>
          <a:r>
            <a:rPr lang="en-US" altLang="zh-CN" sz="1400" dirty="0" err="1" smtClean="0">
              <a:latin typeface="Microsoft YaHei" charset="-122"/>
              <a:ea typeface="Microsoft YaHei" charset="-122"/>
              <a:cs typeface="Microsoft YaHei" charset="-122"/>
            </a:rPr>
            <a:t>AppFlow</a:t>
          </a:r>
          <a:r>
            <a:rPr lang="zh-CN" altLang="en-US" sz="1400" dirty="0" smtClean="0">
              <a:latin typeface="Microsoft YaHei" charset="-122"/>
              <a:ea typeface="Microsoft YaHei" charset="-122"/>
              <a:cs typeface="Microsoft YaHei" charset="-122"/>
            </a:rPr>
            <a:t>监控</a:t>
          </a:r>
          <a:endParaRPr lang="zh-CN" altLang="en-US" sz="1400" dirty="0">
            <a:latin typeface="Microsoft YaHei" charset="-122"/>
            <a:ea typeface="Microsoft YaHei" charset="-122"/>
            <a:cs typeface="Microsoft YaHei" charset="-122"/>
          </a:endParaRPr>
        </a:p>
      </dgm:t>
    </dgm:pt>
    <dgm:pt modelId="{BBC7960D-A735-4C6D-987D-05350DFF4EC8}" type="parTrans" cxnId="{A3AB1120-36BE-4B75-AF84-C83B4AFC2DC4}">
      <dgm:prSet/>
      <dgm:spPr/>
      <dgm:t>
        <a:bodyPr/>
        <a:lstStyle/>
        <a:p>
          <a:endParaRPr lang="zh-CN" altLang="en-US"/>
        </a:p>
      </dgm:t>
    </dgm:pt>
    <dgm:pt modelId="{E1E4EEB3-0F91-4370-8546-98384FC20D1C}" type="sibTrans" cxnId="{A3AB1120-36BE-4B75-AF84-C83B4AFC2DC4}">
      <dgm:prSet/>
      <dgm:spPr/>
      <dgm:t>
        <a:bodyPr/>
        <a:lstStyle/>
        <a:p>
          <a:endParaRPr lang="zh-CN" altLang="en-US"/>
        </a:p>
      </dgm:t>
    </dgm:pt>
    <dgm:pt modelId="{C67A2E54-1050-47FF-BFF5-079865673833}">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易于使用的应用策略引擎</a:t>
          </a:r>
          <a:endParaRPr lang="en-US" altLang="zh-CN" sz="1400" dirty="0" smtClean="0">
            <a:latin typeface="Microsoft YaHei" charset="-122"/>
            <a:ea typeface="Microsoft YaHei" charset="-122"/>
            <a:cs typeface="Microsoft YaHei" charset="-122"/>
          </a:endParaRPr>
        </a:p>
      </dgm:t>
    </dgm:pt>
    <dgm:pt modelId="{E9213DD8-B566-4CBD-8079-64D2189B5862}" type="parTrans" cxnId="{D9C08A8C-DEB4-4E81-82D3-E724DABE6724}">
      <dgm:prSet/>
      <dgm:spPr/>
      <dgm:t>
        <a:bodyPr/>
        <a:lstStyle/>
        <a:p>
          <a:endParaRPr lang="zh-CN" altLang="en-US"/>
        </a:p>
      </dgm:t>
    </dgm:pt>
    <dgm:pt modelId="{B326D113-602D-40B7-9E0B-B8C4D3D77D7F}" type="sibTrans" cxnId="{D9C08A8C-DEB4-4E81-82D3-E724DABE6724}">
      <dgm:prSet/>
      <dgm:spPr/>
      <dgm:t>
        <a:bodyPr/>
        <a:lstStyle/>
        <a:p>
          <a:endParaRPr lang="zh-CN" altLang="en-US"/>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FC8DC386-DED7-4888-8C86-04C2F0211D1B}" type="pres">
      <dgm:prSet presAssocID="{A9D0C5A4-46EC-4333-9705-04E562FAF875}" presName="composite" presStyleCnt="0"/>
      <dgm:spPr/>
    </dgm:pt>
    <dgm:pt modelId="{3929EA3B-93EE-46E7-AABB-3520372FFFF6}" type="pres">
      <dgm:prSet presAssocID="{A9D0C5A4-46EC-4333-9705-04E562FAF875}" presName="parTx" presStyleLbl="alignNode1" presStyleIdx="0" presStyleCnt="3">
        <dgm:presLayoutVars>
          <dgm:chMax val="0"/>
          <dgm:chPref val="0"/>
          <dgm:bulletEnabled val="1"/>
        </dgm:presLayoutVars>
      </dgm:prSet>
      <dgm:spPr/>
      <dgm:t>
        <a:bodyPr/>
        <a:lstStyle/>
        <a:p>
          <a:endParaRPr lang="zh-CN" altLang="en-US"/>
        </a:p>
      </dgm:t>
    </dgm:pt>
    <dgm:pt modelId="{EF90B1EA-2ADA-4A63-8134-9B21BAFF714F}" type="pres">
      <dgm:prSet presAssocID="{A9D0C5A4-46EC-4333-9705-04E562FAF875}" presName="desTx" presStyleLbl="alignAccFollowNode1" presStyleIdx="0" presStyleCnt="3">
        <dgm:presLayoutVars>
          <dgm:bulletEnabled val="1"/>
        </dgm:presLayoutVars>
      </dgm:prSet>
      <dgm:spPr/>
      <dgm:t>
        <a:bodyPr/>
        <a:lstStyle/>
        <a:p>
          <a:endParaRPr lang="zh-CN" altLang="en-US"/>
        </a:p>
      </dgm:t>
    </dgm:pt>
    <dgm:pt modelId="{4703C2CB-2E8C-415A-ACB4-13E6F1091535}" type="pres">
      <dgm:prSet presAssocID="{930FF598-5149-490E-AE9E-99108AD04AC6}" presName="space" presStyleCnt="0"/>
      <dgm:spPr/>
    </dgm:pt>
    <dgm:pt modelId="{EC7200D9-CEE0-424A-AB4D-0DBA24692C9E}" type="pres">
      <dgm:prSet presAssocID="{E2DA2439-A4DE-467C-94D8-3A2660D3473C}" presName="composite" presStyleCnt="0"/>
      <dgm:spPr/>
    </dgm:pt>
    <dgm:pt modelId="{235972E4-9705-4E55-897D-DFDAD3EAC272}" type="pres">
      <dgm:prSet presAssocID="{E2DA2439-A4DE-467C-94D8-3A2660D3473C}" presName="parTx" presStyleLbl="alignNode1" presStyleIdx="1" presStyleCnt="3">
        <dgm:presLayoutVars>
          <dgm:chMax val="0"/>
          <dgm:chPref val="0"/>
          <dgm:bulletEnabled val="1"/>
        </dgm:presLayoutVars>
      </dgm:prSet>
      <dgm:spPr/>
      <dgm:t>
        <a:bodyPr/>
        <a:lstStyle/>
        <a:p>
          <a:endParaRPr lang="zh-CN" altLang="en-US"/>
        </a:p>
      </dgm:t>
    </dgm:pt>
    <dgm:pt modelId="{3DC35F02-B5F6-491A-832C-0C3803B37002}" type="pres">
      <dgm:prSet presAssocID="{E2DA2439-A4DE-467C-94D8-3A2660D3473C}" presName="desTx" presStyleLbl="alignAccFollowNode1" presStyleIdx="1" presStyleCnt="3">
        <dgm:presLayoutVars>
          <dgm:bulletEnabled val="1"/>
        </dgm:presLayoutVars>
      </dgm:prSet>
      <dgm:spPr/>
      <dgm:t>
        <a:bodyPr/>
        <a:lstStyle/>
        <a:p>
          <a:endParaRPr lang="zh-CN" altLang="en-US"/>
        </a:p>
      </dgm:t>
    </dgm:pt>
    <dgm:pt modelId="{1E595672-8DFA-4391-A98E-C3105CFAA246}" type="pres">
      <dgm:prSet presAssocID="{1CCFE782-842B-4385-8B6E-3F75D598E7D2}" presName="space" presStyleCnt="0"/>
      <dgm:spPr/>
    </dgm:pt>
    <dgm:pt modelId="{7243C35D-8BB9-4A5E-83B3-3DC6EE7F1323}" type="pres">
      <dgm:prSet presAssocID="{ADE36027-8F29-40D8-A709-728F9E17F665}" presName="composite" presStyleCnt="0"/>
      <dgm:spPr/>
    </dgm:pt>
    <dgm:pt modelId="{889706CE-05E8-4244-AAD6-DEFBA9B7316F}" type="pres">
      <dgm:prSet presAssocID="{ADE36027-8F29-40D8-A709-728F9E17F665}" presName="parTx" presStyleLbl="alignNode1" presStyleIdx="2" presStyleCnt="3">
        <dgm:presLayoutVars>
          <dgm:chMax val="0"/>
          <dgm:chPref val="0"/>
          <dgm:bulletEnabled val="1"/>
        </dgm:presLayoutVars>
      </dgm:prSet>
      <dgm:spPr/>
      <dgm:t>
        <a:bodyPr/>
        <a:lstStyle/>
        <a:p>
          <a:endParaRPr lang="zh-CN" altLang="en-US"/>
        </a:p>
      </dgm:t>
    </dgm:pt>
    <dgm:pt modelId="{62B72108-8261-459D-B9FC-90574C84E057}" type="pres">
      <dgm:prSet presAssocID="{ADE36027-8F29-40D8-A709-728F9E17F665}" presName="desTx" presStyleLbl="alignAccFollowNode1" presStyleIdx="2" presStyleCnt="3">
        <dgm:presLayoutVars>
          <dgm:bulletEnabled val="1"/>
        </dgm:presLayoutVars>
      </dgm:prSet>
      <dgm:spPr/>
      <dgm:t>
        <a:bodyPr/>
        <a:lstStyle/>
        <a:p>
          <a:endParaRPr lang="zh-CN" altLang="en-US"/>
        </a:p>
      </dgm:t>
    </dgm:pt>
  </dgm:ptLst>
  <dgm:cxnLst>
    <dgm:cxn modelId="{DCE4BFD3-5B6A-184A-B11D-47492A51AD10}" type="presOf" srcId="{C67A2E54-1050-47FF-BFF5-079865673833}" destId="{3DC35F02-B5F6-491A-832C-0C3803B37002}" srcOrd="0" destOrd="5" presId="urn:microsoft.com/office/officeart/2005/8/layout/hList1"/>
    <dgm:cxn modelId="{7DB89422-923E-418C-BB61-42E4641873B9}" srcId="{E2DA2439-A4DE-467C-94D8-3A2660D3473C}" destId="{1D658468-B9E7-4C81-9B7D-2E647D0DDDBD}" srcOrd="2" destOrd="0" parTransId="{855199AC-9081-49B7-B383-EA5B9D5BCA48}" sibTransId="{E05B6D27-4223-4B99-B826-15236C703384}"/>
    <dgm:cxn modelId="{E5D2AD5C-5D42-434A-AE69-FCC5ED85E81E}" srcId="{A9D0C5A4-46EC-4333-9705-04E562FAF875}" destId="{2A6C01A6-11BF-441E-B804-8E4777D8A59C}" srcOrd="1" destOrd="0" parTransId="{79FC7B15-B0A1-444F-B76E-4F2AF576AB9B}" sibTransId="{64302C7A-942D-4C3A-B293-6DD2FB830723}"/>
    <dgm:cxn modelId="{E274962E-C84F-8B4F-9951-AD677CADE912}" type="presOf" srcId="{CB28205A-EF6C-46BC-AA35-7B0E128E6071}" destId="{3DC35F02-B5F6-491A-832C-0C3803B37002}" srcOrd="0" destOrd="1" presId="urn:microsoft.com/office/officeart/2005/8/layout/hList1"/>
    <dgm:cxn modelId="{8D0343DF-03CF-A94F-A31A-923A3086772F}" type="presOf" srcId="{EBDF62A8-BE92-49F9-9581-342826E38C89}" destId="{EF90B1EA-2ADA-4A63-8134-9B21BAFF714F}" srcOrd="0" destOrd="4" presId="urn:microsoft.com/office/officeart/2005/8/layout/hList1"/>
    <dgm:cxn modelId="{47CA72AF-C37E-4A4E-903C-751C1DA834F3}" type="presOf" srcId="{C5F80E84-D9AF-4092-8F9A-6636BBE3275D}" destId="{EF90B1EA-2ADA-4A63-8134-9B21BAFF714F}" srcOrd="0" destOrd="3" presId="urn:microsoft.com/office/officeart/2005/8/layout/hList1"/>
    <dgm:cxn modelId="{36B84372-DFB3-C04F-B4B4-93F8B6C0EA8E}" type="presOf" srcId="{6CEBD63E-98C6-43EE-9AE2-928D395C396D}" destId="{3DC35F02-B5F6-491A-832C-0C3803B37002}" srcOrd="0" destOrd="3" presId="urn:microsoft.com/office/officeart/2005/8/layout/hList1"/>
    <dgm:cxn modelId="{78B014FB-50CA-7E41-875F-353A319B8A06}" type="presOf" srcId="{6A32EF77-8FA7-4C74-B5FA-18348599BB8A}" destId="{62B72108-8261-459D-B9FC-90574C84E057}" srcOrd="0" destOrd="0" presId="urn:microsoft.com/office/officeart/2005/8/layout/hList1"/>
    <dgm:cxn modelId="{2E1FD62D-9EB7-4EB9-AB5B-7500ADC75DA6}" srcId="{A9D0C5A4-46EC-4333-9705-04E562FAF875}" destId="{8A5176D1-71FD-4143-B92C-1B481712795C}" srcOrd="0" destOrd="0" parTransId="{3EF3FD35-1241-4ADD-A650-D8B2001445C6}" sibTransId="{412248A6-C45F-45F7-A425-8A5D625BE9D6}"/>
    <dgm:cxn modelId="{A3AB1120-36BE-4B75-AF84-C83B4AFC2DC4}" srcId="{E2DA2439-A4DE-467C-94D8-3A2660D3473C}" destId="{A23EC8CA-4637-4020-B99E-F75CA8EA8BC0}" srcOrd="4" destOrd="0" parTransId="{BBC7960D-A735-4C6D-987D-05350DFF4EC8}" sibTransId="{E1E4EEB3-0F91-4370-8546-98384FC20D1C}"/>
    <dgm:cxn modelId="{2F53F9AD-D6F3-4148-BF7A-DD245B8E4340}" type="presOf" srcId="{8A5176D1-71FD-4143-B92C-1B481712795C}" destId="{EF90B1EA-2ADA-4A63-8134-9B21BAFF714F}" srcOrd="0" destOrd="0" presId="urn:microsoft.com/office/officeart/2005/8/layout/hList1"/>
    <dgm:cxn modelId="{102850D6-BA6B-1143-A89B-459FD5C1E4B8}" type="presOf" srcId="{ADE36027-8F29-40D8-A709-728F9E17F665}" destId="{889706CE-05E8-4244-AAD6-DEFBA9B7316F}" srcOrd="0" destOrd="0" presId="urn:microsoft.com/office/officeart/2005/8/layout/hList1"/>
    <dgm:cxn modelId="{A2170DD8-0C78-47B4-AE9A-2C3036F5A077}" srcId="{ADE36027-8F29-40D8-A709-728F9E17F665}" destId="{6172549F-2254-4079-AFB5-D564D428DF34}" srcOrd="3" destOrd="0" parTransId="{01A18E64-7535-4922-8E27-E34598BE6F3A}" sibTransId="{908BACB3-8146-4BB8-A164-42D6DE12BFBF}"/>
    <dgm:cxn modelId="{8A07642D-4C1F-4D86-9684-B941C2AFED3C}" srcId="{ADE36027-8F29-40D8-A709-728F9E17F665}" destId="{D9FC9994-9A9B-46B2-BFBF-AB24A52595B6}" srcOrd="4" destOrd="0" parTransId="{21479005-B422-4630-84EA-D4DD6FCCB785}" sibTransId="{43213191-106F-4E6F-87FD-32EAF3B864CB}"/>
    <dgm:cxn modelId="{60002FA7-74EC-4F65-917C-6AF9816B652D}" srcId="{A9D0C5A4-46EC-4333-9705-04E562FAF875}" destId="{C5F80E84-D9AF-4092-8F9A-6636BBE3275D}" srcOrd="3" destOrd="0" parTransId="{FFB116B1-02B2-4021-BA4D-C16BC6B8C819}" sibTransId="{30930EB6-0CBA-43D3-BC33-55F986B68BDC}"/>
    <dgm:cxn modelId="{F08DE8C5-92A0-4DCD-8CE6-C0D336726ECC}" srcId="{A9D0C5A4-46EC-4333-9705-04E562FAF875}" destId="{DADE8CD2-380D-4E12-9396-D06F2CA8AFFD}" srcOrd="2" destOrd="0" parTransId="{95FEF6AF-FB25-418F-8914-A680F39963A9}" sibTransId="{9F747D9A-87DD-4CA7-9C7F-5F690101C85F}"/>
    <dgm:cxn modelId="{CA27AA77-1A59-B141-AC65-657A0612768A}" type="presOf" srcId="{A9D0C5A4-46EC-4333-9705-04E562FAF875}" destId="{3929EA3B-93EE-46E7-AABB-3520372FFFF6}" srcOrd="0" destOrd="0" presId="urn:microsoft.com/office/officeart/2005/8/layout/hList1"/>
    <dgm:cxn modelId="{E45E1DFB-AF24-154A-A77D-D5AB3C06D5DB}" type="presOf" srcId="{D9FC9994-9A9B-46B2-BFBF-AB24A52595B6}" destId="{62B72108-8261-459D-B9FC-90574C84E057}" srcOrd="0" destOrd="4" presId="urn:microsoft.com/office/officeart/2005/8/layout/hList1"/>
    <dgm:cxn modelId="{2856B0F4-55B2-C64C-8B2F-A95B8E41830C}" type="presOf" srcId="{1D658468-B9E7-4C81-9B7D-2E647D0DDDBD}" destId="{3DC35F02-B5F6-491A-832C-0C3803B37002}" srcOrd="0" destOrd="2" presId="urn:microsoft.com/office/officeart/2005/8/layout/hList1"/>
    <dgm:cxn modelId="{7232B8BF-BA05-421F-9CDA-4B7B73B5D0AB}" srcId="{ADE36027-8F29-40D8-A709-728F9E17F665}" destId="{A789E6E7-C889-4BAB-BB43-71E639DA4CD2}" srcOrd="2" destOrd="0" parTransId="{6A90979E-2CFF-47DC-B8F6-B3A821ADB8F2}" sibTransId="{39C2DBC1-FE8F-4565-8244-F844F921512A}"/>
    <dgm:cxn modelId="{8590083E-33AA-0D4F-8ACC-5EAB950B9940}" type="presOf" srcId="{DDE6A569-4B2E-4140-AFC1-02DC67C2011F}" destId="{62B72108-8261-459D-B9FC-90574C84E057}" srcOrd="0" destOrd="1" presId="urn:microsoft.com/office/officeart/2005/8/layout/hList1"/>
    <dgm:cxn modelId="{42C857B0-991D-4265-8986-65CDA3FEC05B}" srcId="{03E30DD2-3CDC-43D9-81C4-663BD4892C7B}" destId="{E2DA2439-A4DE-467C-94D8-3A2660D3473C}" srcOrd="1" destOrd="0" parTransId="{78663101-6FDB-40A1-ACD2-36BC7DCDCD18}" sibTransId="{1CCFE782-842B-4385-8B6E-3F75D598E7D2}"/>
    <dgm:cxn modelId="{D76FB40F-3C17-8B4A-8438-F721E447F404}" type="presOf" srcId="{A789E6E7-C889-4BAB-BB43-71E639DA4CD2}" destId="{62B72108-8261-459D-B9FC-90574C84E057}" srcOrd="0" destOrd="2" presId="urn:microsoft.com/office/officeart/2005/8/layout/hList1"/>
    <dgm:cxn modelId="{181B02FF-DC1E-400D-9D9F-B95170772D91}" srcId="{A9D0C5A4-46EC-4333-9705-04E562FAF875}" destId="{CADDCEED-B5F5-4C12-ADCB-43C27A03AB91}" srcOrd="5" destOrd="0" parTransId="{3FD9BB35-DB7A-4D1F-82BB-A015C6434651}" sibTransId="{34371FBB-B496-4B1E-A8BA-66B8A64B9A6B}"/>
    <dgm:cxn modelId="{6AD6FEDF-5ED7-4E1D-8CB9-2DA896608EF5}" srcId="{E2DA2439-A4DE-467C-94D8-3A2660D3473C}" destId="{6CEBD63E-98C6-43EE-9AE2-928D395C396D}" srcOrd="3" destOrd="0" parTransId="{580BE338-9B1E-4657-B818-7873D3C5DC2F}" sibTransId="{9F8AC975-0BA4-4F28-9566-6C1D1339AC66}"/>
    <dgm:cxn modelId="{F7C55974-2A6D-E54B-8313-BC499C1A6E53}" type="presOf" srcId="{C23632A5-AE47-460D-BAF1-A70365893556}" destId="{3DC35F02-B5F6-491A-832C-0C3803B37002}" srcOrd="0" destOrd="0" presId="urn:microsoft.com/office/officeart/2005/8/layout/hList1"/>
    <dgm:cxn modelId="{C9DF85B3-79F7-E943-9ACA-84C84D83FC40}" type="presOf" srcId="{03E30DD2-3CDC-43D9-81C4-663BD4892C7B}" destId="{59E407A7-6115-4F8E-8F19-D59DECE8FF96}" srcOrd="0" destOrd="0" presId="urn:microsoft.com/office/officeart/2005/8/layout/hList1"/>
    <dgm:cxn modelId="{D76DA5B5-AC6E-41DD-80DF-DB6E151D5589}" srcId="{ADE36027-8F29-40D8-A709-728F9E17F665}" destId="{DDE6A569-4B2E-4140-AFC1-02DC67C2011F}" srcOrd="1" destOrd="0" parTransId="{245BB9D2-48D9-4E10-A9BF-D34F862E952E}" sibTransId="{05B2726F-1C20-4B1F-BFDC-E3492057D047}"/>
    <dgm:cxn modelId="{CACAF72C-D99E-724A-9CE5-7617C92FEA95}" type="presOf" srcId="{A23EC8CA-4637-4020-B99E-F75CA8EA8BC0}" destId="{3DC35F02-B5F6-491A-832C-0C3803B37002}" srcOrd="0" destOrd="4" presId="urn:microsoft.com/office/officeart/2005/8/layout/hList1"/>
    <dgm:cxn modelId="{1934F6E3-69A5-48E0-B1DD-96C4F2DAF54F}" srcId="{E2DA2439-A4DE-467C-94D8-3A2660D3473C}" destId="{CB28205A-EF6C-46BC-AA35-7B0E128E6071}" srcOrd="1" destOrd="0" parTransId="{60E7172C-CCB6-429C-B313-62E9DF115CDD}" sibTransId="{3D139208-4A1E-4DEE-A7FE-FD536552A759}"/>
    <dgm:cxn modelId="{66C88A20-B536-3A4E-87FE-D863A14047DB}" type="presOf" srcId="{E2DA2439-A4DE-467C-94D8-3A2660D3473C}" destId="{235972E4-9705-4E55-897D-DFDAD3EAC272}" srcOrd="0" destOrd="0" presId="urn:microsoft.com/office/officeart/2005/8/layout/hList1"/>
    <dgm:cxn modelId="{45B63603-8FBD-4CFE-93C2-962CE9767E98}" srcId="{03E30DD2-3CDC-43D9-81C4-663BD4892C7B}" destId="{ADE36027-8F29-40D8-A709-728F9E17F665}" srcOrd="2" destOrd="0" parTransId="{2AC05B32-6123-4394-877A-D1F9CE05421A}" sibTransId="{3DDFD1D2-E2FA-4904-ADDC-330222D419B8}"/>
    <dgm:cxn modelId="{32C48817-17B0-4DDF-84F9-BC16BA21B8AF}" srcId="{A9D0C5A4-46EC-4333-9705-04E562FAF875}" destId="{EBDF62A8-BE92-49F9-9581-342826E38C89}" srcOrd="4" destOrd="0" parTransId="{C8D8EA64-4A53-4E06-A27E-7664E5273591}" sibTransId="{555D5BCE-FE85-41D1-B62F-5F0F73A57903}"/>
    <dgm:cxn modelId="{4C769451-AB2B-EC4F-86AD-A8AAD3DE7713}" type="presOf" srcId="{DADE8CD2-380D-4E12-9396-D06F2CA8AFFD}" destId="{EF90B1EA-2ADA-4A63-8134-9B21BAFF714F}" srcOrd="0" destOrd="2" presId="urn:microsoft.com/office/officeart/2005/8/layout/hList1"/>
    <dgm:cxn modelId="{D31B04CF-4B65-3047-AB35-0430B702CA44}" type="presOf" srcId="{2A6C01A6-11BF-441E-B804-8E4777D8A59C}" destId="{EF90B1EA-2ADA-4A63-8134-9B21BAFF714F}" srcOrd="0" destOrd="1" presId="urn:microsoft.com/office/officeart/2005/8/layout/hList1"/>
    <dgm:cxn modelId="{D37D9F88-FCF7-2C4D-8A8E-B6AA9813056F}" type="presOf" srcId="{CADDCEED-B5F5-4C12-ADCB-43C27A03AB91}" destId="{EF90B1EA-2ADA-4A63-8134-9B21BAFF714F}" srcOrd="0" destOrd="5" presId="urn:microsoft.com/office/officeart/2005/8/layout/hList1"/>
    <dgm:cxn modelId="{35994018-7CA0-4A0D-8AA3-F3F12F85C968}" srcId="{ADE36027-8F29-40D8-A709-728F9E17F665}" destId="{6A32EF77-8FA7-4C74-B5FA-18348599BB8A}" srcOrd="0" destOrd="0" parTransId="{3DA365EE-EB11-445E-AB49-B30638E3007F}" sibTransId="{3CF41DD0-4630-420C-A17D-B01E590DB106}"/>
    <dgm:cxn modelId="{96468802-0E9D-46B5-A92A-21EB9CADF7C1}" srcId="{E2DA2439-A4DE-467C-94D8-3A2660D3473C}" destId="{C23632A5-AE47-460D-BAF1-A70365893556}" srcOrd="0" destOrd="0" parTransId="{113B3004-5164-42EB-8ABA-12BF2448FDF2}" sibTransId="{7F06058D-8DDA-4F87-8105-45F9DE22D88A}"/>
    <dgm:cxn modelId="{D9C08A8C-DEB4-4E81-82D3-E724DABE6724}" srcId="{E2DA2439-A4DE-467C-94D8-3A2660D3473C}" destId="{C67A2E54-1050-47FF-BFF5-079865673833}" srcOrd="5" destOrd="0" parTransId="{E9213DD8-B566-4CBD-8079-64D2189B5862}" sibTransId="{B326D113-602D-40B7-9E0B-B8C4D3D77D7F}"/>
    <dgm:cxn modelId="{124C10EC-64F5-6148-8317-DEF68240EE02}" type="presOf" srcId="{6172549F-2254-4079-AFB5-D564D428DF34}" destId="{62B72108-8261-459D-B9FC-90574C84E057}" srcOrd="0" destOrd="3" presId="urn:microsoft.com/office/officeart/2005/8/layout/hList1"/>
    <dgm:cxn modelId="{E7281AC9-A8E2-4E07-B9BC-43535450AC0D}" srcId="{03E30DD2-3CDC-43D9-81C4-663BD4892C7B}" destId="{A9D0C5A4-46EC-4333-9705-04E562FAF875}" srcOrd="0" destOrd="0" parTransId="{8197FA65-68C8-4853-AC99-93D0CF8E3BE7}" sibTransId="{930FF598-5149-490E-AE9E-99108AD04AC6}"/>
    <dgm:cxn modelId="{C47A0A84-9EB6-CF4B-892A-48B93D99A64F}" type="presParOf" srcId="{59E407A7-6115-4F8E-8F19-D59DECE8FF96}" destId="{FC8DC386-DED7-4888-8C86-04C2F0211D1B}" srcOrd="0" destOrd="0" presId="urn:microsoft.com/office/officeart/2005/8/layout/hList1"/>
    <dgm:cxn modelId="{630B653C-FBA9-D04F-AF7E-FC442DA65339}" type="presParOf" srcId="{FC8DC386-DED7-4888-8C86-04C2F0211D1B}" destId="{3929EA3B-93EE-46E7-AABB-3520372FFFF6}" srcOrd="0" destOrd="0" presId="urn:microsoft.com/office/officeart/2005/8/layout/hList1"/>
    <dgm:cxn modelId="{B53FD1C8-0C9F-D941-8D83-3003A3DC619A}" type="presParOf" srcId="{FC8DC386-DED7-4888-8C86-04C2F0211D1B}" destId="{EF90B1EA-2ADA-4A63-8134-9B21BAFF714F}" srcOrd="1" destOrd="0" presId="urn:microsoft.com/office/officeart/2005/8/layout/hList1"/>
    <dgm:cxn modelId="{EE7F613E-8F3F-2845-8945-134B2915A867}" type="presParOf" srcId="{59E407A7-6115-4F8E-8F19-D59DECE8FF96}" destId="{4703C2CB-2E8C-415A-ACB4-13E6F1091535}" srcOrd="1" destOrd="0" presId="urn:microsoft.com/office/officeart/2005/8/layout/hList1"/>
    <dgm:cxn modelId="{0AE72ABE-D1EE-AC4C-99E1-A29344D4DE2A}" type="presParOf" srcId="{59E407A7-6115-4F8E-8F19-D59DECE8FF96}" destId="{EC7200D9-CEE0-424A-AB4D-0DBA24692C9E}" srcOrd="2" destOrd="0" presId="urn:microsoft.com/office/officeart/2005/8/layout/hList1"/>
    <dgm:cxn modelId="{78213AF5-2A99-A444-A5AD-62F73586ECCA}" type="presParOf" srcId="{EC7200D9-CEE0-424A-AB4D-0DBA24692C9E}" destId="{235972E4-9705-4E55-897D-DFDAD3EAC272}" srcOrd="0" destOrd="0" presId="urn:microsoft.com/office/officeart/2005/8/layout/hList1"/>
    <dgm:cxn modelId="{888B7382-5386-9241-92E4-136F61F3446A}" type="presParOf" srcId="{EC7200D9-CEE0-424A-AB4D-0DBA24692C9E}" destId="{3DC35F02-B5F6-491A-832C-0C3803B37002}" srcOrd="1" destOrd="0" presId="urn:microsoft.com/office/officeart/2005/8/layout/hList1"/>
    <dgm:cxn modelId="{05D8595E-D848-B646-B27E-A7B80215FF99}" type="presParOf" srcId="{59E407A7-6115-4F8E-8F19-D59DECE8FF96}" destId="{1E595672-8DFA-4391-A98E-C3105CFAA246}" srcOrd="3" destOrd="0" presId="urn:microsoft.com/office/officeart/2005/8/layout/hList1"/>
    <dgm:cxn modelId="{1E72A125-71E4-0D4D-AB7C-EF679BC726E8}" type="presParOf" srcId="{59E407A7-6115-4F8E-8F19-D59DECE8FF96}" destId="{7243C35D-8BB9-4A5E-83B3-3DC6EE7F1323}" srcOrd="4" destOrd="0" presId="urn:microsoft.com/office/officeart/2005/8/layout/hList1"/>
    <dgm:cxn modelId="{51E20C65-EDBC-FE42-B8C7-B897603FB830}" type="presParOf" srcId="{7243C35D-8BB9-4A5E-83B3-3DC6EE7F1323}" destId="{889706CE-05E8-4244-AAD6-DEFBA9B7316F}" srcOrd="0" destOrd="0" presId="urn:microsoft.com/office/officeart/2005/8/layout/hList1"/>
    <dgm:cxn modelId="{4563C491-7AD9-2842-8D8A-E305FDF99971}" type="presParOf" srcId="{7243C35D-8BB9-4A5E-83B3-3DC6EE7F1323}" destId="{62B72108-8261-459D-B9FC-90574C84E05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A9D0C5A4-46EC-4333-9705-04E562FAF875}">
      <dgm:prSet phldrT="[文本]" custT="1"/>
      <dgm:spPr/>
      <dgm:t>
        <a:bodyPr/>
        <a:lstStyle/>
        <a:p>
          <a:r>
            <a:rPr lang="zh-CN" altLang="en-US" sz="2400" dirty="0" smtClean="0">
              <a:latin typeface="Microsoft YaHei" charset="-122"/>
              <a:ea typeface="Microsoft YaHei" charset="-122"/>
              <a:cs typeface="Microsoft YaHei" charset="-122"/>
            </a:rPr>
            <a:t>需求与环境特点</a:t>
          </a:r>
          <a:endParaRPr lang="zh-CN" altLang="en-US" sz="2400" dirty="0">
            <a:latin typeface="Microsoft YaHei" charset="-122"/>
            <a:ea typeface="Microsoft YaHei" charset="-122"/>
            <a:cs typeface="Microsoft YaHei" charset="-122"/>
          </a:endParaRPr>
        </a:p>
      </dgm:t>
    </dgm:pt>
    <dgm:pt modelId="{8197FA65-68C8-4853-AC99-93D0CF8E3BE7}" type="parTrans" cxnId="{E7281AC9-A8E2-4E07-B9BC-43535450AC0D}">
      <dgm:prSet/>
      <dgm:spPr/>
      <dgm:t>
        <a:bodyPr/>
        <a:lstStyle/>
        <a:p>
          <a:endParaRPr lang="zh-CN" altLang="en-US">
            <a:latin typeface="+mn-lt"/>
            <a:ea typeface="+mj-ea"/>
          </a:endParaRPr>
        </a:p>
      </dgm:t>
    </dgm:pt>
    <dgm:pt modelId="{930FF598-5149-490E-AE9E-99108AD04AC6}" type="sibTrans" cxnId="{E7281AC9-A8E2-4E07-B9BC-43535450AC0D}">
      <dgm:prSet/>
      <dgm:spPr/>
      <dgm:t>
        <a:bodyPr/>
        <a:lstStyle/>
        <a:p>
          <a:endParaRPr lang="zh-CN" altLang="en-US">
            <a:latin typeface="+mn-lt"/>
            <a:ea typeface="+mj-ea"/>
          </a:endParaRPr>
        </a:p>
      </dgm:t>
    </dgm:pt>
    <dgm:pt modelId="{8A5176D1-71FD-4143-B92C-1B481712795C}">
      <dgm:prSet phldrT="[文本]"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对设备稳定性要求高，宕机意味着金融交易中断</a:t>
          </a:r>
          <a:endParaRPr lang="zh-CN" altLang="en-US" sz="1400" kern="1200" dirty="0">
            <a:solidFill>
              <a:schemeClr val="tx1"/>
            </a:solidFill>
            <a:latin typeface="Microsoft YaHei" charset="-122"/>
            <a:ea typeface="Microsoft YaHei" charset="-122"/>
            <a:cs typeface="Microsoft YaHei" charset="-122"/>
          </a:endParaRPr>
        </a:p>
      </dgm:t>
    </dgm:pt>
    <dgm:pt modelId="{3EF3FD35-1241-4ADD-A650-D8B2001445C6}" type="parTrans" cxnId="{2E1FD62D-9EB7-4EB9-AB5B-7500ADC75DA6}">
      <dgm:prSet/>
      <dgm:spPr/>
      <dgm:t>
        <a:bodyPr/>
        <a:lstStyle/>
        <a:p>
          <a:endParaRPr lang="zh-CN" altLang="en-US">
            <a:latin typeface="+mn-lt"/>
            <a:ea typeface="+mj-ea"/>
          </a:endParaRPr>
        </a:p>
      </dgm:t>
    </dgm:pt>
    <dgm:pt modelId="{412248A6-C45F-45F7-A425-8A5D625BE9D6}" type="sibTrans" cxnId="{2E1FD62D-9EB7-4EB9-AB5B-7500ADC75DA6}">
      <dgm:prSet/>
      <dgm:spPr/>
      <dgm:t>
        <a:bodyPr/>
        <a:lstStyle/>
        <a:p>
          <a:endParaRPr lang="zh-CN" altLang="en-US">
            <a:latin typeface="+mn-lt"/>
            <a:ea typeface="+mj-ea"/>
          </a:endParaRPr>
        </a:p>
      </dgm:t>
    </dgm:pt>
    <dgm:pt modelId="{E2DA2439-A4DE-467C-94D8-3A2660D3473C}">
      <dgm:prSet phldrT="[文本]" custT="1"/>
      <dgm:spPr/>
      <dgm:t>
        <a:bodyPr/>
        <a:lstStyle/>
        <a:p>
          <a:r>
            <a:rPr lang="zh-CN" altLang="en-US" sz="2400" dirty="0" smtClean="0">
              <a:latin typeface="Microsoft YaHei" charset="-122"/>
              <a:ea typeface="Microsoft YaHei" charset="-122"/>
              <a:cs typeface="Microsoft YaHei" charset="-122"/>
            </a:rPr>
            <a:t>特性和优势</a:t>
          </a:r>
          <a:endParaRPr lang="zh-CN" altLang="en-US" sz="2400" dirty="0">
            <a:latin typeface="Microsoft YaHei" charset="-122"/>
            <a:ea typeface="Microsoft YaHei" charset="-122"/>
            <a:cs typeface="Microsoft YaHei" charset="-122"/>
          </a:endParaRPr>
        </a:p>
      </dgm:t>
    </dgm:pt>
    <dgm:pt modelId="{78663101-6FDB-40A1-ACD2-36BC7DCDCD18}" type="parTrans" cxnId="{42C857B0-991D-4265-8986-65CDA3FEC05B}">
      <dgm:prSet/>
      <dgm:spPr/>
      <dgm:t>
        <a:bodyPr/>
        <a:lstStyle/>
        <a:p>
          <a:endParaRPr lang="zh-CN" altLang="en-US">
            <a:latin typeface="+mn-lt"/>
            <a:ea typeface="+mj-ea"/>
          </a:endParaRPr>
        </a:p>
      </dgm:t>
    </dgm:pt>
    <dgm:pt modelId="{1CCFE782-842B-4385-8B6E-3F75D598E7D2}" type="sibTrans" cxnId="{42C857B0-991D-4265-8986-65CDA3FEC05B}">
      <dgm:prSet/>
      <dgm:spPr/>
      <dgm:t>
        <a:bodyPr/>
        <a:lstStyle/>
        <a:p>
          <a:endParaRPr lang="zh-CN" altLang="en-US">
            <a:latin typeface="+mn-lt"/>
            <a:ea typeface="+mj-ea"/>
          </a:endParaRPr>
        </a:p>
      </dgm:t>
    </dgm:pt>
    <dgm:pt modelId="{ADE36027-8F29-40D8-A709-728F9E17F665}">
      <dgm:prSet phldrT="[文本]" custT="1"/>
      <dgm:spPr/>
      <dgm:t>
        <a:bodyPr/>
        <a:lstStyle/>
        <a:p>
          <a:r>
            <a:rPr lang="zh-CN" altLang="en-US" sz="2400" dirty="0" smtClean="0">
              <a:latin typeface="Microsoft YaHei" charset="-122"/>
              <a:ea typeface="Microsoft YaHei" charset="-122"/>
              <a:cs typeface="Microsoft YaHei" charset="-122"/>
            </a:rPr>
            <a:t>典型客户</a:t>
          </a:r>
          <a:endParaRPr lang="zh-CN" altLang="en-US" sz="2400" dirty="0">
            <a:latin typeface="Microsoft YaHei" charset="-122"/>
            <a:ea typeface="Microsoft YaHei" charset="-122"/>
            <a:cs typeface="Microsoft YaHei" charset="-122"/>
          </a:endParaRPr>
        </a:p>
      </dgm:t>
    </dgm:pt>
    <dgm:pt modelId="{2AC05B32-6123-4394-877A-D1F9CE05421A}" type="parTrans" cxnId="{45B63603-8FBD-4CFE-93C2-962CE9767E98}">
      <dgm:prSet/>
      <dgm:spPr/>
      <dgm:t>
        <a:bodyPr/>
        <a:lstStyle/>
        <a:p>
          <a:endParaRPr lang="zh-CN" altLang="en-US">
            <a:latin typeface="+mn-lt"/>
            <a:ea typeface="+mj-ea"/>
          </a:endParaRPr>
        </a:p>
      </dgm:t>
    </dgm:pt>
    <dgm:pt modelId="{3DDFD1D2-E2FA-4904-ADDC-330222D419B8}" type="sibTrans" cxnId="{45B63603-8FBD-4CFE-93C2-962CE9767E98}">
      <dgm:prSet/>
      <dgm:spPr/>
      <dgm:t>
        <a:bodyPr/>
        <a:lstStyle/>
        <a:p>
          <a:endParaRPr lang="zh-CN" altLang="en-US">
            <a:latin typeface="+mn-lt"/>
            <a:ea typeface="+mj-ea"/>
          </a:endParaRPr>
        </a:p>
      </dgm:t>
    </dgm:pt>
    <dgm:pt modelId="{6A32EF77-8FA7-4C74-B5FA-18348599BB8A}">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大型国有银行</a:t>
          </a:r>
          <a:endParaRPr lang="zh-CN" altLang="en-US" sz="1400" dirty="0">
            <a:latin typeface="Microsoft YaHei" charset="-122"/>
            <a:ea typeface="Microsoft YaHei" charset="-122"/>
            <a:cs typeface="Microsoft YaHei" charset="-122"/>
          </a:endParaRPr>
        </a:p>
      </dgm:t>
    </dgm:pt>
    <dgm:pt modelId="{3DA365EE-EB11-445E-AB49-B30638E3007F}" type="parTrans" cxnId="{35994018-7CA0-4A0D-8AA3-F3F12F85C968}">
      <dgm:prSet/>
      <dgm:spPr/>
      <dgm:t>
        <a:bodyPr/>
        <a:lstStyle/>
        <a:p>
          <a:endParaRPr lang="zh-CN" altLang="en-US">
            <a:latin typeface="+mn-lt"/>
            <a:ea typeface="+mj-ea"/>
          </a:endParaRPr>
        </a:p>
      </dgm:t>
    </dgm:pt>
    <dgm:pt modelId="{3CF41DD0-4630-420C-A17D-B01E590DB106}" type="sibTrans" cxnId="{35994018-7CA0-4A0D-8AA3-F3F12F85C968}">
      <dgm:prSet/>
      <dgm:spPr/>
      <dgm:t>
        <a:bodyPr/>
        <a:lstStyle/>
        <a:p>
          <a:endParaRPr lang="zh-CN" altLang="en-US">
            <a:latin typeface="+mn-lt"/>
            <a:ea typeface="+mj-ea"/>
          </a:endParaRPr>
        </a:p>
      </dgm:t>
    </dgm:pt>
    <dgm:pt modelId="{ED158E71-E608-4227-808E-C771EEADCE98}">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对设备自身安全性要求高</a:t>
          </a:r>
          <a:endParaRPr lang="en-US" altLang="zh-CN" sz="1400" kern="1200" dirty="0">
            <a:solidFill>
              <a:schemeClr val="tx1"/>
            </a:solidFill>
            <a:latin typeface="Microsoft YaHei" charset="-122"/>
            <a:ea typeface="Microsoft YaHei" charset="-122"/>
            <a:cs typeface="Microsoft YaHei" charset="-122"/>
          </a:endParaRPr>
        </a:p>
      </dgm:t>
    </dgm:pt>
    <dgm:pt modelId="{23B44B4A-8544-4189-AE6A-2316BCC9C2FE}" type="parTrans" cxnId="{76863B1B-6933-4AC5-A318-007C7D2B2A23}">
      <dgm:prSet/>
      <dgm:spPr/>
      <dgm:t>
        <a:bodyPr/>
        <a:lstStyle/>
        <a:p>
          <a:endParaRPr lang="zh-CN" altLang="en-US"/>
        </a:p>
      </dgm:t>
    </dgm:pt>
    <dgm:pt modelId="{1AA610B2-460C-4958-B3E0-5146FB6FA46B}" type="sibTrans" cxnId="{76863B1B-6933-4AC5-A318-007C7D2B2A23}">
      <dgm:prSet/>
      <dgm:spPr/>
      <dgm:t>
        <a:bodyPr/>
        <a:lstStyle/>
        <a:p>
          <a:endParaRPr lang="zh-CN" altLang="en-US"/>
        </a:p>
      </dgm:t>
    </dgm:pt>
    <dgm:pt modelId="{E2BD594B-BBFD-424B-B9CE-94814CCDBF1D}">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对关键应用采用</a:t>
          </a:r>
          <a:r>
            <a:rPr lang="en-US" sz="1400" kern="1200" dirty="0" smtClean="0">
              <a:solidFill>
                <a:schemeClr val="tx1"/>
              </a:solidFill>
              <a:latin typeface="Microsoft YaHei" charset="-122"/>
              <a:ea typeface="Microsoft YaHei" charset="-122"/>
              <a:cs typeface="Microsoft YaHei" charset="-122"/>
            </a:rPr>
            <a:t>SSL</a:t>
          </a:r>
          <a:r>
            <a:rPr lang="zh-CN" altLang="en-US" sz="1400" kern="1200" dirty="0" smtClean="0">
              <a:solidFill>
                <a:schemeClr val="tx1"/>
              </a:solidFill>
              <a:latin typeface="Microsoft YaHei" charset="-122"/>
              <a:ea typeface="Microsoft YaHei" charset="-122"/>
              <a:cs typeface="Microsoft YaHei" charset="-122"/>
            </a:rPr>
            <a:t>（</a:t>
          </a:r>
          <a:r>
            <a:rPr lang="en-US" sz="1400" kern="1200" dirty="0" smtClean="0">
              <a:solidFill>
                <a:schemeClr val="tx1"/>
              </a:solidFill>
              <a:latin typeface="Microsoft YaHei" charset="-122"/>
              <a:ea typeface="Microsoft YaHei" charset="-122"/>
              <a:cs typeface="Microsoft YaHei" charset="-122"/>
            </a:rPr>
            <a:t>HTTPS</a:t>
          </a:r>
          <a:r>
            <a:rPr lang="zh-CN" altLang="en-US" sz="1400" kern="1200" dirty="0" smtClean="0">
              <a:solidFill>
                <a:schemeClr val="tx1"/>
              </a:solidFill>
              <a:latin typeface="Microsoft YaHei" charset="-122"/>
              <a:ea typeface="Microsoft YaHei" charset="-122"/>
              <a:cs typeface="Microsoft YaHei" charset="-122"/>
            </a:rPr>
            <a:t>）</a:t>
          </a:r>
          <a:endParaRPr lang="en-US" altLang="zh-CN" sz="1400" kern="1200" dirty="0">
            <a:solidFill>
              <a:schemeClr val="tx1"/>
            </a:solidFill>
            <a:latin typeface="Microsoft YaHei" charset="-122"/>
            <a:ea typeface="Microsoft YaHei" charset="-122"/>
            <a:cs typeface="Microsoft YaHei" charset="-122"/>
          </a:endParaRPr>
        </a:p>
      </dgm:t>
    </dgm:pt>
    <dgm:pt modelId="{0BA01421-C038-4E05-8960-BE6BD94F7414}" type="parTrans" cxnId="{94384162-3DFF-4340-A10E-D9A3057E44A6}">
      <dgm:prSet/>
      <dgm:spPr/>
      <dgm:t>
        <a:bodyPr/>
        <a:lstStyle/>
        <a:p>
          <a:endParaRPr lang="zh-CN" altLang="en-US"/>
        </a:p>
      </dgm:t>
    </dgm:pt>
    <dgm:pt modelId="{62225C67-97FD-47EA-ABDC-2570981D87EE}" type="sibTrans" cxnId="{94384162-3DFF-4340-A10E-D9A3057E44A6}">
      <dgm:prSet/>
      <dgm:spPr/>
      <dgm:t>
        <a:bodyPr/>
        <a:lstStyle/>
        <a:p>
          <a:endParaRPr lang="zh-CN" altLang="en-US"/>
        </a:p>
      </dgm:t>
    </dgm:pt>
    <dgm:pt modelId="{FE6924B8-5DBE-4897-AF99-89E6B271E486}">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数据中心</a:t>
          </a:r>
          <a:r>
            <a:rPr lang="en-US" altLang="zh-CN" sz="1400" kern="1200" dirty="0" smtClean="0">
              <a:solidFill>
                <a:schemeClr val="tx1"/>
              </a:solidFill>
              <a:latin typeface="Microsoft YaHei" charset="-122"/>
              <a:ea typeface="Microsoft YaHei" charset="-122"/>
              <a:cs typeface="Microsoft YaHei" charset="-122"/>
            </a:rPr>
            <a:t>/</a:t>
          </a:r>
          <a:r>
            <a:rPr lang="zh-CN" altLang="en-US" sz="1400" kern="1200" dirty="0" smtClean="0">
              <a:solidFill>
                <a:schemeClr val="tx1"/>
              </a:solidFill>
              <a:latin typeface="Microsoft YaHei" charset="-122"/>
              <a:ea typeface="Microsoft YaHei" charset="-122"/>
              <a:cs typeface="Microsoft YaHei" charset="-122"/>
            </a:rPr>
            <a:t>容灾数据中心建设</a:t>
          </a:r>
          <a:endParaRPr lang="en-US" altLang="zh-CN" sz="1400" kern="1200" dirty="0">
            <a:solidFill>
              <a:schemeClr val="tx1"/>
            </a:solidFill>
            <a:latin typeface="Microsoft YaHei" charset="-122"/>
            <a:ea typeface="Microsoft YaHei" charset="-122"/>
            <a:cs typeface="Microsoft YaHei" charset="-122"/>
          </a:endParaRPr>
        </a:p>
      </dgm:t>
    </dgm:pt>
    <dgm:pt modelId="{BBBD8317-E673-47F0-BF51-80809E5D406D}" type="parTrans" cxnId="{289DAA38-8546-4D22-A40E-3DCDD39D798A}">
      <dgm:prSet/>
      <dgm:spPr/>
      <dgm:t>
        <a:bodyPr/>
        <a:lstStyle/>
        <a:p>
          <a:endParaRPr lang="zh-CN" altLang="en-US"/>
        </a:p>
      </dgm:t>
    </dgm:pt>
    <dgm:pt modelId="{3D12805E-25CA-4ABE-8B8B-8FD0177D1DEB}" type="sibTrans" cxnId="{289DAA38-8546-4D22-A40E-3DCDD39D798A}">
      <dgm:prSet/>
      <dgm:spPr/>
      <dgm:t>
        <a:bodyPr/>
        <a:lstStyle/>
        <a:p>
          <a:endParaRPr lang="zh-CN" altLang="en-US"/>
        </a:p>
      </dgm:t>
    </dgm:pt>
    <dgm:pt modelId="{9672BE0B-AA07-4D38-AF2B-005B196D89D8}">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资源池集群性能扩展</a:t>
          </a:r>
          <a:endParaRPr lang="en-US" altLang="zh-CN" sz="1400" kern="1200" dirty="0">
            <a:solidFill>
              <a:schemeClr val="tx1"/>
            </a:solidFill>
            <a:latin typeface="Microsoft YaHei" charset="-122"/>
            <a:ea typeface="Microsoft YaHei" charset="-122"/>
            <a:cs typeface="Microsoft YaHei" charset="-122"/>
          </a:endParaRPr>
        </a:p>
      </dgm:t>
    </dgm:pt>
    <dgm:pt modelId="{1293FE95-DE99-4DEB-9330-4777A010E574}" type="parTrans" cxnId="{1AFE36AB-8461-45CB-BC50-2B3C0748AE26}">
      <dgm:prSet/>
      <dgm:spPr/>
      <dgm:t>
        <a:bodyPr/>
        <a:lstStyle/>
        <a:p>
          <a:endParaRPr lang="zh-CN" altLang="en-US"/>
        </a:p>
      </dgm:t>
    </dgm:pt>
    <dgm:pt modelId="{6B1712EB-FC79-43B0-B7F3-8B04E7797C9E}" type="sibTrans" cxnId="{1AFE36AB-8461-45CB-BC50-2B3C0748AE26}">
      <dgm:prSet/>
      <dgm:spPr/>
      <dgm:t>
        <a:bodyPr/>
        <a:lstStyle/>
        <a:p>
          <a:endParaRPr lang="zh-CN" altLang="en-US"/>
        </a:p>
      </dgm:t>
    </dgm:pt>
    <dgm:pt modelId="{11609925-E45C-4153-BAFF-A53860B52414}">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应用可视化及统一管理</a:t>
          </a:r>
          <a:endParaRPr lang="zh-CN" altLang="en-US" sz="1400" kern="1200" dirty="0">
            <a:solidFill>
              <a:schemeClr val="tx1"/>
            </a:solidFill>
            <a:latin typeface="Microsoft YaHei" charset="-122"/>
            <a:ea typeface="Microsoft YaHei" charset="-122"/>
            <a:cs typeface="Microsoft YaHei" charset="-122"/>
          </a:endParaRPr>
        </a:p>
      </dgm:t>
    </dgm:pt>
    <dgm:pt modelId="{81E24812-AD55-49EC-89A5-B11B7F946501}" type="parTrans" cxnId="{D37C7501-6933-44B1-86DD-AB3D20854B27}">
      <dgm:prSet/>
      <dgm:spPr/>
      <dgm:t>
        <a:bodyPr/>
        <a:lstStyle/>
        <a:p>
          <a:endParaRPr lang="zh-CN" altLang="en-US"/>
        </a:p>
      </dgm:t>
    </dgm:pt>
    <dgm:pt modelId="{FB399E4B-B69A-440B-87FA-892DFCA482E7}" type="sibTrans" cxnId="{D37C7501-6933-44B1-86DD-AB3D20854B27}">
      <dgm:prSet/>
      <dgm:spPr/>
      <dgm:t>
        <a:bodyPr/>
        <a:lstStyle/>
        <a:p>
          <a:endParaRPr lang="zh-CN" altLang="en-US"/>
        </a:p>
      </dgm:t>
    </dgm:pt>
    <dgm:pt modelId="{5C92BA0A-7FC3-422E-8750-70733073806C}">
      <dgm:prSet phldrT="[文本]"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在很多银行用户得到验证</a:t>
          </a:r>
          <a:endParaRPr lang="zh-CN" altLang="en-US" sz="1400" kern="1200" dirty="0">
            <a:solidFill>
              <a:schemeClr val="tx1"/>
            </a:solidFill>
            <a:latin typeface="Microsoft YaHei" charset="-122"/>
            <a:ea typeface="Microsoft YaHei" charset="-122"/>
            <a:cs typeface="Microsoft YaHei" charset="-122"/>
          </a:endParaRPr>
        </a:p>
      </dgm:t>
    </dgm:pt>
    <dgm:pt modelId="{9B1BE7E9-3131-4EE6-8B84-3277FF2DD03B}" type="parTrans" cxnId="{2AF0BEF8-ED14-4E27-8446-3ADA0A4EB4BB}">
      <dgm:prSet/>
      <dgm:spPr/>
      <dgm:t>
        <a:bodyPr/>
        <a:lstStyle/>
        <a:p>
          <a:endParaRPr lang="zh-CN" altLang="en-US"/>
        </a:p>
      </dgm:t>
    </dgm:pt>
    <dgm:pt modelId="{77126A24-7938-4DFE-AB1E-10C69228E541}" type="sibTrans" cxnId="{2AF0BEF8-ED14-4E27-8446-3ADA0A4EB4BB}">
      <dgm:prSet/>
      <dgm:spPr/>
      <dgm:t>
        <a:bodyPr/>
        <a:lstStyle/>
        <a:p>
          <a:endParaRPr lang="zh-CN" altLang="en-US"/>
        </a:p>
      </dgm:t>
    </dgm:pt>
    <dgm:pt modelId="{AABE75C1-D880-4630-8B6F-CD62D47F1F8B}">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自身系统漏洞最少（</a:t>
          </a:r>
          <a:r>
            <a:rPr lang="en-US" altLang="zh-CN" sz="1400" kern="1200" dirty="0" smtClean="0">
              <a:solidFill>
                <a:schemeClr val="tx1"/>
              </a:solidFill>
              <a:latin typeface="Microsoft YaHei" charset="-122"/>
              <a:ea typeface="Microsoft YaHei" charset="-122"/>
              <a:cs typeface="Microsoft YaHei" charset="-122"/>
            </a:rPr>
            <a:t>CVE</a:t>
          </a:r>
          <a:r>
            <a:rPr lang="zh-CN" altLang="en-US" sz="1400" kern="1200" dirty="0" smtClean="0">
              <a:solidFill>
                <a:schemeClr val="tx1"/>
              </a:solidFill>
              <a:latin typeface="Microsoft YaHei" charset="-122"/>
              <a:ea typeface="Microsoft YaHei" charset="-122"/>
              <a:cs typeface="Microsoft YaHei" charset="-122"/>
            </a:rPr>
            <a:t>）</a:t>
          </a:r>
          <a:endParaRPr lang="zh-CN" altLang="en-US" sz="1400" kern="1200" dirty="0">
            <a:solidFill>
              <a:schemeClr val="tx1"/>
            </a:solidFill>
            <a:latin typeface="Microsoft YaHei" charset="-122"/>
            <a:ea typeface="Microsoft YaHei" charset="-122"/>
            <a:cs typeface="Microsoft YaHei" charset="-122"/>
          </a:endParaRPr>
        </a:p>
      </dgm:t>
    </dgm:pt>
    <dgm:pt modelId="{45C0B855-7EA4-42C7-95F3-BFDB07372F07}" type="parTrans" cxnId="{F96E375E-0B35-42D4-8184-964A26592734}">
      <dgm:prSet/>
      <dgm:spPr/>
      <dgm:t>
        <a:bodyPr/>
        <a:lstStyle/>
        <a:p>
          <a:endParaRPr lang="zh-CN" altLang="en-US"/>
        </a:p>
      </dgm:t>
    </dgm:pt>
    <dgm:pt modelId="{CC7BB5F3-BA4F-400E-9C3F-DA74628AF576}" type="sibTrans" cxnId="{F96E375E-0B35-42D4-8184-964A26592734}">
      <dgm:prSet/>
      <dgm:spPr/>
      <dgm:t>
        <a:bodyPr/>
        <a:lstStyle/>
        <a:p>
          <a:endParaRPr lang="zh-CN" altLang="en-US"/>
        </a:p>
      </dgm:t>
    </dgm:pt>
    <dgm:pt modelId="{ED113011-0CCE-4EF8-8F81-7400A3865A70}">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业界最好的</a:t>
          </a:r>
          <a:r>
            <a:rPr lang="en-US" altLang="zh-CN" sz="1400" kern="1200" dirty="0" smtClean="0">
              <a:solidFill>
                <a:schemeClr val="tx1"/>
              </a:solidFill>
              <a:latin typeface="Microsoft YaHei" charset="-122"/>
              <a:ea typeface="Microsoft YaHei" charset="-122"/>
              <a:cs typeface="Microsoft YaHei" charset="-122"/>
            </a:rPr>
            <a:t>SSL</a:t>
          </a:r>
          <a:r>
            <a:rPr lang="zh-CN" altLang="en-US" sz="1400" kern="1200" dirty="0" smtClean="0">
              <a:solidFill>
                <a:schemeClr val="tx1"/>
              </a:solidFill>
              <a:latin typeface="Microsoft YaHei" charset="-122"/>
              <a:ea typeface="Microsoft YaHei" charset="-122"/>
              <a:cs typeface="Microsoft YaHei" charset="-122"/>
            </a:rPr>
            <a:t>处理性能</a:t>
          </a:r>
          <a:endParaRPr lang="en-US" altLang="zh-CN" sz="1400" kern="1200" dirty="0" smtClean="0">
            <a:solidFill>
              <a:schemeClr val="tx1"/>
            </a:solidFill>
            <a:latin typeface="Microsoft YaHei" charset="-122"/>
            <a:ea typeface="Microsoft YaHei" charset="-122"/>
            <a:cs typeface="Microsoft YaHei" charset="-122"/>
          </a:endParaRPr>
        </a:p>
      </dgm:t>
    </dgm:pt>
    <dgm:pt modelId="{68C23B82-D751-464E-B293-1700EA003FF0}" type="parTrans" cxnId="{483E2473-B42E-4AFB-BCDA-4DABF0F1B887}">
      <dgm:prSet/>
      <dgm:spPr/>
      <dgm:t>
        <a:bodyPr/>
        <a:lstStyle/>
        <a:p>
          <a:endParaRPr lang="zh-CN" altLang="en-US"/>
        </a:p>
      </dgm:t>
    </dgm:pt>
    <dgm:pt modelId="{6F7B222B-9735-4A66-8B35-7E7174D054CE}" type="sibTrans" cxnId="{483E2473-B42E-4AFB-BCDA-4DABF0F1B887}">
      <dgm:prSet/>
      <dgm:spPr/>
      <dgm:t>
        <a:bodyPr/>
        <a:lstStyle/>
        <a:p>
          <a:endParaRPr lang="zh-CN" altLang="en-US"/>
        </a:p>
      </dgm:t>
    </dgm:pt>
    <dgm:pt modelId="{A1E9828A-D048-4948-80AA-FAF8E22C06C9}">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多个案例关于两地三中</a:t>
          </a:r>
          <a:endParaRPr lang="en-US" altLang="zh-CN" sz="1400" kern="1200" dirty="0" smtClean="0">
            <a:solidFill>
              <a:schemeClr val="tx1"/>
            </a:solidFill>
            <a:latin typeface="Microsoft YaHei" charset="-122"/>
            <a:ea typeface="Microsoft YaHei" charset="-122"/>
            <a:cs typeface="Microsoft YaHei" charset="-122"/>
          </a:endParaRPr>
        </a:p>
      </dgm:t>
    </dgm:pt>
    <dgm:pt modelId="{F278F873-863C-44F4-99D5-23137AEDB812}" type="parTrans" cxnId="{FEDE0EA5-501E-4AF8-8586-42A9CBA13B1D}">
      <dgm:prSet/>
      <dgm:spPr/>
      <dgm:t>
        <a:bodyPr/>
        <a:lstStyle/>
        <a:p>
          <a:endParaRPr lang="zh-CN" altLang="en-US"/>
        </a:p>
      </dgm:t>
    </dgm:pt>
    <dgm:pt modelId="{24A8314B-CB9C-4F92-B613-6AA789C01042}" type="sibTrans" cxnId="{FEDE0EA5-501E-4AF8-8586-42A9CBA13B1D}">
      <dgm:prSet/>
      <dgm:spPr/>
      <dgm:t>
        <a:bodyPr/>
        <a:lstStyle/>
        <a:p>
          <a:endParaRPr lang="zh-CN" altLang="en-US"/>
        </a:p>
      </dgm:t>
    </dgm:pt>
    <dgm:pt modelId="{AFA44651-B87C-428D-8AE7-F997447507BF}">
      <dgm:prSet custT="1"/>
      <dgm:spPr/>
      <dgm:t>
        <a:bodyPr/>
        <a:lstStyle/>
        <a:p>
          <a:pPr>
            <a:lnSpc>
              <a:spcPct val="100000"/>
            </a:lnSpc>
            <a:spcAft>
              <a:spcPts val="600"/>
            </a:spcAft>
          </a:pPr>
          <a:r>
            <a:rPr lang="zh-CN" altLang="en-US" sz="1400" kern="1200" dirty="0" smtClean="0">
              <a:solidFill>
                <a:schemeClr val="tx1"/>
              </a:solidFill>
              <a:latin typeface="Microsoft YaHei" charset="-122"/>
              <a:ea typeface="Microsoft YaHei" charset="-122"/>
              <a:cs typeface="Microsoft YaHei" charset="-122"/>
            </a:rPr>
            <a:t>集群技术</a:t>
          </a:r>
          <a:endParaRPr lang="en-US" altLang="zh-CN" sz="1400" kern="1200" dirty="0" smtClean="0">
            <a:solidFill>
              <a:schemeClr val="tx1"/>
            </a:solidFill>
            <a:latin typeface="Microsoft YaHei" charset="-122"/>
            <a:ea typeface="Microsoft YaHei" charset="-122"/>
            <a:cs typeface="Microsoft YaHei" charset="-122"/>
          </a:endParaRPr>
        </a:p>
      </dgm:t>
    </dgm:pt>
    <dgm:pt modelId="{D1EE0EE7-7CF6-4F52-A993-B0937A30D997}" type="parTrans" cxnId="{EB5D19C9-03F7-4FFA-B164-CAD150688C24}">
      <dgm:prSet/>
      <dgm:spPr/>
      <dgm:t>
        <a:bodyPr/>
        <a:lstStyle/>
        <a:p>
          <a:endParaRPr lang="zh-CN" altLang="en-US"/>
        </a:p>
      </dgm:t>
    </dgm:pt>
    <dgm:pt modelId="{2219A117-37D6-4CDA-89F5-619F0D579368}" type="sibTrans" cxnId="{EB5D19C9-03F7-4FFA-B164-CAD150688C24}">
      <dgm:prSet/>
      <dgm:spPr/>
      <dgm:t>
        <a:bodyPr/>
        <a:lstStyle/>
        <a:p>
          <a:endParaRPr lang="zh-CN" altLang="en-US"/>
        </a:p>
      </dgm:t>
    </dgm:pt>
    <dgm:pt modelId="{005BB71A-A16E-4AAE-95AD-1D81E0D76C64}">
      <dgm:prSet custT="1"/>
      <dgm:spPr/>
      <dgm:t>
        <a:bodyPr/>
        <a:lstStyle/>
        <a:p>
          <a:pPr>
            <a:lnSpc>
              <a:spcPct val="100000"/>
            </a:lnSpc>
            <a:spcAft>
              <a:spcPts val="600"/>
            </a:spcAft>
          </a:pPr>
          <a:r>
            <a:rPr lang="en-US" altLang="zh-CN" sz="1400" kern="1200" dirty="0" err="1" smtClean="0">
              <a:solidFill>
                <a:schemeClr val="tx1"/>
              </a:solidFill>
              <a:latin typeface="Microsoft YaHei" charset="-122"/>
              <a:ea typeface="Microsoft YaHei" charset="-122"/>
              <a:cs typeface="Microsoft YaHei" charset="-122"/>
            </a:rPr>
            <a:t>AppFlow</a:t>
          </a:r>
          <a:r>
            <a:rPr lang="zh-CN" altLang="en-US" sz="1400" kern="1200" dirty="0" smtClean="0">
              <a:solidFill>
                <a:schemeClr val="tx1"/>
              </a:solidFill>
              <a:latin typeface="Microsoft YaHei" charset="-122"/>
              <a:ea typeface="Microsoft YaHei" charset="-122"/>
              <a:cs typeface="Microsoft YaHei" charset="-122"/>
            </a:rPr>
            <a:t>监控</a:t>
          </a:r>
          <a:endParaRPr lang="en-US" altLang="zh-CN" sz="1400" kern="1200" dirty="0" smtClean="0">
            <a:solidFill>
              <a:schemeClr val="tx1"/>
            </a:solidFill>
            <a:latin typeface="Microsoft YaHei" charset="-122"/>
            <a:ea typeface="Microsoft YaHei" charset="-122"/>
            <a:cs typeface="Microsoft YaHei" charset="-122"/>
          </a:endParaRPr>
        </a:p>
      </dgm:t>
    </dgm:pt>
    <dgm:pt modelId="{769BF276-5BBE-4768-9CF5-8E61F4200CE6}" type="parTrans" cxnId="{4DF8D09C-5248-4E4B-89F8-01B077D84BAD}">
      <dgm:prSet/>
      <dgm:spPr/>
      <dgm:t>
        <a:bodyPr/>
        <a:lstStyle/>
        <a:p>
          <a:endParaRPr lang="zh-CN" altLang="en-US"/>
        </a:p>
      </dgm:t>
    </dgm:pt>
    <dgm:pt modelId="{2B0B596D-3D3F-4A94-BBE7-14074622A098}" type="sibTrans" cxnId="{4DF8D09C-5248-4E4B-89F8-01B077D84BAD}">
      <dgm:prSet/>
      <dgm:spPr/>
      <dgm:t>
        <a:bodyPr/>
        <a:lstStyle/>
        <a:p>
          <a:endParaRPr lang="zh-CN" altLang="en-US"/>
        </a:p>
      </dgm:t>
    </dgm:pt>
    <dgm:pt modelId="{D0ECFF0D-3B3B-C941-B512-5A3805D946EA}">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全国性股份制银行</a:t>
          </a:r>
          <a:endParaRPr lang="zh-CN" altLang="en-US" sz="1400" dirty="0">
            <a:latin typeface="Microsoft YaHei" charset="-122"/>
            <a:ea typeface="Microsoft YaHei" charset="-122"/>
            <a:cs typeface="Microsoft YaHei" charset="-122"/>
          </a:endParaRPr>
        </a:p>
      </dgm:t>
    </dgm:pt>
    <dgm:pt modelId="{87B46218-A390-2B46-87B6-19C25843F305}" type="parTrans" cxnId="{29C46437-8FA6-E247-8842-05A05E195805}">
      <dgm:prSet/>
      <dgm:spPr/>
      <dgm:t>
        <a:bodyPr/>
        <a:lstStyle/>
        <a:p>
          <a:endParaRPr lang="en-US"/>
        </a:p>
      </dgm:t>
    </dgm:pt>
    <dgm:pt modelId="{B3334333-4FC3-9148-927C-E1FAD2680AD6}" type="sibTrans" cxnId="{29C46437-8FA6-E247-8842-05A05E195805}">
      <dgm:prSet/>
      <dgm:spPr/>
      <dgm:t>
        <a:bodyPr/>
        <a:lstStyle/>
        <a:p>
          <a:endParaRPr lang="en-US"/>
        </a:p>
      </dgm:t>
    </dgm:pt>
    <dgm:pt modelId="{FA3D57D3-8A6C-1E4B-95EF-547AF93B70C8}">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地方商业银行</a:t>
          </a:r>
          <a:endParaRPr lang="zh-CN" altLang="en-US" sz="1400" dirty="0">
            <a:latin typeface="Microsoft YaHei" charset="-122"/>
            <a:ea typeface="Microsoft YaHei" charset="-122"/>
            <a:cs typeface="Microsoft YaHei" charset="-122"/>
          </a:endParaRPr>
        </a:p>
      </dgm:t>
    </dgm:pt>
    <dgm:pt modelId="{FA94CD83-0BB3-B541-B977-0C375AECE3EA}" type="parTrans" cxnId="{6407783B-DF1F-2843-BF93-AEB56DE62C94}">
      <dgm:prSet/>
      <dgm:spPr/>
      <dgm:t>
        <a:bodyPr/>
        <a:lstStyle/>
        <a:p>
          <a:endParaRPr lang="en-US"/>
        </a:p>
      </dgm:t>
    </dgm:pt>
    <dgm:pt modelId="{E6388471-A556-6D46-9184-5AFFF362DD8D}" type="sibTrans" cxnId="{6407783B-DF1F-2843-BF93-AEB56DE62C94}">
      <dgm:prSet/>
      <dgm:spPr/>
      <dgm:t>
        <a:bodyPr/>
        <a:lstStyle/>
        <a:p>
          <a:endParaRPr lang="en-US"/>
        </a:p>
      </dgm:t>
    </dgm:pt>
    <dgm:pt modelId="{00A56270-CCD8-A140-9D87-E8AC61541F34}">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基金</a:t>
          </a:r>
          <a:endParaRPr lang="zh-CN" altLang="en-US" sz="1400" dirty="0">
            <a:latin typeface="Microsoft YaHei" charset="-122"/>
            <a:ea typeface="Microsoft YaHei" charset="-122"/>
            <a:cs typeface="Microsoft YaHei" charset="-122"/>
          </a:endParaRPr>
        </a:p>
      </dgm:t>
    </dgm:pt>
    <dgm:pt modelId="{4184CDD8-68CB-454A-AB08-35F42D881BFE}" type="parTrans" cxnId="{A665CBF2-A135-684F-B6FD-E652E6ECA1A0}">
      <dgm:prSet/>
      <dgm:spPr/>
      <dgm:t>
        <a:bodyPr/>
        <a:lstStyle/>
        <a:p>
          <a:endParaRPr lang="en-US"/>
        </a:p>
      </dgm:t>
    </dgm:pt>
    <dgm:pt modelId="{93A33BF7-C518-574F-83AE-441D524D9C49}" type="sibTrans" cxnId="{A665CBF2-A135-684F-B6FD-E652E6ECA1A0}">
      <dgm:prSet/>
      <dgm:spPr/>
      <dgm:t>
        <a:bodyPr/>
        <a:lstStyle/>
        <a:p>
          <a:endParaRPr lang="en-US"/>
        </a:p>
      </dgm:t>
    </dgm:pt>
    <dgm:pt modelId="{63CFBB00-B091-484F-9D9F-8539FBF71D1B}">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证券</a:t>
          </a:r>
          <a:endParaRPr lang="zh-CN" altLang="en-US" sz="1400" dirty="0">
            <a:latin typeface="Microsoft YaHei" charset="-122"/>
            <a:ea typeface="Microsoft YaHei" charset="-122"/>
            <a:cs typeface="Microsoft YaHei" charset="-122"/>
          </a:endParaRPr>
        </a:p>
      </dgm:t>
    </dgm:pt>
    <dgm:pt modelId="{3DB8666A-7B4F-794C-9CF4-D9C99CBC42AF}" type="parTrans" cxnId="{07736696-EB09-B943-AC9B-7F6F656EB855}">
      <dgm:prSet/>
      <dgm:spPr/>
      <dgm:t>
        <a:bodyPr/>
        <a:lstStyle/>
        <a:p>
          <a:endParaRPr lang="en-US"/>
        </a:p>
      </dgm:t>
    </dgm:pt>
    <dgm:pt modelId="{1E651487-B426-154F-8252-4A82D3CBE0B6}" type="sibTrans" cxnId="{07736696-EB09-B943-AC9B-7F6F656EB855}">
      <dgm:prSet/>
      <dgm:spPr/>
      <dgm:t>
        <a:bodyPr/>
        <a:lstStyle/>
        <a:p>
          <a:endParaRPr lang="en-US"/>
        </a:p>
      </dgm:t>
    </dgm:pt>
    <dgm:pt modelId="{3420CD55-D988-0042-B43B-B0DA32666154}">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保险</a:t>
          </a:r>
          <a:endParaRPr lang="zh-CN" altLang="en-US" sz="1400" dirty="0">
            <a:latin typeface="Microsoft YaHei" charset="-122"/>
            <a:ea typeface="Microsoft YaHei" charset="-122"/>
            <a:cs typeface="Microsoft YaHei" charset="-122"/>
          </a:endParaRPr>
        </a:p>
      </dgm:t>
    </dgm:pt>
    <dgm:pt modelId="{8EFDEF01-BA3D-F745-9B64-13DC1A68ABA7}" type="parTrans" cxnId="{B1498F26-0D75-7F4D-80B5-D38F19FF412E}">
      <dgm:prSet/>
      <dgm:spPr/>
      <dgm:t>
        <a:bodyPr/>
        <a:lstStyle/>
        <a:p>
          <a:endParaRPr lang="en-US"/>
        </a:p>
      </dgm:t>
    </dgm:pt>
    <dgm:pt modelId="{B86A547B-0386-CC43-AEC3-28BA2A7730F9}" type="sibTrans" cxnId="{B1498F26-0D75-7F4D-80B5-D38F19FF412E}">
      <dgm:prSet/>
      <dgm:spPr/>
      <dgm:t>
        <a:bodyPr/>
        <a:lstStyle/>
        <a:p>
          <a:endParaRPr lang="en-US"/>
        </a:p>
      </dgm:t>
    </dgm:pt>
    <dgm:pt modelId="{C0B5E266-09DD-2642-A429-A2741F7DA297}">
      <dgm:prSet phldrT="[文本]" custT="1"/>
      <dgm:spPr/>
      <dgm:t>
        <a:bodyPr/>
        <a:lstStyle/>
        <a:p>
          <a:pPr>
            <a:lnSpc>
              <a:spcPct val="100000"/>
            </a:lnSpc>
            <a:spcAft>
              <a:spcPts val="600"/>
            </a:spcAft>
          </a:pPr>
          <a:r>
            <a:rPr lang="en-US" altLang="zh-CN" sz="1400" dirty="0" smtClean="0">
              <a:latin typeface="Microsoft YaHei" charset="-122"/>
              <a:ea typeface="Microsoft YaHei" charset="-122"/>
              <a:cs typeface="Microsoft YaHei" charset="-122"/>
            </a:rPr>
            <a:t>…</a:t>
          </a:r>
          <a:r>
            <a:rPr lang="zh-CN" altLang="en-US" sz="1400" dirty="0" smtClean="0">
              <a:latin typeface="Microsoft YaHei" charset="-122"/>
              <a:ea typeface="Microsoft YaHei" charset="-122"/>
              <a:cs typeface="Microsoft YaHei" charset="-122"/>
            </a:rPr>
            <a:t> </a:t>
          </a:r>
          <a:r>
            <a:rPr lang="en-US" altLang="zh-CN" sz="1400" dirty="0" smtClean="0">
              <a:latin typeface="Microsoft YaHei" charset="-122"/>
              <a:ea typeface="Microsoft YaHei" charset="-122"/>
              <a:cs typeface="Microsoft YaHei" charset="-122"/>
            </a:rPr>
            <a:t>…</a:t>
          </a:r>
          <a:endParaRPr lang="zh-CN" altLang="en-US" sz="1400" dirty="0">
            <a:latin typeface="Microsoft YaHei" charset="-122"/>
            <a:ea typeface="Microsoft YaHei" charset="-122"/>
            <a:cs typeface="Microsoft YaHei" charset="-122"/>
          </a:endParaRPr>
        </a:p>
      </dgm:t>
    </dgm:pt>
    <dgm:pt modelId="{AD225A60-409D-A647-A683-F28FB028276A}" type="parTrans" cxnId="{5E654227-D0AD-FF4E-9007-95F8649D207E}">
      <dgm:prSet/>
      <dgm:spPr/>
      <dgm:t>
        <a:bodyPr/>
        <a:lstStyle/>
        <a:p>
          <a:endParaRPr lang="en-US"/>
        </a:p>
      </dgm:t>
    </dgm:pt>
    <dgm:pt modelId="{1676C2C0-893F-A54A-A18E-BCF57C5D8F98}" type="sibTrans" cxnId="{5E654227-D0AD-FF4E-9007-95F8649D207E}">
      <dgm:prSet/>
      <dgm:spPr/>
      <dgm:t>
        <a:bodyPr/>
        <a:lstStyle/>
        <a:p>
          <a:endParaRPr lang="en-US"/>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FC8DC386-DED7-4888-8C86-04C2F0211D1B}" type="pres">
      <dgm:prSet presAssocID="{A9D0C5A4-46EC-4333-9705-04E562FAF875}" presName="composite" presStyleCnt="0"/>
      <dgm:spPr/>
    </dgm:pt>
    <dgm:pt modelId="{3929EA3B-93EE-46E7-AABB-3520372FFFF6}" type="pres">
      <dgm:prSet presAssocID="{A9D0C5A4-46EC-4333-9705-04E562FAF875}" presName="parTx" presStyleLbl="alignNode1" presStyleIdx="0" presStyleCnt="3">
        <dgm:presLayoutVars>
          <dgm:chMax val="0"/>
          <dgm:chPref val="0"/>
          <dgm:bulletEnabled val="1"/>
        </dgm:presLayoutVars>
      </dgm:prSet>
      <dgm:spPr/>
      <dgm:t>
        <a:bodyPr/>
        <a:lstStyle/>
        <a:p>
          <a:endParaRPr lang="zh-CN" altLang="en-US"/>
        </a:p>
      </dgm:t>
    </dgm:pt>
    <dgm:pt modelId="{EF90B1EA-2ADA-4A63-8134-9B21BAFF714F}" type="pres">
      <dgm:prSet presAssocID="{A9D0C5A4-46EC-4333-9705-04E562FAF875}" presName="desTx" presStyleLbl="alignAccFollowNode1" presStyleIdx="0" presStyleCnt="3">
        <dgm:presLayoutVars>
          <dgm:bulletEnabled val="1"/>
        </dgm:presLayoutVars>
      </dgm:prSet>
      <dgm:spPr/>
      <dgm:t>
        <a:bodyPr/>
        <a:lstStyle/>
        <a:p>
          <a:endParaRPr lang="zh-CN" altLang="en-US"/>
        </a:p>
      </dgm:t>
    </dgm:pt>
    <dgm:pt modelId="{4703C2CB-2E8C-415A-ACB4-13E6F1091535}" type="pres">
      <dgm:prSet presAssocID="{930FF598-5149-490E-AE9E-99108AD04AC6}" presName="space" presStyleCnt="0"/>
      <dgm:spPr/>
    </dgm:pt>
    <dgm:pt modelId="{EC7200D9-CEE0-424A-AB4D-0DBA24692C9E}" type="pres">
      <dgm:prSet presAssocID="{E2DA2439-A4DE-467C-94D8-3A2660D3473C}" presName="composite" presStyleCnt="0"/>
      <dgm:spPr/>
    </dgm:pt>
    <dgm:pt modelId="{235972E4-9705-4E55-897D-DFDAD3EAC272}" type="pres">
      <dgm:prSet presAssocID="{E2DA2439-A4DE-467C-94D8-3A2660D3473C}" presName="parTx" presStyleLbl="alignNode1" presStyleIdx="1" presStyleCnt="3">
        <dgm:presLayoutVars>
          <dgm:chMax val="0"/>
          <dgm:chPref val="0"/>
          <dgm:bulletEnabled val="1"/>
        </dgm:presLayoutVars>
      </dgm:prSet>
      <dgm:spPr/>
      <dgm:t>
        <a:bodyPr/>
        <a:lstStyle/>
        <a:p>
          <a:endParaRPr lang="zh-CN" altLang="en-US"/>
        </a:p>
      </dgm:t>
    </dgm:pt>
    <dgm:pt modelId="{3DC35F02-B5F6-491A-832C-0C3803B37002}" type="pres">
      <dgm:prSet presAssocID="{E2DA2439-A4DE-467C-94D8-3A2660D3473C}" presName="desTx" presStyleLbl="alignAccFollowNode1" presStyleIdx="1" presStyleCnt="3">
        <dgm:presLayoutVars>
          <dgm:bulletEnabled val="1"/>
        </dgm:presLayoutVars>
      </dgm:prSet>
      <dgm:spPr/>
      <dgm:t>
        <a:bodyPr/>
        <a:lstStyle/>
        <a:p>
          <a:endParaRPr lang="zh-CN" altLang="en-US"/>
        </a:p>
      </dgm:t>
    </dgm:pt>
    <dgm:pt modelId="{1E595672-8DFA-4391-A98E-C3105CFAA246}" type="pres">
      <dgm:prSet presAssocID="{1CCFE782-842B-4385-8B6E-3F75D598E7D2}" presName="space" presStyleCnt="0"/>
      <dgm:spPr/>
    </dgm:pt>
    <dgm:pt modelId="{7243C35D-8BB9-4A5E-83B3-3DC6EE7F1323}" type="pres">
      <dgm:prSet presAssocID="{ADE36027-8F29-40D8-A709-728F9E17F665}" presName="composite" presStyleCnt="0"/>
      <dgm:spPr/>
    </dgm:pt>
    <dgm:pt modelId="{889706CE-05E8-4244-AAD6-DEFBA9B7316F}" type="pres">
      <dgm:prSet presAssocID="{ADE36027-8F29-40D8-A709-728F9E17F665}" presName="parTx" presStyleLbl="alignNode1" presStyleIdx="2" presStyleCnt="3">
        <dgm:presLayoutVars>
          <dgm:chMax val="0"/>
          <dgm:chPref val="0"/>
          <dgm:bulletEnabled val="1"/>
        </dgm:presLayoutVars>
      </dgm:prSet>
      <dgm:spPr/>
      <dgm:t>
        <a:bodyPr/>
        <a:lstStyle/>
        <a:p>
          <a:endParaRPr lang="zh-CN" altLang="en-US"/>
        </a:p>
      </dgm:t>
    </dgm:pt>
    <dgm:pt modelId="{62B72108-8261-459D-B9FC-90574C84E057}" type="pres">
      <dgm:prSet presAssocID="{ADE36027-8F29-40D8-A709-728F9E17F665}" presName="desTx" presStyleLbl="alignAccFollowNode1" presStyleIdx="2" presStyleCnt="3">
        <dgm:presLayoutVars>
          <dgm:bulletEnabled val="1"/>
        </dgm:presLayoutVars>
      </dgm:prSet>
      <dgm:spPr/>
      <dgm:t>
        <a:bodyPr/>
        <a:lstStyle/>
        <a:p>
          <a:endParaRPr lang="zh-CN" altLang="en-US"/>
        </a:p>
      </dgm:t>
    </dgm:pt>
  </dgm:ptLst>
  <dgm:cxnLst>
    <dgm:cxn modelId="{9B59757D-8DE8-DE4E-B09F-76167608DAF7}" type="presOf" srcId="{D0ECFF0D-3B3B-C941-B512-5A3805D946EA}" destId="{62B72108-8261-459D-B9FC-90574C84E057}" srcOrd="0" destOrd="1" presId="urn:microsoft.com/office/officeart/2005/8/layout/hList1"/>
    <dgm:cxn modelId="{2AF0BEF8-ED14-4E27-8446-3ADA0A4EB4BB}" srcId="{E2DA2439-A4DE-467C-94D8-3A2660D3473C}" destId="{5C92BA0A-7FC3-422E-8750-70733073806C}" srcOrd="0" destOrd="0" parTransId="{9B1BE7E9-3131-4EE6-8B84-3277FF2DD03B}" sibTransId="{77126A24-7938-4DFE-AB1E-10C69228E541}"/>
    <dgm:cxn modelId="{94384162-3DFF-4340-A10E-D9A3057E44A6}" srcId="{A9D0C5A4-46EC-4333-9705-04E562FAF875}" destId="{E2BD594B-BBFD-424B-B9CE-94814CCDBF1D}" srcOrd="2" destOrd="0" parTransId="{0BA01421-C038-4E05-8960-BE6BD94F7414}" sibTransId="{62225C67-97FD-47EA-ABDC-2570981D87EE}"/>
    <dgm:cxn modelId="{289DAA38-8546-4D22-A40E-3DCDD39D798A}" srcId="{A9D0C5A4-46EC-4333-9705-04E562FAF875}" destId="{FE6924B8-5DBE-4897-AF99-89E6B271E486}" srcOrd="3" destOrd="0" parTransId="{BBBD8317-E673-47F0-BF51-80809E5D406D}" sibTransId="{3D12805E-25CA-4ABE-8B8B-8FD0177D1DEB}"/>
    <dgm:cxn modelId="{DF593857-AC0D-7547-A5F1-7D37FFFE88E3}" type="presOf" srcId="{FE6924B8-5DBE-4897-AF99-89E6B271E486}" destId="{EF90B1EA-2ADA-4A63-8134-9B21BAFF714F}" srcOrd="0" destOrd="3" presId="urn:microsoft.com/office/officeart/2005/8/layout/hList1"/>
    <dgm:cxn modelId="{ABD0CA5A-63B3-E042-BFB0-03AE3232963D}" type="presOf" srcId="{FA3D57D3-8A6C-1E4B-95EF-547AF93B70C8}" destId="{62B72108-8261-459D-B9FC-90574C84E057}" srcOrd="0" destOrd="2" presId="urn:microsoft.com/office/officeart/2005/8/layout/hList1"/>
    <dgm:cxn modelId="{D6A1ACEA-61A9-2344-8744-B1C4A51A9D56}" type="presOf" srcId="{5C92BA0A-7FC3-422E-8750-70733073806C}" destId="{3DC35F02-B5F6-491A-832C-0C3803B37002}" srcOrd="0" destOrd="0" presId="urn:microsoft.com/office/officeart/2005/8/layout/hList1"/>
    <dgm:cxn modelId="{1AFE36AB-8461-45CB-BC50-2B3C0748AE26}" srcId="{A9D0C5A4-46EC-4333-9705-04E562FAF875}" destId="{9672BE0B-AA07-4D38-AF2B-005B196D89D8}" srcOrd="4" destOrd="0" parTransId="{1293FE95-DE99-4DEB-9330-4777A010E574}" sibTransId="{6B1712EB-FC79-43B0-B7F3-8B04E7797C9E}"/>
    <dgm:cxn modelId="{225562F0-6DEE-2A42-A9C5-AAD67144B955}" type="presOf" srcId="{E2DA2439-A4DE-467C-94D8-3A2660D3473C}" destId="{235972E4-9705-4E55-897D-DFDAD3EAC272}" srcOrd="0" destOrd="0" presId="urn:microsoft.com/office/officeart/2005/8/layout/hList1"/>
    <dgm:cxn modelId="{6EA5C5D2-9382-1448-82D7-AF7979F72BB1}" type="presOf" srcId="{ADE36027-8F29-40D8-A709-728F9E17F665}" destId="{889706CE-05E8-4244-AAD6-DEFBA9B7316F}" srcOrd="0" destOrd="0" presId="urn:microsoft.com/office/officeart/2005/8/layout/hList1"/>
    <dgm:cxn modelId="{29C46437-8FA6-E247-8842-05A05E195805}" srcId="{ADE36027-8F29-40D8-A709-728F9E17F665}" destId="{D0ECFF0D-3B3B-C941-B512-5A3805D946EA}" srcOrd="1" destOrd="0" parTransId="{87B46218-A390-2B46-87B6-19C25843F305}" sibTransId="{B3334333-4FC3-9148-927C-E1FAD2680AD6}"/>
    <dgm:cxn modelId="{F4111ECE-3009-9E48-B621-7F97C50AF34A}" type="presOf" srcId="{C0B5E266-09DD-2642-A429-A2741F7DA297}" destId="{62B72108-8261-459D-B9FC-90574C84E057}" srcOrd="0" destOrd="6" presId="urn:microsoft.com/office/officeart/2005/8/layout/hList1"/>
    <dgm:cxn modelId="{2E1FD62D-9EB7-4EB9-AB5B-7500ADC75DA6}" srcId="{A9D0C5A4-46EC-4333-9705-04E562FAF875}" destId="{8A5176D1-71FD-4143-B92C-1B481712795C}" srcOrd="0" destOrd="0" parTransId="{3EF3FD35-1241-4ADD-A650-D8B2001445C6}" sibTransId="{412248A6-C45F-45F7-A425-8A5D625BE9D6}"/>
    <dgm:cxn modelId="{352C8D2A-558E-8E49-A446-746FC660273D}" type="presOf" srcId="{E2BD594B-BBFD-424B-B9CE-94814CCDBF1D}" destId="{EF90B1EA-2ADA-4A63-8134-9B21BAFF714F}" srcOrd="0" destOrd="2" presId="urn:microsoft.com/office/officeart/2005/8/layout/hList1"/>
    <dgm:cxn modelId="{76863B1B-6933-4AC5-A318-007C7D2B2A23}" srcId="{A9D0C5A4-46EC-4333-9705-04E562FAF875}" destId="{ED158E71-E608-4227-808E-C771EEADCE98}" srcOrd="1" destOrd="0" parTransId="{23B44B4A-8544-4189-AE6A-2316BCC9C2FE}" sibTransId="{1AA610B2-460C-4958-B3E0-5146FB6FA46B}"/>
    <dgm:cxn modelId="{22AAEAB2-AEDF-D64F-B487-87C1E53F9675}" type="presOf" srcId="{AFA44651-B87C-428D-8AE7-F997447507BF}" destId="{3DC35F02-B5F6-491A-832C-0C3803B37002}" srcOrd="0" destOrd="4" presId="urn:microsoft.com/office/officeart/2005/8/layout/hList1"/>
    <dgm:cxn modelId="{A665CBF2-A135-684F-B6FD-E652E6ECA1A0}" srcId="{ADE36027-8F29-40D8-A709-728F9E17F665}" destId="{00A56270-CCD8-A140-9D87-E8AC61541F34}" srcOrd="3" destOrd="0" parTransId="{4184CDD8-68CB-454A-AB08-35F42D881BFE}" sibTransId="{93A33BF7-C518-574F-83AE-441D524D9C49}"/>
    <dgm:cxn modelId="{0CF62F37-D90B-2F44-B876-04CA03E0EF59}" type="presOf" srcId="{63CFBB00-B091-484F-9D9F-8539FBF71D1B}" destId="{62B72108-8261-459D-B9FC-90574C84E057}" srcOrd="0" destOrd="4" presId="urn:microsoft.com/office/officeart/2005/8/layout/hList1"/>
    <dgm:cxn modelId="{07736696-EB09-B943-AC9B-7F6F656EB855}" srcId="{ADE36027-8F29-40D8-A709-728F9E17F665}" destId="{63CFBB00-B091-484F-9D9F-8539FBF71D1B}" srcOrd="4" destOrd="0" parTransId="{3DB8666A-7B4F-794C-9CF4-D9C99CBC42AF}" sibTransId="{1E651487-B426-154F-8252-4A82D3CBE0B6}"/>
    <dgm:cxn modelId="{E19C1444-FC18-2440-A6C1-3C73DB79E337}" type="presOf" srcId="{AABE75C1-D880-4630-8B6F-CD62D47F1F8B}" destId="{3DC35F02-B5F6-491A-832C-0C3803B37002}" srcOrd="0" destOrd="1" presId="urn:microsoft.com/office/officeart/2005/8/layout/hList1"/>
    <dgm:cxn modelId="{16B9AC6C-E19C-7F44-94D5-0DD72998007E}" type="presOf" srcId="{9672BE0B-AA07-4D38-AF2B-005B196D89D8}" destId="{EF90B1EA-2ADA-4A63-8134-9B21BAFF714F}" srcOrd="0" destOrd="4" presId="urn:microsoft.com/office/officeart/2005/8/layout/hList1"/>
    <dgm:cxn modelId="{D37C7501-6933-44B1-86DD-AB3D20854B27}" srcId="{A9D0C5A4-46EC-4333-9705-04E562FAF875}" destId="{11609925-E45C-4153-BAFF-A53860B52414}" srcOrd="5" destOrd="0" parTransId="{81E24812-AD55-49EC-89A5-B11B7F946501}" sibTransId="{FB399E4B-B69A-440B-87FA-892DFCA482E7}"/>
    <dgm:cxn modelId="{EB39890A-EE25-964C-8F14-C884E7290D1B}" type="presOf" srcId="{3420CD55-D988-0042-B43B-B0DA32666154}" destId="{62B72108-8261-459D-B9FC-90574C84E057}" srcOrd="0" destOrd="5" presId="urn:microsoft.com/office/officeart/2005/8/layout/hList1"/>
    <dgm:cxn modelId="{6407783B-DF1F-2843-BF93-AEB56DE62C94}" srcId="{ADE36027-8F29-40D8-A709-728F9E17F665}" destId="{FA3D57D3-8A6C-1E4B-95EF-547AF93B70C8}" srcOrd="2" destOrd="0" parTransId="{FA94CD83-0BB3-B541-B977-0C375AECE3EA}" sibTransId="{E6388471-A556-6D46-9184-5AFFF362DD8D}"/>
    <dgm:cxn modelId="{31C27257-6E7D-D542-BF07-20F71AAAAFB9}" type="presOf" srcId="{6A32EF77-8FA7-4C74-B5FA-18348599BB8A}" destId="{62B72108-8261-459D-B9FC-90574C84E057}" srcOrd="0" destOrd="0" presId="urn:microsoft.com/office/officeart/2005/8/layout/hList1"/>
    <dgm:cxn modelId="{42C857B0-991D-4265-8986-65CDA3FEC05B}" srcId="{03E30DD2-3CDC-43D9-81C4-663BD4892C7B}" destId="{E2DA2439-A4DE-467C-94D8-3A2660D3473C}" srcOrd="1" destOrd="0" parTransId="{78663101-6FDB-40A1-ACD2-36BC7DCDCD18}" sibTransId="{1CCFE782-842B-4385-8B6E-3F75D598E7D2}"/>
    <dgm:cxn modelId="{4DF8D09C-5248-4E4B-89F8-01B077D84BAD}" srcId="{E2DA2439-A4DE-467C-94D8-3A2660D3473C}" destId="{005BB71A-A16E-4AAE-95AD-1D81E0D76C64}" srcOrd="5" destOrd="0" parTransId="{769BF276-5BBE-4768-9CF5-8E61F4200CE6}" sibTransId="{2B0B596D-3D3F-4A94-BBE7-14074622A098}"/>
    <dgm:cxn modelId="{5E654227-D0AD-FF4E-9007-95F8649D207E}" srcId="{ADE36027-8F29-40D8-A709-728F9E17F665}" destId="{C0B5E266-09DD-2642-A429-A2741F7DA297}" srcOrd="6" destOrd="0" parTransId="{AD225A60-409D-A647-A683-F28FB028276A}" sibTransId="{1676C2C0-893F-A54A-A18E-BCF57C5D8F98}"/>
    <dgm:cxn modelId="{1E0A52D5-4A13-2643-8C48-C1E748DB64E8}" type="presOf" srcId="{A1E9828A-D048-4948-80AA-FAF8E22C06C9}" destId="{3DC35F02-B5F6-491A-832C-0C3803B37002}" srcOrd="0" destOrd="3" presId="urn:microsoft.com/office/officeart/2005/8/layout/hList1"/>
    <dgm:cxn modelId="{A5FA8579-49B0-0140-A6D6-0C32F99E32B7}" type="presOf" srcId="{A9D0C5A4-46EC-4333-9705-04E562FAF875}" destId="{3929EA3B-93EE-46E7-AABB-3520372FFFF6}" srcOrd="0" destOrd="0" presId="urn:microsoft.com/office/officeart/2005/8/layout/hList1"/>
    <dgm:cxn modelId="{07E15044-21F8-694C-BBAC-3AEF8876ECB6}" type="presOf" srcId="{005BB71A-A16E-4AAE-95AD-1D81E0D76C64}" destId="{3DC35F02-B5F6-491A-832C-0C3803B37002}" srcOrd="0" destOrd="5" presId="urn:microsoft.com/office/officeart/2005/8/layout/hList1"/>
    <dgm:cxn modelId="{81637556-E8B8-974E-B975-58F71781E879}" type="presOf" srcId="{00A56270-CCD8-A140-9D87-E8AC61541F34}" destId="{62B72108-8261-459D-B9FC-90574C84E057}" srcOrd="0" destOrd="3" presId="urn:microsoft.com/office/officeart/2005/8/layout/hList1"/>
    <dgm:cxn modelId="{FEDE0EA5-501E-4AF8-8586-42A9CBA13B1D}" srcId="{E2DA2439-A4DE-467C-94D8-3A2660D3473C}" destId="{A1E9828A-D048-4948-80AA-FAF8E22C06C9}" srcOrd="3" destOrd="0" parTransId="{F278F873-863C-44F4-99D5-23137AEDB812}" sibTransId="{24A8314B-CB9C-4F92-B613-6AA789C01042}"/>
    <dgm:cxn modelId="{F96E375E-0B35-42D4-8184-964A26592734}" srcId="{E2DA2439-A4DE-467C-94D8-3A2660D3473C}" destId="{AABE75C1-D880-4630-8B6F-CD62D47F1F8B}" srcOrd="1" destOrd="0" parTransId="{45C0B855-7EA4-42C7-95F3-BFDB07372F07}" sibTransId="{CC7BB5F3-BA4F-400E-9C3F-DA74628AF576}"/>
    <dgm:cxn modelId="{9E7E8D43-7CF9-6149-8CE5-FE4CEBD33C67}" type="presOf" srcId="{11609925-E45C-4153-BAFF-A53860B52414}" destId="{EF90B1EA-2ADA-4A63-8134-9B21BAFF714F}" srcOrd="0" destOrd="5" presId="urn:microsoft.com/office/officeart/2005/8/layout/hList1"/>
    <dgm:cxn modelId="{4F393F31-9188-5544-A2E8-0D10E21D7A92}" type="presOf" srcId="{8A5176D1-71FD-4143-B92C-1B481712795C}" destId="{EF90B1EA-2ADA-4A63-8134-9B21BAFF714F}" srcOrd="0" destOrd="0" presId="urn:microsoft.com/office/officeart/2005/8/layout/hList1"/>
    <dgm:cxn modelId="{45B63603-8FBD-4CFE-93C2-962CE9767E98}" srcId="{03E30DD2-3CDC-43D9-81C4-663BD4892C7B}" destId="{ADE36027-8F29-40D8-A709-728F9E17F665}" srcOrd="2" destOrd="0" parTransId="{2AC05B32-6123-4394-877A-D1F9CE05421A}" sibTransId="{3DDFD1D2-E2FA-4904-ADDC-330222D419B8}"/>
    <dgm:cxn modelId="{B1498F26-0D75-7F4D-80B5-D38F19FF412E}" srcId="{ADE36027-8F29-40D8-A709-728F9E17F665}" destId="{3420CD55-D988-0042-B43B-B0DA32666154}" srcOrd="5" destOrd="0" parTransId="{8EFDEF01-BA3D-F745-9B64-13DC1A68ABA7}" sibTransId="{B86A547B-0386-CC43-AEC3-28BA2A7730F9}"/>
    <dgm:cxn modelId="{483E2473-B42E-4AFB-BCDA-4DABF0F1B887}" srcId="{E2DA2439-A4DE-467C-94D8-3A2660D3473C}" destId="{ED113011-0CCE-4EF8-8F81-7400A3865A70}" srcOrd="2" destOrd="0" parTransId="{68C23B82-D751-464E-B293-1700EA003FF0}" sibTransId="{6F7B222B-9735-4A66-8B35-7E7174D054CE}"/>
    <dgm:cxn modelId="{35994018-7CA0-4A0D-8AA3-F3F12F85C968}" srcId="{ADE36027-8F29-40D8-A709-728F9E17F665}" destId="{6A32EF77-8FA7-4C74-B5FA-18348599BB8A}" srcOrd="0" destOrd="0" parTransId="{3DA365EE-EB11-445E-AB49-B30638E3007F}" sibTransId="{3CF41DD0-4630-420C-A17D-B01E590DB106}"/>
    <dgm:cxn modelId="{EB5D19C9-03F7-4FFA-B164-CAD150688C24}" srcId="{E2DA2439-A4DE-467C-94D8-3A2660D3473C}" destId="{AFA44651-B87C-428D-8AE7-F997447507BF}" srcOrd="4" destOrd="0" parTransId="{D1EE0EE7-7CF6-4F52-A993-B0937A30D997}" sibTransId="{2219A117-37D6-4CDA-89F5-619F0D579368}"/>
    <dgm:cxn modelId="{C3B309FE-28DB-3C4D-B535-8C025CF028D3}" type="presOf" srcId="{ED113011-0CCE-4EF8-8F81-7400A3865A70}" destId="{3DC35F02-B5F6-491A-832C-0C3803B37002}" srcOrd="0" destOrd="2" presId="urn:microsoft.com/office/officeart/2005/8/layout/hList1"/>
    <dgm:cxn modelId="{6F8B8082-2F87-9845-94B5-88EDECC36645}" type="presOf" srcId="{ED158E71-E608-4227-808E-C771EEADCE98}" destId="{EF90B1EA-2ADA-4A63-8134-9B21BAFF714F}" srcOrd="0" destOrd="1" presId="urn:microsoft.com/office/officeart/2005/8/layout/hList1"/>
    <dgm:cxn modelId="{8F364312-23DB-8B4F-B20A-49CA86B93F49}" type="presOf" srcId="{03E30DD2-3CDC-43D9-81C4-663BD4892C7B}" destId="{59E407A7-6115-4F8E-8F19-D59DECE8FF96}" srcOrd="0" destOrd="0" presId="urn:microsoft.com/office/officeart/2005/8/layout/hList1"/>
    <dgm:cxn modelId="{E7281AC9-A8E2-4E07-B9BC-43535450AC0D}" srcId="{03E30DD2-3CDC-43D9-81C4-663BD4892C7B}" destId="{A9D0C5A4-46EC-4333-9705-04E562FAF875}" srcOrd="0" destOrd="0" parTransId="{8197FA65-68C8-4853-AC99-93D0CF8E3BE7}" sibTransId="{930FF598-5149-490E-AE9E-99108AD04AC6}"/>
    <dgm:cxn modelId="{A19B14C0-69B1-C042-9FC3-AA5499134B24}" type="presParOf" srcId="{59E407A7-6115-4F8E-8F19-D59DECE8FF96}" destId="{FC8DC386-DED7-4888-8C86-04C2F0211D1B}" srcOrd="0" destOrd="0" presId="urn:microsoft.com/office/officeart/2005/8/layout/hList1"/>
    <dgm:cxn modelId="{290690E4-A8A6-0546-9E35-CAFD3F0552FB}" type="presParOf" srcId="{FC8DC386-DED7-4888-8C86-04C2F0211D1B}" destId="{3929EA3B-93EE-46E7-AABB-3520372FFFF6}" srcOrd="0" destOrd="0" presId="urn:microsoft.com/office/officeart/2005/8/layout/hList1"/>
    <dgm:cxn modelId="{377B18D2-DAAE-C943-86A9-0ADBC198A0EA}" type="presParOf" srcId="{FC8DC386-DED7-4888-8C86-04C2F0211D1B}" destId="{EF90B1EA-2ADA-4A63-8134-9B21BAFF714F}" srcOrd="1" destOrd="0" presId="urn:microsoft.com/office/officeart/2005/8/layout/hList1"/>
    <dgm:cxn modelId="{904338C0-7760-FA47-93C8-78592A71CB1E}" type="presParOf" srcId="{59E407A7-6115-4F8E-8F19-D59DECE8FF96}" destId="{4703C2CB-2E8C-415A-ACB4-13E6F1091535}" srcOrd="1" destOrd="0" presId="urn:microsoft.com/office/officeart/2005/8/layout/hList1"/>
    <dgm:cxn modelId="{891305C7-E6C8-674E-AA24-A4A39DC2B73E}" type="presParOf" srcId="{59E407A7-6115-4F8E-8F19-D59DECE8FF96}" destId="{EC7200D9-CEE0-424A-AB4D-0DBA24692C9E}" srcOrd="2" destOrd="0" presId="urn:microsoft.com/office/officeart/2005/8/layout/hList1"/>
    <dgm:cxn modelId="{89C68170-EB13-C94D-A507-B756C1CB3734}" type="presParOf" srcId="{EC7200D9-CEE0-424A-AB4D-0DBA24692C9E}" destId="{235972E4-9705-4E55-897D-DFDAD3EAC272}" srcOrd="0" destOrd="0" presId="urn:microsoft.com/office/officeart/2005/8/layout/hList1"/>
    <dgm:cxn modelId="{BF89BF5A-58D3-3E41-9C2F-20E556E62C17}" type="presParOf" srcId="{EC7200D9-CEE0-424A-AB4D-0DBA24692C9E}" destId="{3DC35F02-B5F6-491A-832C-0C3803B37002}" srcOrd="1" destOrd="0" presId="urn:microsoft.com/office/officeart/2005/8/layout/hList1"/>
    <dgm:cxn modelId="{BC20F342-7C2B-DA48-BD71-F05EFAB5490E}" type="presParOf" srcId="{59E407A7-6115-4F8E-8F19-D59DECE8FF96}" destId="{1E595672-8DFA-4391-A98E-C3105CFAA246}" srcOrd="3" destOrd="0" presId="urn:microsoft.com/office/officeart/2005/8/layout/hList1"/>
    <dgm:cxn modelId="{B2378215-1375-EA4D-AFE2-D1FD17C6A40F}" type="presParOf" srcId="{59E407A7-6115-4F8E-8F19-D59DECE8FF96}" destId="{7243C35D-8BB9-4A5E-83B3-3DC6EE7F1323}" srcOrd="4" destOrd="0" presId="urn:microsoft.com/office/officeart/2005/8/layout/hList1"/>
    <dgm:cxn modelId="{EE3B1968-6A4E-CB44-B6DB-633F2F0074F8}" type="presParOf" srcId="{7243C35D-8BB9-4A5E-83B3-3DC6EE7F1323}" destId="{889706CE-05E8-4244-AAD6-DEFBA9B7316F}" srcOrd="0" destOrd="0" presId="urn:microsoft.com/office/officeart/2005/8/layout/hList1"/>
    <dgm:cxn modelId="{98A1F9BA-0A94-264C-8F53-52D91841D534}" type="presParOf" srcId="{7243C35D-8BB9-4A5E-83B3-3DC6EE7F1323}" destId="{62B72108-8261-459D-B9FC-90574C84E0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A9D0C5A4-46EC-4333-9705-04E562FAF875}">
      <dgm:prSet phldrT="[文本]" custT="1"/>
      <dgm:spPr/>
      <dgm:t>
        <a:bodyPr/>
        <a:lstStyle/>
        <a:p>
          <a:r>
            <a:rPr lang="zh-CN" altLang="en-US" sz="2400" dirty="0" smtClean="0">
              <a:latin typeface="Microsoft YaHei" charset="-122"/>
              <a:ea typeface="Microsoft YaHei" charset="-122"/>
              <a:cs typeface="Microsoft YaHei" charset="-122"/>
            </a:rPr>
            <a:t>需求与环境特点</a:t>
          </a:r>
          <a:endParaRPr lang="zh-CN" altLang="en-US" sz="2400" dirty="0">
            <a:latin typeface="Microsoft YaHei" charset="-122"/>
            <a:ea typeface="Microsoft YaHei" charset="-122"/>
            <a:cs typeface="Microsoft YaHei" charset="-122"/>
          </a:endParaRPr>
        </a:p>
      </dgm:t>
    </dgm:pt>
    <dgm:pt modelId="{8197FA65-68C8-4853-AC99-93D0CF8E3BE7}" type="parTrans" cxnId="{E7281AC9-A8E2-4E07-B9BC-43535450AC0D}">
      <dgm:prSet/>
      <dgm:spPr/>
      <dgm:t>
        <a:bodyPr/>
        <a:lstStyle/>
        <a:p>
          <a:endParaRPr lang="zh-CN" altLang="en-US">
            <a:latin typeface="+mn-lt"/>
            <a:ea typeface="+mj-ea"/>
          </a:endParaRPr>
        </a:p>
      </dgm:t>
    </dgm:pt>
    <dgm:pt modelId="{930FF598-5149-490E-AE9E-99108AD04AC6}" type="sibTrans" cxnId="{E7281AC9-A8E2-4E07-B9BC-43535450AC0D}">
      <dgm:prSet/>
      <dgm:spPr/>
      <dgm:t>
        <a:bodyPr/>
        <a:lstStyle/>
        <a:p>
          <a:endParaRPr lang="zh-CN" altLang="en-US">
            <a:latin typeface="+mn-lt"/>
            <a:ea typeface="+mj-ea"/>
          </a:endParaRPr>
        </a:p>
      </dgm:t>
    </dgm:pt>
    <dgm:pt modelId="{8A5176D1-71FD-4143-B92C-1B481712795C}">
      <dgm:prSet phldrT="[文本]"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法规遵从</a:t>
          </a:r>
          <a:endParaRPr lang="zh-CN" altLang="en-US" sz="1400" dirty="0">
            <a:latin typeface="Microsoft YaHei" charset="-122"/>
            <a:ea typeface="Microsoft YaHei" charset="-122"/>
            <a:cs typeface="Microsoft YaHei" charset="-122"/>
          </a:endParaRPr>
        </a:p>
      </dgm:t>
    </dgm:pt>
    <dgm:pt modelId="{3EF3FD35-1241-4ADD-A650-D8B2001445C6}" type="parTrans" cxnId="{2E1FD62D-9EB7-4EB9-AB5B-7500ADC75DA6}">
      <dgm:prSet/>
      <dgm:spPr/>
      <dgm:t>
        <a:bodyPr/>
        <a:lstStyle/>
        <a:p>
          <a:endParaRPr lang="zh-CN" altLang="en-US">
            <a:latin typeface="+mn-lt"/>
            <a:ea typeface="+mj-ea"/>
          </a:endParaRPr>
        </a:p>
      </dgm:t>
    </dgm:pt>
    <dgm:pt modelId="{412248A6-C45F-45F7-A425-8A5D625BE9D6}" type="sibTrans" cxnId="{2E1FD62D-9EB7-4EB9-AB5B-7500ADC75DA6}">
      <dgm:prSet/>
      <dgm:spPr/>
      <dgm:t>
        <a:bodyPr/>
        <a:lstStyle/>
        <a:p>
          <a:endParaRPr lang="zh-CN" altLang="en-US">
            <a:latin typeface="+mn-lt"/>
            <a:ea typeface="+mj-ea"/>
          </a:endParaRPr>
        </a:p>
      </dgm:t>
    </dgm:pt>
    <dgm:pt modelId="{E2DA2439-A4DE-467C-94D8-3A2660D3473C}">
      <dgm:prSet phldrT="[文本]" custT="1"/>
      <dgm:spPr/>
      <dgm:t>
        <a:bodyPr/>
        <a:lstStyle/>
        <a:p>
          <a:r>
            <a:rPr lang="zh-CN" altLang="en-US" sz="2400" dirty="0" smtClean="0">
              <a:latin typeface="Microsoft YaHei" charset="-122"/>
              <a:ea typeface="Microsoft YaHei" charset="-122"/>
              <a:cs typeface="Microsoft YaHei" charset="-122"/>
            </a:rPr>
            <a:t>解决方案和优势</a:t>
          </a:r>
          <a:endParaRPr lang="zh-CN" altLang="en-US" sz="2400" dirty="0">
            <a:latin typeface="Microsoft YaHei" charset="-122"/>
            <a:ea typeface="Microsoft YaHei" charset="-122"/>
            <a:cs typeface="Microsoft YaHei" charset="-122"/>
          </a:endParaRPr>
        </a:p>
      </dgm:t>
    </dgm:pt>
    <dgm:pt modelId="{78663101-6FDB-40A1-ACD2-36BC7DCDCD18}" type="parTrans" cxnId="{42C857B0-991D-4265-8986-65CDA3FEC05B}">
      <dgm:prSet/>
      <dgm:spPr/>
      <dgm:t>
        <a:bodyPr/>
        <a:lstStyle/>
        <a:p>
          <a:endParaRPr lang="zh-CN" altLang="en-US">
            <a:latin typeface="+mn-lt"/>
            <a:ea typeface="+mj-ea"/>
          </a:endParaRPr>
        </a:p>
      </dgm:t>
    </dgm:pt>
    <dgm:pt modelId="{1CCFE782-842B-4385-8B6E-3F75D598E7D2}" type="sibTrans" cxnId="{42C857B0-991D-4265-8986-65CDA3FEC05B}">
      <dgm:prSet/>
      <dgm:spPr/>
      <dgm:t>
        <a:bodyPr/>
        <a:lstStyle/>
        <a:p>
          <a:endParaRPr lang="zh-CN" altLang="en-US">
            <a:latin typeface="+mn-lt"/>
            <a:ea typeface="+mj-ea"/>
          </a:endParaRPr>
        </a:p>
      </dgm:t>
    </dgm:pt>
    <dgm:pt modelId="{ADE36027-8F29-40D8-A709-728F9E17F665}">
      <dgm:prSet phldrT="[文本]" custT="1"/>
      <dgm:spPr/>
      <dgm:t>
        <a:bodyPr/>
        <a:lstStyle/>
        <a:p>
          <a:r>
            <a:rPr lang="zh-CN" altLang="en-US" sz="2400" dirty="0" smtClean="0">
              <a:latin typeface="Microsoft YaHei" charset="-122"/>
              <a:ea typeface="Microsoft YaHei" charset="-122"/>
              <a:cs typeface="Microsoft YaHei" charset="-122"/>
            </a:rPr>
            <a:t>典型客户</a:t>
          </a:r>
          <a:endParaRPr lang="zh-CN" altLang="en-US" sz="2400" dirty="0">
            <a:latin typeface="Microsoft YaHei" charset="-122"/>
            <a:ea typeface="Microsoft YaHei" charset="-122"/>
            <a:cs typeface="Microsoft YaHei" charset="-122"/>
          </a:endParaRPr>
        </a:p>
      </dgm:t>
    </dgm:pt>
    <dgm:pt modelId="{2AC05B32-6123-4394-877A-D1F9CE05421A}" type="parTrans" cxnId="{45B63603-8FBD-4CFE-93C2-962CE9767E98}">
      <dgm:prSet/>
      <dgm:spPr/>
      <dgm:t>
        <a:bodyPr/>
        <a:lstStyle/>
        <a:p>
          <a:endParaRPr lang="zh-CN" altLang="en-US">
            <a:latin typeface="+mn-lt"/>
            <a:ea typeface="+mj-ea"/>
          </a:endParaRPr>
        </a:p>
      </dgm:t>
    </dgm:pt>
    <dgm:pt modelId="{3DDFD1D2-E2FA-4904-ADDC-330222D419B8}" type="sibTrans" cxnId="{45B63603-8FBD-4CFE-93C2-962CE9767E98}">
      <dgm:prSet/>
      <dgm:spPr/>
      <dgm:t>
        <a:bodyPr/>
        <a:lstStyle/>
        <a:p>
          <a:endParaRPr lang="zh-CN" altLang="en-US">
            <a:latin typeface="+mn-lt"/>
            <a:ea typeface="+mj-ea"/>
          </a:endParaRPr>
        </a:p>
      </dgm:t>
    </dgm:pt>
    <dgm:pt modelId="{6A32EF77-8FA7-4C74-B5FA-18348599BB8A}">
      <dgm:prSet phldrT="[文本]" custT="1"/>
      <dgm:spPr/>
      <dgm:t>
        <a:bodyPr/>
        <a:lstStyle/>
        <a:p>
          <a:r>
            <a:rPr lang="zh-TW" altLang="en-US" sz="1400" dirty="0" smtClean="0">
              <a:latin typeface="Microsoft YaHei" charset="-122"/>
              <a:ea typeface="Microsoft YaHei" charset="-122"/>
              <a:cs typeface="Microsoft YaHei" charset="-122"/>
            </a:rPr>
            <a:t>金融</a:t>
          </a:r>
          <a:endParaRPr lang="zh-CN" altLang="en-US" sz="1400" dirty="0">
            <a:latin typeface="Microsoft YaHei" charset="-122"/>
            <a:ea typeface="Microsoft YaHei" charset="-122"/>
            <a:cs typeface="Microsoft YaHei" charset="-122"/>
          </a:endParaRPr>
        </a:p>
      </dgm:t>
    </dgm:pt>
    <dgm:pt modelId="{3DA365EE-EB11-445E-AB49-B30638E3007F}" type="parTrans" cxnId="{35994018-7CA0-4A0D-8AA3-F3F12F85C968}">
      <dgm:prSet/>
      <dgm:spPr/>
      <dgm:t>
        <a:bodyPr/>
        <a:lstStyle/>
        <a:p>
          <a:endParaRPr lang="zh-CN" altLang="en-US">
            <a:latin typeface="+mn-lt"/>
            <a:ea typeface="+mj-ea"/>
          </a:endParaRPr>
        </a:p>
      </dgm:t>
    </dgm:pt>
    <dgm:pt modelId="{3CF41DD0-4630-420C-A17D-B01E590DB106}" type="sibTrans" cxnId="{35994018-7CA0-4A0D-8AA3-F3F12F85C968}">
      <dgm:prSet/>
      <dgm:spPr/>
      <dgm:t>
        <a:bodyPr/>
        <a:lstStyle/>
        <a:p>
          <a:endParaRPr lang="zh-CN" altLang="en-US">
            <a:latin typeface="+mn-lt"/>
            <a:ea typeface="+mj-ea"/>
          </a:endParaRPr>
        </a:p>
      </dgm:t>
    </dgm:pt>
    <dgm:pt modelId="{7DECE5F1-A6B0-48E1-BE96-DBFF52223515}">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在线交易系统（银行，基金，证券</a:t>
          </a:r>
          <a:r>
            <a:rPr lang="en-US" altLang="zh-CN" sz="1400" dirty="0" smtClean="0">
              <a:latin typeface="Microsoft YaHei" charset="-122"/>
              <a:ea typeface="Microsoft YaHei" charset="-122"/>
              <a:cs typeface="Microsoft YaHei" charset="-122"/>
            </a:rPr>
            <a:t>…</a:t>
          </a:r>
          <a:r>
            <a:rPr lang="zh-CN" altLang="en-US" sz="1400" dirty="0" smtClean="0">
              <a:latin typeface="Microsoft YaHei" charset="-122"/>
              <a:ea typeface="Microsoft YaHei" charset="-122"/>
              <a:cs typeface="Microsoft YaHei" charset="-122"/>
            </a:rPr>
            <a:t>）</a:t>
          </a:r>
          <a:endParaRPr lang="en-US" altLang="zh-CN" sz="1400" dirty="0">
            <a:latin typeface="Microsoft YaHei" charset="-122"/>
            <a:ea typeface="Microsoft YaHei" charset="-122"/>
            <a:cs typeface="Microsoft YaHei" charset="-122"/>
          </a:endParaRPr>
        </a:p>
      </dgm:t>
    </dgm:pt>
    <dgm:pt modelId="{DDFBF44F-436B-43DD-891E-E05AE193DF46}" type="parTrans" cxnId="{F033917D-38AF-4F24-A220-95E27643E55D}">
      <dgm:prSet/>
      <dgm:spPr/>
      <dgm:t>
        <a:bodyPr/>
        <a:lstStyle/>
        <a:p>
          <a:endParaRPr lang="zh-CN" altLang="en-US"/>
        </a:p>
      </dgm:t>
    </dgm:pt>
    <dgm:pt modelId="{7AA4EFDE-254D-4EF3-8F5B-D297CCF9E973}" type="sibTrans" cxnId="{F033917D-38AF-4F24-A220-95E27643E55D}">
      <dgm:prSet/>
      <dgm:spPr/>
      <dgm:t>
        <a:bodyPr/>
        <a:lstStyle/>
        <a:p>
          <a:endParaRPr lang="zh-CN" altLang="en-US"/>
        </a:p>
      </dgm:t>
    </dgm:pt>
    <dgm:pt modelId="{15E13E93-39ED-4215-B5D4-9402E5D862A7}">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在线信息查询系统（身份信息，财务信息</a:t>
          </a:r>
          <a:r>
            <a:rPr lang="en-US" altLang="zh-CN" sz="1400" dirty="0" smtClean="0">
              <a:latin typeface="Microsoft YaHei" charset="-122"/>
              <a:ea typeface="Microsoft YaHei" charset="-122"/>
              <a:cs typeface="Microsoft YaHei" charset="-122"/>
            </a:rPr>
            <a:t>..)</a:t>
          </a:r>
          <a:endParaRPr lang="en-US" altLang="zh-CN" sz="1400" dirty="0">
            <a:latin typeface="Microsoft YaHei" charset="-122"/>
            <a:ea typeface="Microsoft YaHei" charset="-122"/>
            <a:cs typeface="Microsoft YaHei" charset="-122"/>
          </a:endParaRPr>
        </a:p>
      </dgm:t>
    </dgm:pt>
    <dgm:pt modelId="{ACF00663-08E8-4EDE-B384-B4A429B122DD}" type="parTrans" cxnId="{D54B8690-96FA-44B0-A085-432DC94297F1}">
      <dgm:prSet/>
      <dgm:spPr/>
      <dgm:t>
        <a:bodyPr/>
        <a:lstStyle/>
        <a:p>
          <a:endParaRPr lang="zh-CN" altLang="en-US"/>
        </a:p>
      </dgm:t>
    </dgm:pt>
    <dgm:pt modelId="{293DB396-7901-4A22-AFB8-C4FF26E4ACCC}" type="sibTrans" cxnId="{D54B8690-96FA-44B0-A085-432DC94297F1}">
      <dgm:prSet/>
      <dgm:spPr/>
      <dgm:t>
        <a:bodyPr/>
        <a:lstStyle/>
        <a:p>
          <a:endParaRPr lang="zh-CN" altLang="en-US"/>
        </a:p>
      </dgm:t>
    </dgm:pt>
    <dgm:pt modelId="{E24C8D0F-FCDA-402E-971C-321C7BE3ED54}">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企业公众门户网站</a:t>
          </a:r>
          <a:endParaRPr lang="en-US" altLang="zh-CN" sz="1400" dirty="0">
            <a:latin typeface="Microsoft YaHei" charset="-122"/>
            <a:ea typeface="Microsoft YaHei" charset="-122"/>
            <a:cs typeface="Microsoft YaHei" charset="-122"/>
          </a:endParaRPr>
        </a:p>
      </dgm:t>
    </dgm:pt>
    <dgm:pt modelId="{E6303F93-E973-4D69-95B0-926B5EEF5CC0}" type="parTrans" cxnId="{538149DA-C28C-4AC3-AEC5-A873C447FB08}">
      <dgm:prSet/>
      <dgm:spPr/>
      <dgm:t>
        <a:bodyPr/>
        <a:lstStyle/>
        <a:p>
          <a:endParaRPr lang="zh-CN" altLang="en-US"/>
        </a:p>
      </dgm:t>
    </dgm:pt>
    <dgm:pt modelId="{5878F19B-2B3D-4446-9703-2BB998709F92}" type="sibTrans" cxnId="{538149DA-C28C-4AC3-AEC5-A873C447FB08}">
      <dgm:prSet/>
      <dgm:spPr/>
      <dgm:t>
        <a:bodyPr/>
        <a:lstStyle/>
        <a:p>
          <a:endParaRPr lang="zh-CN" altLang="en-US"/>
        </a:p>
      </dgm:t>
    </dgm:pt>
    <dgm:pt modelId="{DE90A34A-ED1B-4E35-8BF2-51BE587645A9}">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在安全和快速交付应用间寻找平衡</a:t>
          </a:r>
          <a:endParaRPr lang="en-US" altLang="zh-CN" sz="1400" dirty="0">
            <a:latin typeface="Microsoft YaHei" charset="-122"/>
            <a:ea typeface="Microsoft YaHei" charset="-122"/>
            <a:cs typeface="Microsoft YaHei" charset="-122"/>
          </a:endParaRPr>
        </a:p>
      </dgm:t>
    </dgm:pt>
    <dgm:pt modelId="{65CD5BB8-D2A5-4B29-9FE0-EDCCDB74BDDF}" type="parTrans" cxnId="{E8A43389-63E1-4184-AB31-661E6A54FA4F}">
      <dgm:prSet/>
      <dgm:spPr/>
      <dgm:t>
        <a:bodyPr/>
        <a:lstStyle/>
        <a:p>
          <a:endParaRPr lang="zh-CN" altLang="en-US"/>
        </a:p>
      </dgm:t>
    </dgm:pt>
    <dgm:pt modelId="{248F5655-749A-491F-9353-0E5AB3C74424}" type="sibTrans" cxnId="{E8A43389-63E1-4184-AB31-661E6A54FA4F}">
      <dgm:prSet/>
      <dgm:spPr/>
      <dgm:t>
        <a:bodyPr/>
        <a:lstStyle/>
        <a:p>
          <a:endParaRPr lang="zh-CN" altLang="en-US"/>
        </a:p>
      </dgm:t>
    </dgm:pt>
    <dgm:pt modelId="{78E9FA07-56B1-49F7-97A4-883118BFEC8E}">
      <dgm:prSet custT="1"/>
      <dgm:spPr/>
      <dgm:t>
        <a:bodyPr/>
        <a:lstStyle/>
        <a:p>
          <a:pPr>
            <a:lnSpc>
              <a:spcPct val="100000"/>
            </a:lnSpc>
            <a:spcAft>
              <a:spcPts val="600"/>
            </a:spcAft>
          </a:pPr>
          <a:r>
            <a:rPr lang="en-US" altLang="zh-CN" sz="1400" dirty="0" smtClean="0">
              <a:latin typeface="Microsoft YaHei" charset="-122"/>
              <a:ea typeface="Microsoft YaHei" charset="-122"/>
              <a:cs typeface="Microsoft YaHei" charset="-122"/>
            </a:rPr>
            <a:t>WAF</a:t>
          </a:r>
          <a:r>
            <a:rPr lang="zh-CN" altLang="en-US" sz="1400" dirty="0" smtClean="0">
              <a:latin typeface="Microsoft YaHei" charset="-122"/>
              <a:ea typeface="Microsoft YaHei" charset="-122"/>
              <a:cs typeface="Microsoft YaHei" charset="-122"/>
            </a:rPr>
            <a:t>特性并集成完善全面的</a:t>
          </a:r>
          <a:r>
            <a:rPr lang="en-US" altLang="zh-CN" sz="1400" dirty="0" smtClean="0">
              <a:latin typeface="Microsoft YaHei" charset="-122"/>
              <a:ea typeface="Microsoft YaHei" charset="-122"/>
              <a:cs typeface="Microsoft YaHei" charset="-122"/>
            </a:rPr>
            <a:t>ADC</a:t>
          </a:r>
          <a:r>
            <a:rPr lang="zh-CN" altLang="en-US" sz="1400" dirty="0" smtClean="0">
              <a:latin typeface="Microsoft YaHei" charset="-122"/>
              <a:ea typeface="Microsoft YaHei" charset="-122"/>
              <a:cs typeface="Microsoft YaHei" charset="-122"/>
            </a:rPr>
            <a:t>功能</a:t>
          </a:r>
          <a:endParaRPr lang="en-US" sz="1400" dirty="0">
            <a:latin typeface="Microsoft YaHei" charset="-122"/>
            <a:ea typeface="Microsoft YaHei" charset="-122"/>
            <a:cs typeface="Microsoft YaHei" charset="-122"/>
          </a:endParaRPr>
        </a:p>
      </dgm:t>
    </dgm:pt>
    <dgm:pt modelId="{54A21B49-C229-42EB-81C5-DE4C6B642F14}" type="parTrans" cxnId="{C2AB4A42-C627-4DC9-AC8A-B276DF862750}">
      <dgm:prSet/>
      <dgm:spPr/>
      <dgm:t>
        <a:bodyPr/>
        <a:lstStyle/>
        <a:p>
          <a:endParaRPr lang="zh-CN" altLang="en-US"/>
        </a:p>
      </dgm:t>
    </dgm:pt>
    <dgm:pt modelId="{49DABEDC-39FE-4EF8-B890-CF691BA0FBBE}" type="sibTrans" cxnId="{C2AB4A42-C627-4DC9-AC8A-B276DF862750}">
      <dgm:prSet/>
      <dgm:spPr/>
      <dgm:t>
        <a:bodyPr/>
        <a:lstStyle/>
        <a:p>
          <a:endParaRPr lang="zh-CN" altLang="en-US"/>
        </a:p>
      </dgm:t>
    </dgm:pt>
    <dgm:pt modelId="{FEF75BED-1015-449A-AD63-79AFB307427F}">
      <dgm:prSet custT="1"/>
      <dgm:spPr/>
      <dgm:t>
        <a:bodyPr/>
        <a:lstStyle/>
        <a:p>
          <a:pPr>
            <a:lnSpc>
              <a:spcPct val="100000"/>
            </a:lnSpc>
            <a:spcAft>
              <a:spcPts val="600"/>
            </a:spcAft>
          </a:pPr>
          <a:r>
            <a:rPr lang="en-US" altLang="zh-CN" sz="1400" dirty="0" err="1" smtClean="0">
              <a:latin typeface="Microsoft YaHei" charset="-122"/>
              <a:ea typeface="Microsoft YaHei" charset="-122"/>
              <a:cs typeface="Microsoft YaHei" charset="-122"/>
            </a:rPr>
            <a:t>DoS</a:t>
          </a:r>
          <a:r>
            <a:rPr lang="en-US" altLang="zh-CN" sz="1400" dirty="0" smtClean="0">
              <a:latin typeface="Microsoft YaHei" charset="-122"/>
              <a:ea typeface="Microsoft YaHei" charset="-122"/>
              <a:cs typeface="Microsoft YaHei" charset="-122"/>
            </a:rPr>
            <a:t>/</a:t>
          </a:r>
          <a:r>
            <a:rPr lang="en-US" altLang="zh-CN" sz="1400" dirty="0" err="1" smtClean="0">
              <a:latin typeface="Microsoft YaHei" charset="-122"/>
              <a:ea typeface="Microsoft YaHei" charset="-122"/>
              <a:cs typeface="Microsoft YaHei" charset="-122"/>
            </a:rPr>
            <a:t>DDoS</a:t>
          </a:r>
          <a:r>
            <a:rPr lang="zh-CN" altLang="en-US" sz="1400" dirty="0" smtClean="0">
              <a:latin typeface="Microsoft YaHei" charset="-122"/>
              <a:ea typeface="Microsoft YaHei" charset="-122"/>
              <a:cs typeface="Microsoft YaHei" charset="-122"/>
            </a:rPr>
            <a:t>攻击防护</a:t>
          </a:r>
          <a:endParaRPr lang="en-US" sz="1400" dirty="0">
            <a:latin typeface="Microsoft YaHei" charset="-122"/>
            <a:ea typeface="Microsoft YaHei" charset="-122"/>
            <a:cs typeface="Microsoft YaHei" charset="-122"/>
          </a:endParaRPr>
        </a:p>
      </dgm:t>
    </dgm:pt>
    <dgm:pt modelId="{4EBBFE4C-BCFA-43D8-A6F3-3AEFFA827EC2}" type="parTrans" cxnId="{79C69DBE-3F07-4FFA-8869-CF495AE871D0}">
      <dgm:prSet/>
      <dgm:spPr/>
      <dgm:t>
        <a:bodyPr/>
        <a:lstStyle/>
        <a:p>
          <a:endParaRPr lang="zh-CN" altLang="en-US"/>
        </a:p>
      </dgm:t>
    </dgm:pt>
    <dgm:pt modelId="{26F0FB53-6771-4951-B312-D27F12CD812B}" type="sibTrans" cxnId="{79C69DBE-3F07-4FFA-8869-CF495AE871D0}">
      <dgm:prSet/>
      <dgm:spPr/>
      <dgm:t>
        <a:bodyPr/>
        <a:lstStyle/>
        <a:p>
          <a:endParaRPr lang="zh-CN" altLang="en-US"/>
        </a:p>
      </dgm:t>
    </dgm:pt>
    <dgm:pt modelId="{701C48D5-CAFA-4D55-8C97-C89FE9D0AC94}">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最高性价比，简易部署的应用防火墙</a:t>
          </a:r>
          <a:endParaRPr lang="en-US" sz="1400" dirty="0">
            <a:latin typeface="Microsoft YaHei" charset="-122"/>
            <a:ea typeface="Microsoft YaHei" charset="-122"/>
            <a:cs typeface="Microsoft YaHei" charset="-122"/>
          </a:endParaRPr>
        </a:p>
      </dgm:t>
    </dgm:pt>
    <dgm:pt modelId="{0B4B9ACF-CA50-42E7-9D19-94C870B1CE73}" type="parTrans" cxnId="{BEFD3C65-D6B0-47C7-A4F2-6CD43B9ECB27}">
      <dgm:prSet/>
      <dgm:spPr/>
      <dgm:t>
        <a:bodyPr/>
        <a:lstStyle/>
        <a:p>
          <a:endParaRPr lang="zh-CN" altLang="en-US"/>
        </a:p>
      </dgm:t>
    </dgm:pt>
    <dgm:pt modelId="{2A1849A8-DE73-48D3-9FFE-30867A68C175}" type="sibTrans" cxnId="{BEFD3C65-D6B0-47C7-A4F2-6CD43B9ECB27}">
      <dgm:prSet/>
      <dgm:spPr/>
      <dgm:t>
        <a:bodyPr/>
        <a:lstStyle/>
        <a:p>
          <a:endParaRPr lang="zh-CN" altLang="en-US"/>
        </a:p>
      </dgm:t>
    </dgm:pt>
    <dgm:pt modelId="{81C5D4E0-28F1-4FA9-BAE4-FAC408655A8B}">
      <dgm:prSet custT="1"/>
      <dgm:spPr/>
      <dgm:t>
        <a:bodyPr/>
        <a:lstStyle/>
        <a:p>
          <a:pPr>
            <a:lnSpc>
              <a:spcPct val="100000"/>
            </a:lnSpc>
            <a:spcAft>
              <a:spcPts val="600"/>
            </a:spcAft>
          </a:pPr>
          <a:r>
            <a:rPr lang="zh-CN" altLang="en-US" sz="1400" dirty="0" smtClean="0">
              <a:latin typeface="Microsoft YaHei" charset="-122"/>
              <a:ea typeface="Microsoft YaHei" charset="-122"/>
              <a:cs typeface="Microsoft YaHei" charset="-122"/>
            </a:rPr>
            <a:t>速率控制</a:t>
          </a:r>
          <a:endParaRPr lang="en-US" sz="1400" dirty="0">
            <a:latin typeface="Microsoft YaHei" charset="-122"/>
            <a:ea typeface="Microsoft YaHei" charset="-122"/>
            <a:cs typeface="Microsoft YaHei" charset="-122"/>
          </a:endParaRPr>
        </a:p>
      </dgm:t>
    </dgm:pt>
    <dgm:pt modelId="{3EE7502C-6003-43BD-94D4-AC0666BBB9A1}" type="parTrans" cxnId="{CB1C6153-78BC-4C23-9FD3-BA1FC4A6F82B}">
      <dgm:prSet/>
      <dgm:spPr/>
      <dgm:t>
        <a:bodyPr/>
        <a:lstStyle/>
        <a:p>
          <a:endParaRPr lang="zh-CN" altLang="en-US"/>
        </a:p>
      </dgm:t>
    </dgm:pt>
    <dgm:pt modelId="{A5B4E7C2-D40C-42E2-A660-F076A9531B9A}" type="sibTrans" cxnId="{CB1C6153-78BC-4C23-9FD3-BA1FC4A6F82B}">
      <dgm:prSet/>
      <dgm:spPr/>
      <dgm:t>
        <a:bodyPr/>
        <a:lstStyle/>
        <a:p>
          <a:endParaRPr lang="zh-CN" altLang="en-US"/>
        </a:p>
      </dgm:t>
    </dgm:pt>
    <dgm:pt modelId="{9425FBC0-D699-4F9A-B323-C9418E3FDCF3}">
      <dgm:prSet custT="1"/>
      <dgm:spPr/>
      <dgm:t>
        <a:bodyPr/>
        <a:lstStyle/>
        <a:p>
          <a:pPr>
            <a:lnSpc>
              <a:spcPct val="100000"/>
            </a:lnSpc>
            <a:spcAft>
              <a:spcPts val="600"/>
            </a:spcAft>
          </a:pPr>
          <a:r>
            <a:rPr lang="en-US" sz="1400" dirty="0" smtClean="0">
              <a:latin typeface="Microsoft YaHei" charset="-122"/>
              <a:ea typeface="Microsoft YaHei" charset="-122"/>
              <a:cs typeface="Microsoft YaHei" charset="-122"/>
            </a:rPr>
            <a:t>SSL</a:t>
          </a:r>
          <a:r>
            <a:rPr lang="zh-TW" altLang="en-US" sz="1400" dirty="0" smtClean="0">
              <a:latin typeface="Microsoft YaHei" charset="-122"/>
              <a:ea typeface="Microsoft YaHei" charset="-122"/>
              <a:cs typeface="Microsoft YaHei" charset="-122"/>
            </a:rPr>
            <a:t>安全与性能</a:t>
          </a:r>
          <a:endParaRPr lang="en-US" sz="1400" dirty="0">
            <a:latin typeface="Microsoft YaHei" charset="-122"/>
            <a:ea typeface="Microsoft YaHei" charset="-122"/>
            <a:cs typeface="Microsoft YaHei" charset="-122"/>
          </a:endParaRPr>
        </a:p>
      </dgm:t>
    </dgm:pt>
    <dgm:pt modelId="{632E34B3-A357-4FBC-9F17-691ED42CB111}" type="parTrans" cxnId="{5B2C3AF9-E043-49F9-A2F6-A0D9742ABF99}">
      <dgm:prSet/>
      <dgm:spPr/>
      <dgm:t>
        <a:bodyPr/>
        <a:lstStyle/>
        <a:p>
          <a:endParaRPr lang="zh-CN" altLang="en-US"/>
        </a:p>
      </dgm:t>
    </dgm:pt>
    <dgm:pt modelId="{ED6D7925-D526-483B-92C3-C915DE5B12C9}" type="sibTrans" cxnId="{5B2C3AF9-E043-49F9-A2F6-A0D9742ABF99}">
      <dgm:prSet/>
      <dgm:spPr/>
      <dgm:t>
        <a:bodyPr/>
        <a:lstStyle/>
        <a:p>
          <a:endParaRPr lang="zh-CN" altLang="en-US"/>
        </a:p>
      </dgm:t>
    </dgm:pt>
    <dgm:pt modelId="{7E652573-6D01-0B4A-B8F7-CC904EEC0C64}">
      <dgm:prSet phldrT="[文本]" custT="1"/>
      <dgm:spPr/>
      <dgm:t>
        <a:bodyPr/>
        <a:lstStyle/>
        <a:p>
          <a:r>
            <a:rPr lang="zh-TW" altLang="en-US" sz="1400" dirty="0" smtClean="0">
              <a:latin typeface="Microsoft YaHei" charset="-122"/>
              <a:ea typeface="Microsoft YaHei" charset="-122"/>
              <a:cs typeface="Microsoft YaHei" charset="-122"/>
            </a:rPr>
            <a:t>电商</a:t>
          </a:r>
          <a:endParaRPr lang="zh-CN" altLang="en-US" sz="1400" dirty="0">
            <a:latin typeface="Microsoft YaHei" charset="-122"/>
            <a:ea typeface="Microsoft YaHei" charset="-122"/>
            <a:cs typeface="Microsoft YaHei" charset="-122"/>
          </a:endParaRPr>
        </a:p>
      </dgm:t>
    </dgm:pt>
    <dgm:pt modelId="{7AA159F8-FD25-104F-9888-F79A993E73A2}" type="parTrans" cxnId="{0AF7D4C4-5EF2-2B40-941E-6FACC4ED0E20}">
      <dgm:prSet/>
      <dgm:spPr/>
      <dgm:t>
        <a:bodyPr/>
        <a:lstStyle/>
        <a:p>
          <a:endParaRPr lang="en-US"/>
        </a:p>
      </dgm:t>
    </dgm:pt>
    <dgm:pt modelId="{CD97D75C-A684-7B46-9094-834B996695D3}" type="sibTrans" cxnId="{0AF7D4C4-5EF2-2B40-941E-6FACC4ED0E20}">
      <dgm:prSet/>
      <dgm:spPr/>
      <dgm:t>
        <a:bodyPr/>
        <a:lstStyle/>
        <a:p>
          <a:endParaRPr lang="en-US"/>
        </a:p>
      </dgm:t>
    </dgm:pt>
    <dgm:pt modelId="{E7037F06-4518-5447-8221-CB8E0F8FE3CD}">
      <dgm:prSet phldrT="[文本]" custT="1"/>
      <dgm:spPr/>
      <dgm:t>
        <a:bodyPr/>
        <a:lstStyle/>
        <a:p>
          <a:r>
            <a:rPr lang="zh-TW" altLang="en-US" sz="1400" dirty="0" smtClean="0">
              <a:latin typeface="Microsoft YaHei" charset="-122"/>
              <a:ea typeface="Microsoft YaHei" charset="-122"/>
              <a:cs typeface="Microsoft YaHei" charset="-122"/>
            </a:rPr>
            <a:t>游戏</a:t>
          </a:r>
          <a:endParaRPr lang="zh-CN" altLang="en-US" sz="1400" dirty="0">
            <a:latin typeface="Microsoft YaHei" charset="-122"/>
            <a:ea typeface="Microsoft YaHei" charset="-122"/>
            <a:cs typeface="Microsoft YaHei" charset="-122"/>
          </a:endParaRPr>
        </a:p>
      </dgm:t>
    </dgm:pt>
    <dgm:pt modelId="{D5C86BD7-A64D-4D45-8849-9A0B2B3B7D9D}" type="parTrans" cxnId="{0605EE61-402C-7144-B585-A8CF1FE1EEAC}">
      <dgm:prSet/>
      <dgm:spPr/>
      <dgm:t>
        <a:bodyPr/>
        <a:lstStyle/>
        <a:p>
          <a:endParaRPr lang="en-US"/>
        </a:p>
      </dgm:t>
    </dgm:pt>
    <dgm:pt modelId="{1A12102F-0BA6-3A42-803B-75946275A48D}" type="sibTrans" cxnId="{0605EE61-402C-7144-B585-A8CF1FE1EEAC}">
      <dgm:prSet/>
      <dgm:spPr/>
      <dgm:t>
        <a:bodyPr/>
        <a:lstStyle/>
        <a:p>
          <a:endParaRPr lang="en-US"/>
        </a:p>
      </dgm:t>
    </dgm:pt>
    <dgm:pt modelId="{0C92CB47-2D59-9E46-B2CE-538E6916AA3E}">
      <dgm:prSet phldrT="[文本]" custT="1"/>
      <dgm:spPr/>
      <dgm:t>
        <a:bodyPr/>
        <a:lstStyle/>
        <a:p>
          <a:r>
            <a:rPr lang="zh-TW" altLang="en-US" sz="1400" dirty="0" smtClean="0">
              <a:latin typeface="Microsoft YaHei" charset="-122"/>
              <a:ea typeface="Microsoft YaHei" charset="-122"/>
              <a:cs typeface="Microsoft YaHei" charset="-122"/>
            </a:rPr>
            <a:t>零售</a:t>
          </a:r>
          <a:endParaRPr lang="zh-CN" altLang="en-US" sz="1400" dirty="0">
            <a:latin typeface="Microsoft YaHei" charset="-122"/>
            <a:ea typeface="Microsoft YaHei" charset="-122"/>
            <a:cs typeface="Microsoft YaHei" charset="-122"/>
          </a:endParaRPr>
        </a:p>
      </dgm:t>
    </dgm:pt>
    <dgm:pt modelId="{A8D64961-CCB6-FF4E-8DD9-5C483985B924}" type="parTrans" cxnId="{2F0C6FBC-5DA5-704E-AD0E-B505277CA0C9}">
      <dgm:prSet/>
      <dgm:spPr/>
      <dgm:t>
        <a:bodyPr/>
        <a:lstStyle/>
        <a:p>
          <a:endParaRPr lang="en-US"/>
        </a:p>
      </dgm:t>
    </dgm:pt>
    <dgm:pt modelId="{A0F87E1D-7050-134A-AD97-7C40126197F2}" type="sibTrans" cxnId="{2F0C6FBC-5DA5-704E-AD0E-B505277CA0C9}">
      <dgm:prSet/>
      <dgm:spPr/>
      <dgm:t>
        <a:bodyPr/>
        <a:lstStyle/>
        <a:p>
          <a:endParaRPr lang="en-US"/>
        </a:p>
      </dgm:t>
    </dgm:pt>
    <dgm:pt modelId="{3D3828D0-4E10-1F40-9662-52802176A1BE}">
      <dgm:prSet phldrT="[文本]" custT="1"/>
      <dgm:spPr/>
      <dgm:t>
        <a:bodyPr/>
        <a:lstStyle/>
        <a:p>
          <a:r>
            <a:rPr lang="zh-TW" altLang="en-US" sz="1400" dirty="0" smtClean="0">
              <a:latin typeface="Microsoft YaHei" charset="-122"/>
              <a:ea typeface="Microsoft YaHei" charset="-122"/>
              <a:cs typeface="Microsoft YaHei" charset="-122"/>
            </a:rPr>
            <a:t>高科技制造</a:t>
          </a:r>
          <a:endParaRPr lang="zh-CN" altLang="en-US" sz="1400" dirty="0">
            <a:latin typeface="Microsoft YaHei" charset="-122"/>
            <a:ea typeface="Microsoft YaHei" charset="-122"/>
            <a:cs typeface="Microsoft YaHei" charset="-122"/>
          </a:endParaRPr>
        </a:p>
      </dgm:t>
    </dgm:pt>
    <dgm:pt modelId="{CE17C62D-408E-E646-B50D-91D21C732DBE}" type="parTrans" cxnId="{8AE56A76-83E5-3541-A373-EF4DB043888C}">
      <dgm:prSet/>
      <dgm:spPr/>
      <dgm:t>
        <a:bodyPr/>
        <a:lstStyle/>
        <a:p>
          <a:endParaRPr lang="en-US"/>
        </a:p>
      </dgm:t>
    </dgm:pt>
    <dgm:pt modelId="{0CF646E7-6E57-0A49-A3E2-EB575BED5EAB}" type="sibTrans" cxnId="{8AE56A76-83E5-3541-A373-EF4DB043888C}">
      <dgm:prSet/>
      <dgm:spPr/>
      <dgm:t>
        <a:bodyPr/>
        <a:lstStyle/>
        <a:p>
          <a:endParaRPr lang="en-US"/>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FC8DC386-DED7-4888-8C86-04C2F0211D1B}" type="pres">
      <dgm:prSet presAssocID="{A9D0C5A4-46EC-4333-9705-04E562FAF875}" presName="composite" presStyleCnt="0"/>
      <dgm:spPr/>
      <dgm:t>
        <a:bodyPr/>
        <a:lstStyle/>
        <a:p>
          <a:endParaRPr lang="en-US"/>
        </a:p>
      </dgm:t>
    </dgm:pt>
    <dgm:pt modelId="{3929EA3B-93EE-46E7-AABB-3520372FFFF6}" type="pres">
      <dgm:prSet presAssocID="{A9D0C5A4-46EC-4333-9705-04E562FAF875}" presName="parTx" presStyleLbl="alignNode1" presStyleIdx="0" presStyleCnt="3">
        <dgm:presLayoutVars>
          <dgm:chMax val="0"/>
          <dgm:chPref val="0"/>
          <dgm:bulletEnabled val="1"/>
        </dgm:presLayoutVars>
      </dgm:prSet>
      <dgm:spPr/>
      <dgm:t>
        <a:bodyPr/>
        <a:lstStyle/>
        <a:p>
          <a:endParaRPr lang="zh-CN" altLang="en-US"/>
        </a:p>
      </dgm:t>
    </dgm:pt>
    <dgm:pt modelId="{EF90B1EA-2ADA-4A63-8134-9B21BAFF714F}" type="pres">
      <dgm:prSet presAssocID="{A9D0C5A4-46EC-4333-9705-04E562FAF875}" presName="desTx" presStyleLbl="alignAccFollowNode1" presStyleIdx="0" presStyleCnt="3">
        <dgm:presLayoutVars>
          <dgm:bulletEnabled val="1"/>
        </dgm:presLayoutVars>
      </dgm:prSet>
      <dgm:spPr/>
      <dgm:t>
        <a:bodyPr/>
        <a:lstStyle/>
        <a:p>
          <a:endParaRPr lang="zh-CN" altLang="en-US"/>
        </a:p>
      </dgm:t>
    </dgm:pt>
    <dgm:pt modelId="{4703C2CB-2E8C-415A-ACB4-13E6F1091535}" type="pres">
      <dgm:prSet presAssocID="{930FF598-5149-490E-AE9E-99108AD04AC6}" presName="space" presStyleCnt="0"/>
      <dgm:spPr/>
      <dgm:t>
        <a:bodyPr/>
        <a:lstStyle/>
        <a:p>
          <a:endParaRPr lang="en-US"/>
        </a:p>
      </dgm:t>
    </dgm:pt>
    <dgm:pt modelId="{EC7200D9-CEE0-424A-AB4D-0DBA24692C9E}" type="pres">
      <dgm:prSet presAssocID="{E2DA2439-A4DE-467C-94D8-3A2660D3473C}" presName="composite" presStyleCnt="0"/>
      <dgm:spPr/>
      <dgm:t>
        <a:bodyPr/>
        <a:lstStyle/>
        <a:p>
          <a:endParaRPr lang="en-US"/>
        </a:p>
      </dgm:t>
    </dgm:pt>
    <dgm:pt modelId="{235972E4-9705-4E55-897D-DFDAD3EAC272}" type="pres">
      <dgm:prSet presAssocID="{E2DA2439-A4DE-467C-94D8-3A2660D3473C}" presName="parTx" presStyleLbl="alignNode1" presStyleIdx="1" presStyleCnt="3">
        <dgm:presLayoutVars>
          <dgm:chMax val="0"/>
          <dgm:chPref val="0"/>
          <dgm:bulletEnabled val="1"/>
        </dgm:presLayoutVars>
      </dgm:prSet>
      <dgm:spPr/>
      <dgm:t>
        <a:bodyPr/>
        <a:lstStyle/>
        <a:p>
          <a:endParaRPr lang="zh-CN" altLang="en-US"/>
        </a:p>
      </dgm:t>
    </dgm:pt>
    <dgm:pt modelId="{3DC35F02-B5F6-491A-832C-0C3803B37002}" type="pres">
      <dgm:prSet presAssocID="{E2DA2439-A4DE-467C-94D8-3A2660D3473C}" presName="desTx" presStyleLbl="alignAccFollowNode1" presStyleIdx="1" presStyleCnt="3">
        <dgm:presLayoutVars>
          <dgm:bulletEnabled val="1"/>
        </dgm:presLayoutVars>
      </dgm:prSet>
      <dgm:spPr/>
      <dgm:t>
        <a:bodyPr/>
        <a:lstStyle/>
        <a:p>
          <a:endParaRPr lang="zh-CN" altLang="en-US"/>
        </a:p>
      </dgm:t>
    </dgm:pt>
    <dgm:pt modelId="{1E595672-8DFA-4391-A98E-C3105CFAA246}" type="pres">
      <dgm:prSet presAssocID="{1CCFE782-842B-4385-8B6E-3F75D598E7D2}" presName="space" presStyleCnt="0"/>
      <dgm:spPr/>
      <dgm:t>
        <a:bodyPr/>
        <a:lstStyle/>
        <a:p>
          <a:endParaRPr lang="en-US"/>
        </a:p>
      </dgm:t>
    </dgm:pt>
    <dgm:pt modelId="{7243C35D-8BB9-4A5E-83B3-3DC6EE7F1323}" type="pres">
      <dgm:prSet presAssocID="{ADE36027-8F29-40D8-A709-728F9E17F665}" presName="composite" presStyleCnt="0"/>
      <dgm:spPr/>
      <dgm:t>
        <a:bodyPr/>
        <a:lstStyle/>
        <a:p>
          <a:endParaRPr lang="en-US"/>
        </a:p>
      </dgm:t>
    </dgm:pt>
    <dgm:pt modelId="{889706CE-05E8-4244-AAD6-DEFBA9B7316F}" type="pres">
      <dgm:prSet presAssocID="{ADE36027-8F29-40D8-A709-728F9E17F665}" presName="parTx" presStyleLbl="alignNode1" presStyleIdx="2" presStyleCnt="3">
        <dgm:presLayoutVars>
          <dgm:chMax val="0"/>
          <dgm:chPref val="0"/>
          <dgm:bulletEnabled val="1"/>
        </dgm:presLayoutVars>
      </dgm:prSet>
      <dgm:spPr/>
      <dgm:t>
        <a:bodyPr/>
        <a:lstStyle/>
        <a:p>
          <a:endParaRPr lang="zh-CN" altLang="en-US"/>
        </a:p>
      </dgm:t>
    </dgm:pt>
    <dgm:pt modelId="{62B72108-8261-459D-B9FC-90574C84E057}" type="pres">
      <dgm:prSet presAssocID="{ADE36027-8F29-40D8-A709-728F9E17F665}" presName="desTx" presStyleLbl="alignAccFollowNode1" presStyleIdx="2" presStyleCnt="3">
        <dgm:presLayoutVars>
          <dgm:bulletEnabled val="1"/>
        </dgm:presLayoutVars>
      </dgm:prSet>
      <dgm:spPr/>
      <dgm:t>
        <a:bodyPr/>
        <a:lstStyle/>
        <a:p>
          <a:endParaRPr lang="zh-CN" altLang="en-US"/>
        </a:p>
      </dgm:t>
    </dgm:pt>
  </dgm:ptLst>
  <dgm:cxnLst>
    <dgm:cxn modelId="{FD934754-98D7-EB44-BB7F-123B34FCEE33}" type="presOf" srcId="{78E9FA07-56B1-49F7-97A4-883118BFEC8E}" destId="{3DC35F02-B5F6-491A-832C-0C3803B37002}" srcOrd="0" destOrd="0" presId="urn:microsoft.com/office/officeart/2005/8/layout/hList1"/>
    <dgm:cxn modelId="{7FCC0107-428D-8C4E-A485-F97E57EE1303}" type="presOf" srcId="{E7037F06-4518-5447-8221-CB8E0F8FE3CD}" destId="{62B72108-8261-459D-B9FC-90574C84E057}" srcOrd="0" destOrd="2" presId="urn:microsoft.com/office/officeart/2005/8/layout/hList1"/>
    <dgm:cxn modelId="{00D5A6B6-DC28-B54F-B849-1BFB3C5355DF}" type="presOf" srcId="{7DECE5F1-A6B0-48E1-BE96-DBFF52223515}" destId="{EF90B1EA-2ADA-4A63-8134-9B21BAFF714F}" srcOrd="0" destOrd="1" presId="urn:microsoft.com/office/officeart/2005/8/layout/hList1"/>
    <dgm:cxn modelId="{2E1FD62D-9EB7-4EB9-AB5B-7500ADC75DA6}" srcId="{A9D0C5A4-46EC-4333-9705-04E562FAF875}" destId="{8A5176D1-71FD-4143-B92C-1B481712795C}" srcOrd="0" destOrd="0" parTransId="{3EF3FD35-1241-4ADD-A650-D8B2001445C6}" sibTransId="{412248A6-C45F-45F7-A425-8A5D625BE9D6}"/>
    <dgm:cxn modelId="{46446CC1-D2AD-9747-8522-AFC804ED53B6}" type="presOf" srcId="{A9D0C5A4-46EC-4333-9705-04E562FAF875}" destId="{3929EA3B-93EE-46E7-AABB-3520372FFFF6}" srcOrd="0" destOrd="0" presId="urn:microsoft.com/office/officeart/2005/8/layout/hList1"/>
    <dgm:cxn modelId="{8AE56A76-83E5-3541-A373-EF4DB043888C}" srcId="{ADE36027-8F29-40D8-A709-728F9E17F665}" destId="{3D3828D0-4E10-1F40-9662-52802176A1BE}" srcOrd="4" destOrd="0" parTransId="{CE17C62D-408E-E646-B50D-91D21C732DBE}" sibTransId="{0CF646E7-6E57-0A49-A3E2-EB575BED5EAB}"/>
    <dgm:cxn modelId="{E8A43389-63E1-4184-AB31-661E6A54FA4F}" srcId="{A9D0C5A4-46EC-4333-9705-04E562FAF875}" destId="{DE90A34A-ED1B-4E35-8BF2-51BE587645A9}" srcOrd="4" destOrd="0" parTransId="{65CD5BB8-D2A5-4B29-9FE0-EDCCDB74BDDF}" sibTransId="{248F5655-749A-491F-9353-0E5AB3C74424}"/>
    <dgm:cxn modelId="{D54B8690-96FA-44B0-A085-432DC94297F1}" srcId="{A9D0C5A4-46EC-4333-9705-04E562FAF875}" destId="{15E13E93-39ED-4215-B5D4-9402E5D862A7}" srcOrd="2" destOrd="0" parTransId="{ACF00663-08E8-4EDE-B384-B4A429B122DD}" sibTransId="{293DB396-7901-4A22-AFB8-C4FF26E4ACCC}"/>
    <dgm:cxn modelId="{81558BA0-3A80-FE45-8460-3F752958B63B}" type="presOf" srcId="{DE90A34A-ED1B-4E35-8BF2-51BE587645A9}" destId="{EF90B1EA-2ADA-4A63-8134-9B21BAFF714F}" srcOrd="0" destOrd="4" presId="urn:microsoft.com/office/officeart/2005/8/layout/hList1"/>
    <dgm:cxn modelId="{C2AB4A42-C627-4DC9-AC8A-B276DF862750}" srcId="{E2DA2439-A4DE-467C-94D8-3A2660D3473C}" destId="{78E9FA07-56B1-49F7-97A4-883118BFEC8E}" srcOrd="0" destOrd="0" parTransId="{54A21B49-C229-42EB-81C5-DE4C6B642F14}" sibTransId="{49DABEDC-39FE-4EF8-B890-CF691BA0FBBE}"/>
    <dgm:cxn modelId="{DE7458D3-EEBA-5341-87BC-9F576FBEEB05}" type="presOf" srcId="{701C48D5-CAFA-4D55-8C97-C89FE9D0AC94}" destId="{3DC35F02-B5F6-491A-832C-0C3803B37002}" srcOrd="0" destOrd="3" presId="urn:microsoft.com/office/officeart/2005/8/layout/hList1"/>
    <dgm:cxn modelId="{07308701-40E2-744A-873B-B40CD3942E76}" type="presOf" srcId="{7E652573-6D01-0B4A-B8F7-CC904EEC0C64}" destId="{62B72108-8261-459D-B9FC-90574C84E057}" srcOrd="0" destOrd="1" presId="urn:microsoft.com/office/officeart/2005/8/layout/hList1"/>
    <dgm:cxn modelId="{538149DA-C28C-4AC3-AEC5-A873C447FB08}" srcId="{A9D0C5A4-46EC-4333-9705-04E562FAF875}" destId="{E24C8D0F-FCDA-402E-971C-321C7BE3ED54}" srcOrd="3" destOrd="0" parTransId="{E6303F93-E973-4D69-95B0-926B5EEF5CC0}" sibTransId="{5878F19B-2B3D-4446-9703-2BB998709F92}"/>
    <dgm:cxn modelId="{42C857B0-991D-4265-8986-65CDA3FEC05B}" srcId="{03E30DD2-3CDC-43D9-81C4-663BD4892C7B}" destId="{E2DA2439-A4DE-467C-94D8-3A2660D3473C}" srcOrd="1" destOrd="0" parTransId="{78663101-6FDB-40A1-ACD2-36BC7DCDCD18}" sibTransId="{1CCFE782-842B-4385-8B6E-3F75D598E7D2}"/>
    <dgm:cxn modelId="{7CE6F361-51FB-D94B-84D2-FC1562EDFD14}" type="presOf" srcId="{E2DA2439-A4DE-467C-94D8-3A2660D3473C}" destId="{235972E4-9705-4E55-897D-DFDAD3EAC272}" srcOrd="0" destOrd="0" presId="urn:microsoft.com/office/officeart/2005/8/layout/hList1"/>
    <dgm:cxn modelId="{C04EDB38-6B3B-3F4E-A3C9-CAABE89BD6F6}" type="presOf" srcId="{03E30DD2-3CDC-43D9-81C4-663BD4892C7B}" destId="{59E407A7-6115-4F8E-8F19-D59DECE8FF96}" srcOrd="0" destOrd="0" presId="urn:microsoft.com/office/officeart/2005/8/layout/hList1"/>
    <dgm:cxn modelId="{00984F16-9AD5-DA4F-91B3-46F0F697F83E}" type="presOf" srcId="{ADE36027-8F29-40D8-A709-728F9E17F665}" destId="{889706CE-05E8-4244-AAD6-DEFBA9B7316F}" srcOrd="0" destOrd="0" presId="urn:microsoft.com/office/officeart/2005/8/layout/hList1"/>
    <dgm:cxn modelId="{3C4D5B55-7933-A040-B92A-BCF6539409E0}" type="presOf" srcId="{FEF75BED-1015-449A-AD63-79AFB307427F}" destId="{3DC35F02-B5F6-491A-832C-0C3803B37002}" srcOrd="0" destOrd="1" presId="urn:microsoft.com/office/officeart/2005/8/layout/hList1"/>
    <dgm:cxn modelId="{A6114F1D-66EF-2F47-9B58-E92770D9945A}" type="presOf" srcId="{9425FBC0-D699-4F9A-B323-C9418E3FDCF3}" destId="{3DC35F02-B5F6-491A-832C-0C3803B37002}" srcOrd="0" destOrd="4" presId="urn:microsoft.com/office/officeart/2005/8/layout/hList1"/>
    <dgm:cxn modelId="{0605EE61-402C-7144-B585-A8CF1FE1EEAC}" srcId="{ADE36027-8F29-40D8-A709-728F9E17F665}" destId="{E7037F06-4518-5447-8221-CB8E0F8FE3CD}" srcOrd="2" destOrd="0" parTransId="{D5C86BD7-A64D-4D45-8849-9A0B2B3B7D9D}" sibTransId="{1A12102F-0BA6-3A42-803B-75946275A48D}"/>
    <dgm:cxn modelId="{776A57E8-01C2-7646-99B1-388A6B639FEC}" type="presOf" srcId="{81C5D4E0-28F1-4FA9-BAE4-FAC408655A8B}" destId="{3DC35F02-B5F6-491A-832C-0C3803B37002}" srcOrd="0" destOrd="2" presId="urn:microsoft.com/office/officeart/2005/8/layout/hList1"/>
    <dgm:cxn modelId="{3BAA4AF5-B982-6946-9F9D-7441D8FF34B4}" type="presOf" srcId="{6A32EF77-8FA7-4C74-B5FA-18348599BB8A}" destId="{62B72108-8261-459D-B9FC-90574C84E057}" srcOrd="0" destOrd="0" presId="urn:microsoft.com/office/officeart/2005/8/layout/hList1"/>
    <dgm:cxn modelId="{BEFD3C65-D6B0-47C7-A4F2-6CD43B9ECB27}" srcId="{E2DA2439-A4DE-467C-94D8-3A2660D3473C}" destId="{701C48D5-CAFA-4D55-8C97-C89FE9D0AC94}" srcOrd="3" destOrd="0" parTransId="{0B4B9ACF-CA50-42E7-9D19-94C870B1CE73}" sibTransId="{2A1849A8-DE73-48D3-9FFE-30867A68C175}"/>
    <dgm:cxn modelId="{48759CF7-4588-5B44-8D27-3BA50CE1749E}" type="presOf" srcId="{15E13E93-39ED-4215-B5D4-9402E5D862A7}" destId="{EF90B1EA-2ADA-4A63-8134-9B21BAFF714F}" srcOrd="0" destOrd="2" presId="urn:microsoft.com/office/officeart/2005/8/layout/hList1"/>
    <dgm:cxn modelId="{0AF7D4C4-5EF2-2B40-941E-6FACC4ED0E20}" srcId="{ADE36027-8F29-40D8-A709-728F9E17F665}" destId="{7E652573-6D01-0B4A-B8F7-CC904EEC0C64}" srcOrd="1" destOrd="0" parTransId="{7AA159F8-FD25-104F-9888-F79A993E73A2}" sibTransId="{CD97D75C-A684-7B46-9094-834B996695D3}"/>
    <dgm:cxn modelId="{2F0C6FBC-5DA5-704E-AD0E-B505277CA0C9}" srcId="{ADE36027-8F29-40D8-A709-728F9E17F665}" destId="{0C92CB47-2D59-9E46-B2CE-538E6916AA3E}" srcOrd="3" destOrd="0" parTransId="{A8D64961-CCB6-FF4E-8DD9-5C483985B924}" sibTransId="{A0F87E1D-7050-134A-AD97-7C40126197F2}"/>
    <dgm:cxn modelId="{F033917D-38AF-4F24-A220-95E27643E55D}" srcId="{A9D0C5A4-46EC-4333-9705-04E562FAF875}" destId="{7DECE5F1-A6B0-48E1-BE96-DBFF52223515}" srcOrd="1" destOrd="0" parTransId="{DDFBF44F-436B-43DD-891E-E05AE193DF46}" sibTransId="{7AA4EFDE-254D-4EF3-8F5B-D297CCF9E973}"/>
    <dgm:cxn modelId="{F0E6A478-471C-234E-945A-DBDCF59156F6}" type="presOf" srcId="{E24C8D0F-FCDA-402E-971C-321C7BE3ED54}" destId="{EF90B1EA-2ADA-4A63-8134-9B21BAFF714F}" srcOrd="0" destOrd="3" presId="urn:microsoft.com/office/officeart/2005/8/layout/hList1"/>
    <dgm:cxn modelId="{45B63603-8FBD-4CFE-93C2-962CE9767E98}" srcId="{03E30DD2-3CDC-43D9-81C4-663BD4892C7B}" destId="{ADE36027-8F29-40D8-A709-728F9E17F665}" srcOrd="2" destOrd="0" parTransId="{2AC05B32-6123-4394-877A-D1F9CE05421A}" sibTransId="{3DDFD1D2-E2FA-4904-ADDC-330222D419B8}"/>
    <dgm:cxn modelId="{0681E7FE-6D0B-7F4F-BADE-54A799B7EF5C}" type="presOf" srcId="{8A5176D1-71FD-4143-B92C-1B481712795C}" destId="{EF90B1EA-2ADA-4A63-8134-9B21BAFF714F}" srcOrd="0" destOrd="0" presId="urn:microsoft.com/office/officeart/2005/8/layout/hList1"/>
    <dgm:cxn modelId="{97D719A0-2FBD-534E-918C-D25DC1D2EB6C}" type="presOf" srcId="{3D3828D0-4E10-1F40-9662-52802176A1BE}" destId="{62B72108-8261-459D-B9FC-90574C84E057}" srcOrd="0" destOrd="4" presId="urn:microsoft.com/office/officeart/2005/8/layout/hList1"/>
    <dgm:cxn modelId="{5B2C3AF9-E043-49F9-A2F6-A0D9742ABF99}" srcId="{E2DA2439-A4DE-467C-94D8-3A2660D3473C}" destId="{9425FBC0-D699-4F9A-B323-C9418E3FDCF3}" srcOrd="4" destOrd="0" parTransId="{632E34B3-A357-4FBC-9F17-691ED42CB111}" sibTransId="{ED6D7925-D526-483B-92C3-C915DE5B12C9}"/>
    <dgm:cxn modelId="{35994018-7CA0-4A0D-8AA3-F3F12F85C968}" srcId="{ADE36027-8F29-40D8-A709-728F9E17F665}" destId="{6A32EF77-8FA7-4C74-B5FA-18348599BB8A}" srcOrd="0" destOrd="0" parTransId="{3DA365EE-EB11-445E-AB49-B30638E3007F}" sibTransId="{3CF41DD0-4630-420C-A17D-B01E590DB106}"/>
    <dgm:cxn modelId="{889CA43C-659B-4549-83F3-E9564AE45908}" type="presOf" srcId="{0C92CB47-2D59-9E46-B2CE-538E6916AA3E}" destId="{62B72108-8261-459D-B9FC-90574C84E057}" srcOrd="0" destOrd="3" presId="urn:microsoft.com/office/officeart/2005/8/layout/hList1"/>
    <dgm:cxn modelId="{CB1C6153-78BC-4C23-9FD3-BA1FC4A6F82B}" srcId="{E2DA2439-A4DE-467C-94D8-3A2660D3473C}" destId="{81C5D4E0-28F1-4FA9-BAE4-FAC408655A8B}" srcOrd="2" destOrd="0" parTransId="{3EE7502C-6003-43BD-94D4-AC0666BBB9A1}" sibTransId="{A5B4E7C2-D40C-42E2-A660-F076A9531B9A}"/>
    <dgm:cxn modelId="{79C69DBE-3F07-4FFA-8869-CF495AE871D0}" srcId="{E2DA2439-A4DE-467C-94D8-3A2660D3473C}" destId="{FEF75BED-1015-449A-AD63-79AFB307427F}" srcOrd="1" destOrd="0" parTransId="{4EBBFE4C-BCFA-43D8-A6F3-3AEFFA827EC2}" sibTransId="{26F0FB53-6771-4951-B312-D27F12CD812B}"/>
    <dgm:cxn modelId="{E7281AC9-A8E2-4E07-B9BC-43535450AC0D}" srcId="{03E30DD2-3CDC-43D9-81C4-663BD4892C7B}" destId="{A9D0C5A4-46EC-4333-9705-04E562FAF875}" srcOrd="0" destOrd="0" parTransId="{8197FA65-68C8-4853-AC99-93D0CF8E3BE7}" sibTransId="{930FF598-5149-490E-AE9E-99108AD04AC6}"/>
    <dgm:cxn modelId="{2BF0AC51-4735-0047-AE99-D505A1753F60}" type="presParOf" srcId="{59E407A7-6115-4F8E-8F19-D59DECE8FF96}" destId="{FC8DC386-DED7-4888-8C86-04C2F0211D1B}" srcOrd="0" destOrd="0" presId="urn:microsoft.com/office/officeart/2005/8/layout/hList1"/>
    <dgm:cxn modelId="{3241E1A7-CBE6-3C4A-A5A4-608C17329860}" type="presParOf" srcId="{FC8DC386-DED7-4888-8C86-04C2F0211D1B}" destId="{3929EA3B-93EE-46E7-AABB-3520372FFFF6}" srcOrd="0" destOrd="0" presId="urn:microsoft.com/office/officeart/2005/8/layout/hList1"/>
    <dgm:cxn modelId="{3B62C246-04B2-DB46-9232-A8A79DFC98C7}" type="presParOf" srcId="{FC8DC386-DED7-4888-8C86-04C2F0211D1B}" destId="{EF90B1EA-2ADA-4A63-8134-9B21BAFF714F}" srcOrd="1" destOrd="0" presId="urn:microsoft.com/office/officeart/2005/8/layout/hList1"/>
    <dgm:cxn modelId="{86437505-51DF-404A-A85F-136D6782F6DA}" type="presParOf" srcId="{59E407A7-6115-4F8E-8F19-D59DECE8FF96}" destId="{4703C2CB-2E8C-415A-ACB4-13E6F1091535}" srcOrd="1" destOrd="0" presId="urn:microsoft.com/office/officeart/2005/8/layout/hList1"/>
    <dgm:cxn modelId="{E50BB982-9838-9941-BD37-6E535A967114}" type="presParOf" srcId="{59E407A7-6115-4F8E-8F19-D59DECE8FF96}" destId="{EC7200D9-CEE0-424A-AB4D-0DBA24692C9E}" srcOrd="2" destOrd="0" presId="urn:microsoft.com/office/officeart/2005/8/layout/hList1"/>
    <dgm:cxn modelId="{53B68EAB-A96A-854B-A540-D3F02E69489A}" type="presParOf" srcId="{EC7200D9-CEE0-424A-AB4D-0DBA24692C9E}" destId="{235972E4-9705-4E55-897D-DFDAD3EAC272}" srcOrd="0" destOrd="0" presId="urn:microsoft.com/office/officeart/2005/8/layout/hList1"/>
    <dgm:cxn modelId="{CDE4C9AC-B977-B54B-98B8-6132516164CE}" type="presParOf" srcId="{EC7200D9-CEE0-424A-AB4D-0DBA24692C9E}" destId="{3DC35F02-B5F6-491A-832C-0C3803B37002}" srcOrd="1" destOrd="0" presId="urn:microsoft.com/office/officeart/2005/8/layout/hList1"/>
    <dgm:cxn modelId="{2CAB8656-3A22-BC4B-A5AF-33702DDE2EB8}" type="presParOf" srcId="{59E407A7-6115-4F8E-8F19-D59DECE8FF96}" destId="{1E595672-8DFA-4391-A98E-C3105CFAA246}" srcOrd="3" destOrd="0" presId="urn:microsoft.com/office/officeart/2005/8/layout/hList1"/>
    <dgm:cxn modelId="{41F54488-B564-F94D-97D6-F6242D26196C}" type="presParOf" srcId="{59E407A7-6115-4F8E-8F19-D59DECE8FF96}" destId="{7243C35D-8BB9-4A5E-83B3-3DC6EE7F1323}" srcOrd="4" destOrd="0" presId="urn:microsoft.com/office/officeart/2005/8/layout/hList1"/>
    <dgm:cxn modelId="{9C24B96D-34A9-B34D-976F-FCDFA90DE327}" type="presParOf" srcId="{7243C35D-8BB9-4A5E-83B3-3DC6EE7F1323}" destId="{889706CE-05E8-4244-AAD6-DEFBA9B7316F}" srcOrd="0" destOrd="0" presId="urn:microsoft.com/office/officeart/2005/8/layout/hList1"/>
    <dgm:cxn modelId="{961655C8-21AB-814F-8EED-739B9D249D2F}" type="presParOf" srcId="{7243C35D-8BB9-4A5E-83B3-3DC6EE7F1323}" destId="{62B72108-8261-459D-B9FC-90574C84E0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A9D0C5A4-46EC-4333-9705-04E562FAF875}">
      <dgm:prSet phldrT="[文本]" custT="1"/>
      <dgm:spPr/>
      <dgm:t>
        <a:bodyPr/>
        <a:lstStyle/>
        <a:p>
          <a:r>
            <a:rPr lang="zh-CN" altLang="en-US" sz="2400" dirty="0" smtClean="0">
              <a:latin typeface="Microsoft YaHei" charset="-122"/>
              <a:ea typeface="Microsoft YaHei" charset="-122"/>
              <a:cs typeface="Microsoft YaHei" charset="-122"/>
            </a:rPr>
            <a:t>需求与环境特点</a:t>
          </a:r>
          <a:endParaRPr lang="zh-CN" altLang="en-US" sz="2400" dirty="0">
            <a:latin typeface="Microsoft YaHei" charset="-122"/>
            <a:ea typeface="Microsoft YaHei" charset="-122"/>
            <a:cs typeface="Microsoft YaHei" charset="-122"/>
          </a:endParaRPr>
        </a:p>
      </dgm:t>
    </dgm:pt>
    <dgm:pt modelId="{8197FA65-68C8-4853-AC99-93D0CF8E3BE7}" type="parTrans" cxnId="{E7281AC9-A8E2-4E07-B9BC-43535450AC0D}">
      <dgm:prSet/>
      <dgm:spPr/>
      <dgm:t>
        <a:bodyPr/>
        <a:lstStyle/>
        <a:p>
          <a:endParaRPr lang="zh-CN" altLang="en-US">
            <a:latin typeface="+mn-lt"/>
            <a:ea typeface="+mj-ea"/>
          </a:endParaRPr>
        </a:p>
      </dgm:t>
    </dgm:pt>
    <dgm:pt modelId="{930FF598-5149-490E-AE9E-99108AD04AC6}" type="sibTrans" cxnId="{E7281AC9-A8E2-4E07-B9BC-43535450AC0D}">
      <dgm:prSet/>
      <dgm:spPr/>
      <dgm:t>
        <a:bodyPr/>
        <a:lstStyle/>
        <a:p>
          <a:endParaRPr lang="zh-CN" altLang="en-US">
            <a:latin typeface="+mn-lt"/>
            <a:ea typeface="+mj-ea"/>
          </a:endParaRPr>
        </a:p>
      </dgm:t>
    </dgm:pt>
    <dgm:pt modelId="{8A5176D1-71FD-4143-B92C-1B481712795C}">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根据不同应用分配</a:t>
          </a:r>
          <a:r>
            <a:rPr lang="en-US" altLang="zh-CN" sz="1600" dirty="0" smtClean="0">
              <a:latin typeface="Microsoft YaHei" charset="-122"/>
              <a:ea typeface="Microsoft YaHei" charset="-122"/>
              <a:cs typeface="Microsoft YaHei" charset="-122"/>
            </a:rPr>
            <a:t>ADC</a:t>
          </a:r>
          <a:r>
            <a:rPr lang="zh-CN" altLang="en-US" sz="1600" dirty="0" smtClean="0">
              <a:latin typeface="Microsoft YaHei" charset="-122"/>
              <a:ea typeface="Microsoft YaHei" charset="-122"/>
              <a:cs typeface="Microsoft YaHei" charset="-122"/>
            </a:rPr>
            <a:t>设备资源</a:t>
          </a:r>
          <a:endParaRPr lang="zh-CN" altLang="en-US" sz="1600" dirty="0">
            <a:latin typeface="Microsoft YaHei" charset="-122"/>
            <a:ea typeface="Microsoft YaHei" charset="-122"/>
            <a:cs typeface="Microsoft YaHei" charset="-122"/>
          </a:endParaRPr>
        </a:p>
      </dgm:t>
    </dgm:pt>
    <dgm:pt modelId="{3EF3FD35-1241-4ADD-A650-D8B2001445C6}" type="parTrans" cxnId="{2E1FD62D-9EB7-4EB9-AB5B-7500ADC75DA6}">
      <dgm:prSet/>
      <dgm:spPr/>
      <dgm:t>
        <a:bodyPr/>
        <a:lstStyle/>
        <a:p>
          <a:endParaRPr lang="zh-CN" altLang="en-US">
            <a:latin typeface="+mn-lt"/>
            <a:ea typeface="+mj-ea"/>
          </a:endParaRPr>
        </a:p>
      </dgm:t>
    </dgm:pt>
    <dgm:pt modelId="{412248A6-C45F-45F7-A425-8A5D625BE9D6}" type="sibTrans" cxnId="{2E1FD62D-9EB7-4EB9-AB5B-7500ADC75DA6}">
      <dgm:prSet/>
      <dgm:spPr/>
      <dgm:t>
        <a:bodyPr/>
        <a:lstStyle/>
        <a:p>
          <a:endParaRPr lang="zh-CN" altLang="en-US">
            <a:latin typeface="+mn-lt"/>
            <a:ea typeface="+mj-ea"/>
          </a:endParaRPr>
        </a:p>
      </dgm:t>
    </dgm:pt>
    <dgm:pt modelId="{E2DA2439-A4DE-467C-94D8-3A2660D3473C}">
      <dgm:prSet phldrT="[文本]" custT="1"/>
      <dgm:spPr/>
      <dgm:t>
        <a:bodyPr/>
        <a:lstStyle/>
        <a:p>
          <a:r>
            <a:rPr lang="zh-CN" altLang="en-US" sz="2400" dirty="0" smtClean="0">
              <a:latin typeface="Microsoft YaHei" charset="-122"/>
              <a:ea typeface="Microsoft YaHei" charset="-122"/>
              <a:cs typeface="Microsoft YaHei" charset="-122"/>
            </a:rPr>
            <a:t>解决方案和优势</a:t>
          </a:r>
          <a:endParaRPr lang="zh-CN" altLang="en-US" sz="2400" dirty="0">
            <a:latin typeface="Microsoft YaHei" charset="-122"/>
            <a:ea typeface="Microsoft YaHei" charset="-122"/>
            <a:cs typeface="Microsoft YaHei" charset="-122"/>
          </a:endParaRPr>
        </a:p>
      </dgm:t>
    </dgm:pt>
    <dgm:pt modelId="{78663101-6FDB-40A1-ACD2-36BC7DCDCD18}" type="parTrans" cxnId="{42C857B0-991D-4265-8986-65CDA3FEC05B}">
      <dgm:prSet/>
      <dgm:spPr/>
      <dgm:t>
        <a:bodyPr/>
        <a:lstStyle/>
        <a:p>
          <a:endParaRPr lang="zh-CN" altLang="en-US">
            <a:latin typeface="+mn-lt"/>
            <a:ea typeface="+mj-ea"/>
          </a:endParaRPr>
        </a:p>
      </dgm:t>
    </dgm:pt>
    <dgm:pt modelId="{1CCFE782-842B-4385-8B6E-3F75D598E7D2}" type="sibTrans" cxnId="{42C857B0-991D-4265-8986-65CDA3FEC05B}">
      <dgm:prSet/>
      <dgm:spPr/>
      <dgm:t>
        <a:bodyPr/>
        <a:lstStyle/>
        <a:p>
          <a:endParaRPr lang="zh-CN" altLang="en-US">
            <a:latin typeface="+mn-lt"/>
            <a:ea typeface="+mj-ea"/>
          </a:endParaRPr>
        </a:p>
      </dgm:t>
    </dgm:pt>
    <dgm:pt modelId="{ADE36027-8F29-40D8-A709-728F9E17F665}">
      <dgm:prSet phldrT="[文本]" custT="1"/>
      <dgm:spPr/>
      <dgm:t>
        <a:bodyPr/>
        <a:lstStyle/>
        <a:p>
          <a:r>
            <a:rPr lang="zh-CN" altLang="en-US" sz="2400" dirty="0" smtClean="0">
              <a:latin typeface="Microsoft YaHei" charset="-122"/>
              <a:ea typeface="Microsoft YaHei" charset="-122"/>
              <a:cs typeface="Microsoft YaHei" charset="-122"/>
            </a:rPr>
            <a:t>典型客户</a:t>
          </a:r>
          <a:endParaRPr lang="zh-CN" altLang="en-US" sz="2400" dirty="0">
            <a:latin typeface="Microsoft YaHei" charset="-122"/>
            <a:ea typeface="Microsoft YaHei" charset="-122"/>
            <a:cs typeface="Microsoft YaHei" charset="-122"/>
          </a:endParaRPr>
        </a:p>
      </dgm:t>
    </dgm:pt>
    <dgm:pt modelId="{2AC05B32-6123-4394-877A-D1F9CE05421A}" type="parTrans" cxnId="{45B63603-8FBD-4CFE-93C2-962CE9767E98}">
      <dgm:prSet/>
      <dgm:spPr/>
      <dgm:t>
        <a:bodyPr/>
        <a:lstStyle/>
        <a:p>
          <a:endParaRPr lang="zh-CN" altLang="en-US">
            <a:latin typeface="+mn-lt"/>
            <a:ea typeface="+mj-ea"/>
          </a:endParaRPr>
        </a:p>
      </dgm:t>
    </dgm:pt>
    <dgm:pt modelId="{3DDFD1D2-E2FA-4904-ADDC-330222D419B8}" type="sibTrans" cxnId="{45B63603-8FBD-4CFE-93C2-962CE9767E98}">
      <dgm:prSet/>
      <dgm:spPr/>
      <dgm:t>
        <a:bodyPr/>
        <a:lstStyle/>
        <a:p>
          <a:endParaRPr lang="zh-CN" altLang="en-US">
            <a:latin typeface="+mn-lt"/>
            <a:ea typeface="+mj-ea"/>
          </a:endParaRPr>
        </a:p>
      </dgm:t>
    </dgm:pt>
    <dgm:pt modelId="{6A32EF77-8FA7-4C74-B5FA-18348599BB8A}">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运营商，云服务商</a:t>
          </a:r>
          <a:endParaRPr lang="zh-CN" altLang="en-US" sz="1600" dirty="0">
            <a:latin typeface="Microsoft YaHei" charset="-122"/>
            <a:ea typeface="Microsoft YaHei" charset="-122"/>
            <a:cs typeface="Microsoft YaHei" charset="-122"/>
          </a:endParaRPr>
        </a:p>
      </dgm:t>
    </dgm:pt>
    <dgm:pt modelId="{3DA365EE-EB11-445E-AB49-B30638E3007F}" type="parTrans" cxnId="{35994018-7CA0-4A0D-8AA3-F3F12F85C968}">
      <dgm:prSet/>
      <dgm:spPr/>
      <dgm:t>
        <a:bodyPr/>
        <a:lstStyle/>
        <a:p>
          <a:endParaRPr lang="zh-CN" altLang="en-US">
            <a:latin typeface="+mn-lt"/>
            <a:ea typeface="+mj-ea"/>
          </a:endParaRPr>
        </a:p>
      </dgm:t>
    </dgm:pt>
    <dgm:pt modelId="{3CF41DD0-4630-420C-A17D-B01E590DB106}" type="sibTrans" cxnId="{35994018-7CA0-4A0D-8AA3-F3F12F85C968}">
      <dgm:prSet/>
      <dgm:spPr/>
      <dgm:t>
        <a:bodyPr/>
        <a:lstStyle/>
        <a:p>
          <a:endParaRPr lang="zh-CN" altLang="en-US">
            <a:latin typeface="+mn-lt"/>
            <a:ea typeface="+mj-ea"/>
          </a:endParaRPr>
        </a:p>
      </dgm:t>
    </dgm:pt>
    <dgm:pt modelId="{3A8DCD40-13E5-4A69-9CED-04FD76630963}">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对外多租户业务</a:t>
          </a:r>
          <a:endParaRPr lang="en-US" altLang="zh-CN" sz="1600" dirty="0">
            <a:latin typeface="Microsoft YaHei" charset="-122"/>
            <a:ea typeface="Microsoft YaHei" charset="-122"/>
            <a:cs typeface="Microsoft YaHei" charset="-122"/>
          </a:endParaRPr>
        </a:p>
      </dgm:t>
    </dgm:pt>
    <dgm:pt modelId="{24ACE2B4-9BAC-470F-B9B8-8BDD5DDE5954}" type="parTrans" cxnId="{0E6B3F80-3970-4FB9-888B-28EF6C3B5EC5}">
      <dgm:prSet/>
      <dgm:spPr/>
      <dgm:t>
        <a:bodyPr/>
        <a:lstStyle/>
        <a:p>
          <a:endParaRPr lang="zh-CN" altLang="en-US"/>
        </a:p>
      </dgm:t>
    </dgm:pt>
    <dgm:pt modelId="{D0C683D1-9428-4EA5-AB41-69D65F5192F0}" type="sibTrans" cxnId="{0E6B3F80-3970-4FB9-888B-28EF6C3B5EC5}">
      <dgm:prSet/>
      <dgm:spPr/>
      <dgm:t>
        <a:bodyPr/>
        <a:lstStyle/>
        <a:p>
          <a:endParaRPr lang="zh-CN" altLang="en-US"/>
        </a:p>
      </dgm:t>
    </dgm:pt>
    <dgm:pt modelId="{F5749BE4-5AA4-435B-BC51-F40D9032F367}">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对内部不同应用部门多租户</a:t>
          </a:r>
          <a:endParaRPr lang="en-US" altLang="zh-CN" sz="1600" dirty="0">
            <a:latin typeface="Microsoft YaHei" charset="-122"/>
            <a:ea typeface="Microsoft YaHei" charset="-122"/>
            <a:cs typeface="Microsoft YaHei" charset="-122"/>
          </a:endParaRPr>
        </a:p>
      </dgm:t>
    </dgm:pt>
    <dgm:pt modelId="{28F98F87-44BC-4F9C-8632-9E34AF3F84A4}" type="parTrans" cxnId="{1DDD1F03-1817-4EBA-A88E-543F3F08AF28}">
      <dgm:prSet/>
      <dgm:spPr/>
      <dgm:t>
        <a:bodyPr/>
        <a:lstStyle/>
        <a:p>
          <a:endParaRPr lang="zh-CN" altLang="en-US"/>
        </a:p>
      </dgm:t>
    </dgm:pt>
    <dgm:pt modelId="{0EE429D6-FE70-4CE7-B412-ABAE88FDB0BF}" type="sibTrans" cxnId="{1DDD1F03-1817-4EBA-A88E-543F3F08AF28}">
      <dgm:prSet/>
      <dgm:spPr/>
      <dgm:t>
        <a:bodyPr/>
        <a:lstStyle/>
        <a:p>
          <a:endParaRPr lang="zh-CN" altLang="en-US"/>
        </a:p>
      </dgm:t>
    </dgm:pt>
    <dgm:pt modelId="{883F2D9B-38F8-4737-9BE6-99E16D8125BB}">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动态调整</a:t>
          </a:r>
          <a:r>
            <a:rPr lang="en-US" altLang="zh-CN" sz="1600" dirty="0" smtClean="0">
              <a:latin typeface="Microsoft YaHei" charset="-122"/>
              <a:ea typeface="Microsoft YaHei" charset="-122"/>
              <a:cs typeface="Microsoft YaHei" charset="-122"/>
            </a:rPr>
            <a:t>ADC</a:t>
          </a:r>
          <a:r>
            <a:rPr lang="zh-CN" altLang="en-US" sz="1600" dirty="0" smtClean="0">
              <a:latin typeface="Microsoft YaHei" charset="-122"/>
              <a:ea typeface="Microsoft YaHei" charset="-122"/>
              <a:cs typeface="Microsoft YaHei" charset="-122"/>
            </a:rPr>
            <a:t>资源</a:t>
          </a:r>
          <a:endParaRPr lang="en-US" altLang="zh-CN" sz="1600" dirty="0">
            <a:latin typeface="Microsoft YaHei" charset="-122"/>
            <a:ea typeface="Microsoft YaHei" charset="-122"/>
            <a:cs typeface="Microsoft YaHei" charset="-122"/>
          </a:endParaRPr>
        </a:p>
      </dgm:t>
    </dgm:pt>
    <dgm:pt modelId="{02328CA2-2005-4ACA-B8D9-1D32E927D953}" type="parTrans" cxnId="{0229FABF-5845-4B97-94BF-447C91FFF474}">
      <dgm:prSet/>
      <dgm:spPr/>
      <dgm:t>
        <a:bodyPr/>
        <a:lstStyle/>
        <a:p>
          <a:endParaRPr lang="zh-CN" altLang="en-US"/>
        </a:p>
      </dgm:t>
    </dgm:pt>
    <dgm:pt modelId="{C7F1E4AF-D358-4A27-9335-F2881C822217}" type="sibTrans" cxnId="{0229FABF-5845-4B97-94BF-447C91FFF474}">
      <dgm:prSet/>
      <dgm:spPr/>
      <dgm:t>
        <a:bodyPr/>
        <a:lstStyle/>
        <a:p>
          <a:endParaRPr lang="zh-CN" altLang="en-US"/>
        </a:p>
      </dgm:t>
    </dgm:pt>
    <dgm:pt modelId="{3D9A0681-5FC1-4498-86F1-2ECC62479A6C}">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整合密度</a:t>
          </a:r>
          <a:r>
            <a:rPr lang="en-US" altLang="zh-CN" sz="1600" dirty="0" smtClean="0">
              <a:latin typeface="Microsoft YaHei" charset="-122"/>
              <a:ea typeface="Microsoft YaHei" charset="-122"/>
              <a:cs typeface="Microsoft YaHei" charset="-122"/>
            </a:rPr>
            <a:t>5 - 80</a:t>
          </a:r>
          <a:endParaRPr lang="en-US" altLang="zh-CN" sz="1600" dirty="0">
            <a:latin typeface="Microsoft YaHei" charset="-122"/>
            <a:ea typeface="Microsoft YaHei" charset="-122"/>
            <a:cs typeface="Microsoft YaHei" charset="-122"/>
          </a:endParaRPr>
        </a:p>
      </dgm:t>
    </dgm:pt>
    <dgm:pt modelId="{E123FD6C-FA52-4B92-B5CA-A18E269D7CCB}" type="parTrans" cxnId="{ACFDD1C0-ACC0-4E2A-BE7C-ADD4E8C4B69D}">
      <dgm:prSet/>
      <dgm:spPr/>
      <dgm:t>
        <a:bodyPr/>
        <a:lstStyle/>
        <a:p>
          <a:endParaRPr lang="zh-CN" altLang="en-US"/>
        </a:p>
      </dgm:t>
    </dgm:pt>
    <dgm:pt modelId="{77B1A5A1-190F-4243-ADB7-0463B482CDA3}" type="sibTrans" cxnId="{ACFDD1C0-ACC0-4E2A-BE7C-ADD4E8C4B69D}">
      <dgm:prSet/>
      <dgm:spPr/>
      <dgm:t>
        <a:bodyPr/>
        <a:lstStyle/>
        <a:p>
          <a:endParaRPr lang="zh-CN" altLang="en-US"/>
        </a:p>
      </dgm:t>
    </dgm:pt>
    <dgm:pt modelId="{252D6498-4856-4003-9C7F-09F4AD7E0C69}">
      <dgm:prSet custT="1"/>
      <dgm:spPr/>
      <dgm:t>
        <a:bodyPr/>
        <a:lstStyle/>
        <a:p>
          <a:pPr>
            <a:lnSpc>
              <a:spcPct val="100000"/>
            </a:lnSpc>
            <a:spcAft>
              <a:spcPts val="600"/>
            </a:spcAft>
          </a:pPr>
          <a:r>
            <a:rPr lang="en-US" altLang="zh-CN" sz="1600" dirty="0" smtClean="0">
              <a:latin typeface="Microsoft YaHei" charset="-122"/>
              <a:ea typeface="Microsoft YaHei" charset="-122"/>
              <a:cs typeface="Microsoft YaHei" charset="-122"/>
            </a:rPr>
            <a:t>SDX</a:t>
          </a:r>
          <a:r>
            <a:rPr lang="zh-CN" altLang="en-US" sz="1600" dirty="0" smtClean="0">
              <a:latin typeface="Microsoft YaHei" charset="-122"/>
              <a:ea typeface="Microsoft YaHei" charset="-122"/>
              <a:cs typeface="Microsoft YaHei" charset="-122"/>
            </a:rPr>
            <a:t>解决方案</a:t>
          </a:r>
          <a:endParaRPr lang="en-US" altLang="zh-CN" sz="1600" dirty="0">
            <a:latin typeface="Microsoft YaHei" charset="-122"/>
            <a:ea typeface="Microsoft YaHei" charset="-122"/>
            <a:cs typeface="Microsoft YaHei" charset="-122"/>
          </a:endParaRPr>
        </a:p>
      </dgm:t>
    </dgm:pt>
    <dgm:pt modelId="{F31368E9-B72A-4114-9FF7-4F4F745B4EBB}" type="sibTrans" cxnId="{92A3DCB9-A2C6-4BAD-B206-53CAEA8C0135}">
      <dgm:prSet/>
      <dgm:spPr/>
      <dgm:t>
        <a:bodyPr/>
        <a:lstStyle/>
        <a:p>
          <a:endParaRPr lang="zh-CN" altLang="en-US"/>
        </a:p>
      </dgm:t>
    </dgm:pt>
    <dgm:pt modelId="{C5BFBFF3-243D-4172-88BF-5675B734E271}" type="parTrans" cxnId="{92A3DCB9-A2C6-4BAD-B206-53CAEA8C0135}">
      <dgm:prSet/>
      <dgm:spPr/>
      <dgm:t>
        <a:bodyPr/>
        <a:lstStyle/>
        <a:p>
          <a:endParaRPr lang="zh-CN" altLang="en-US"/>
        </a:p>
      </dgm:t>
    </dgm:pt>
    <dgm:pt modelId="{B4783670-2E13-481C-9933-5B9E43C7BEFE}">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金融</a:t>
          </a:r>
          <a:endParaRPr lang="zh-CN" altLang="en-US" sz="1600" dirty="0">
            <a:latin typeface="Microsoft YaHei" charset="-122"/>
            <a:ea typeface="Microsoft YaHei" charset="-122"/>
            <a:cs typeface="Microsoft YaHei" charset="-122"/>
          </a:endParaRPr>
        </a:p>
      </dgm:t>
    </dgm:pt>
    <dgm:pt modelId="{4820D037-636D-4059-AF9C-717EF791E8E0}" type="parTrans" cxnId="{7D442EE3-2B77-4BE0-BC7D-F96C00870A37}">
      <dgm:prSet/>
      <dgm:spPr/>
      <dgm:t>
        <a:bodyPr/>
        <a:lstStyle/>
        <a:p>
          <a:endParaRPr lang="zh-CN" altLang="en-US"/>
        </a:p>
      </dgm:t>
    </dgm:pt>
    <dgm:pt modelId="{606319C3-6461-4F4D-AEA1-ECECA10F4F27}" type="sibTrans" cxnId="{7D442EE3-2B77-4BE0-BC7D-F96C00870A37}">
      <dgm:prSet/>
      <dgm:spPr/>
      <dgm:t>
        <a:bodyPr/>
        <a:lstStyle/>
        <a:p>
          <a:endParaRPr lang="zh-CN" altLang="en-US"/>
        </a:p>
      </dgm:t>
    </dgm:pt>
    <dgm:pt modelId="{8B845709-B3EA-4472-9BC9-E0366E825D1D}">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整合密度最高的解决方案</a:t>
          </a:r>
          <a:endParaRPr lang="en-US" altLang="zh-CN" sz="1600" dirty="0">
            <a:latin typeface="Microsoft YaHei" charset="-122"/>
            <a:ea typeface="Microsoft YaHei" charset="-122"/>
            <a:cs typeface="Microsoft YaHei" charset="-122"/>
          </a:endParaRPr>
        </a:p>
      </dgm:t>
    </dgm:pt>
    <dgm:pt modelId="{B57D330C-FF0D-4BA0-9D8B-3DDC43DA00ED}" type="parTrans" cxnId="{B0A6AA3C-E6D4-4F2A-94CC-37DE65B4F8B4}">
      <dgm:prSet/>
      <dgm:spPr/>
      <dgm:t>
        <a:bodyPr/>
        <a:lstStyle/>
        <a:p>
          <a:endParaRPr lang="zh-CN" altLang="en-US"/>
        </a:p>
      </dgm:t>
    </dgm:pt>
    <dgm:pt modelId="{52067F52-4912-4194-89D8-3EB19C136C76}" type="sibTrans" cxnId="{B0A6AA3C-E6D4-4F2A-94CC-37DE65B4F8B4}">
      <dgm:prSet/>
      <dgm:spPr/>
      <dgm:t>
        <a:bodyPr/>
        <a:lstStyle/>
        <a:p>
          <a:endParaRPr lang="zh-CN" altLang="en-US"/>
        </a:p>
      </dgm:t>
    </dgm:pt>
    <dgm:pt modelId="{1449FEDC-C9A9-4CB9-9066-3649308D2373}">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全功能</a:t>
          </a:r>
          <a:endParaRPr lang="en-US" altLang="zh-CN" sz="1600" dirty="0">
            <a:latin typeface="Microsoft YaHei" charset="-122"/>
            <a:ea typeface="Microsoft YaHei" charset="-122"/>
            <a:cs typeface="Microsoft YaHei" charset="-122"/>
          </a:endParaRPr>
        </a:p>
      </dgm:t>
    </dgm:pt>
    <dgm:pt modelId="{434AB66B-D255-4790-B096-0DA6EA25CC35}" type="parTrans" cxnId="{4563C581-602C-42F6-A8C9-FCDFCD8F35BC}">
      <dgm:prSet/>
      <dgm:spPr/>
      <dgm:t>
        <a:bodyPr/>
        <a:lstStyle/>
        <a:p>
          <a:endParaRPr lang="zh-CN" altLang="en-US"/>
        </a:p>
      </dgm:t>
    </dgm:pt>
    <dgm:pt modelId="{9E72D409-0FDF-4F2B-AA46-C374417929AE}" type="sibTrans" cxnId="{4563C581-602C-42F6-A8C9-FCDFCD8F35BC}">
      <dgm:prSet/>
      <dgm:spPr/>
      <dgm:t>
        <a:bodyPr/>
        <a:lstStyle/>
        <a:p>
          <a:endParaRPr lang="zh-CN" altLang="en-US"/>
        </a:p>
      </dgm:t>
    </dgm:pt>
    <dgm:pt modelId="{CC9ADA11-F957-443E-9609-1E9F2DB33681}">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按需扩展</a:t>
          </a:r>
          <a:endParaRPr lang="en-US" altLang="zh-CN" sz="1600" dirty="0">
            <a:latin typeface="Microsoft YaHei" charset="-122"/>
            <a:ea typeface="Microsoft YaHei" charset="-122"/>
            <a:cs typeface="Microsoft YaHei" charset="-122"/>
          </a:endParaRPr>
        </a:p>
      </dgm:t>
    </dgm:pt>
    <dgm:pt modelId="{919C3EE1-B188-4B33-8670-032DED8572FA}" type="parTrans" cxnId="{7C837500-13E6-48C7-A0B1-76FD8C89499A}">
      <dgm:prSet/>
      <dgm:spPr/>
      <dgm:t>
        <a:bodyPr/>
        <a:lstStyle/>
        <a:p>
          <a:endParaRPr lang="zh-CN" altLang="en-US"/>
        </a:p>
      </dgm:t>
    </dgm:pt>
    <dgm:pt modelId="{1B1A9D1B-6AEB-413C-A705-65339AF260C3}" type="sibTrans" cxnId="{7C837500-13E6-48C7-A0B1-76FD8C89499A}">
      <dgm:prSet/>
      <dgm:spPr/>
      <dgm:t>
        <a:bodyPr/>
        <a:lstStyle/>
        <a:p>
          <a:endParaRPr lang="zh-CN" altLang="en-US"/>
        </a:p>
      </dgm:t>
    </dgm:pt>
    <dgm:pt modelId="{F889DBE2-4CE1-47F5-87EB-E83917BBB7DD}">
      <dgm:prSet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性能最优</a:t>
          </a:r>
          <a:endParaRPr lang="en-US" altLang="zh-CN" sz="1600" dirty="0">
            <a:latin typeface="Microsoft YaHei" charset="-122"/>
            <a:ea typeface="Microsoft YaHei" charset="-122"/>
            <a:cs typeface="Microsoft YaHei" charset="-122"/>
          </a:endParaRPr>
        </a:p>
      </dgm:t>
    </dgm:pt>
    <dgm:pt modelId="{0DBC40F8-034D-45A1-B04F-2E9CF0318D22}" type="parTrans" cxnId="{E21A8CDA-E5ED-4E65-984D-8AC37A7814B6}">
      <dgm:prSet/>
      <dgm:spPr/>
      <dgm:t>
        <a:bodyPr/>
        <a:lstStyle/>
        <a:p>
          <a:endParaRPr lang="zh-CN" altLang="en-US"/>
        </a:p>
      </dgm:t>
    </dgm:pt>
    <dgm:pt modelId="{870550EF-868E-4F0A-B9A1-E1B40BB96E1B}" type="sibTrans" cxnId="{E21A8CDA-E5ED-4E65-984D-8AC37A7814B6}">
      <dgm:prSet/>
      <dgm:spPr/>
      <dgm:t>
        <a:bodyPr/>
        <a:lstStyle/>
        <a:p>
          <a:endParaRPr lang="zh-CN" altLang="en-US"/>
        </a:p>
      </dgm:t>
    </dgm:pt>
    <dgm:pt modelId="{1AB09719-E4C0-4771-9EDC-80343816B198}">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能源</a:t>
          </a:r>
          <a:endParaRPr lang="zh-CN" altLang="en-US" sz="1600" dirty="0">
            <a:latin typeface="Microsoft YaHei" charset="-122"/>
            <a:ea typeface="Microsoft YaHei" charset="-122"/>
            <a:cs typeface="Microsoft YaHei" charset="-122"/>
          </a:endParaRPr>
        </a:p>
      </dgm:t>
    </dgm:pt>
    <dgm:pt modelId="{3534BEEF-8277-4F0B-AB67-F741552F8FD1}" type="parTrans" cxnId="{4B67DD99-4DA1-4923-8511-02646773D56F}">
      <dgm:prSet/>
      <dgm:spPr/>
      <dgm:t>
        <a:bodyPr/>
        <a:lstStyle/>
        <a:p>
          <a:endParaRPr lang="zh-CN" altLang="en-US"/>
        </a:p>
      </dgm:t>
    </dgm:pt>
    <dgm:pt modelId="{410BF907-83D5-46DE-B0F2-F1BA31514371}" type="sibTrans" cxnId="{4B67DD99-4DA1-4923-8511-02646773D56F}">
      <dgm:prSet/>
      <dgm:spPr/>
      <dgm:t>
        <a:bodyPr/>
        <a:lstStyle/>
        <a:p>
          <a:endParaRPr lang="zh-CN" altLang="en-US"/>
        </a:p>
      </dgm:t>
    </dgm:pt>
    <dgm:pt modelId="{7D0BB337-7FEE-4F98-899D-6CD17277F7E7}">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高校</a:t>
          </a:r>
          <a:endParaRPr lang="zh-CN" altLang="en-US" sz="1600" dirty="0">
            <a:latin typeface="Microsoft YaHei" charset="-122"/>
            <a:ea typeface="Microsoft YaHei" charset="-122"/>
            <a:cs typeface="Microsoft YaHei" charset="-122"/>
          </a:endParaRPr>
        </a:p>
      </dgm:t>
    </dgm:pt>
    <dgm:pt modelId="{C455DF2C-19AD-4C4C-9415-6E27FEF20D79}" type="parTrans" cxnId="{CFA77BF3-B5D1-4620-A1FD-EB0741B21CC2}">
      <dgm:prSet/>
      <dgm:spPr/>
      <dgm:t>
        <a:bodyPr/>
        <a:lstStyle/>
        <a:p>
          <a:endParaRPr lang="zh-CN" altLang="en-US"/>
        </a:p>
      </dgm:t>
    </dgm:pt>
    <dgm:pt modelId="{62347974-7933-4C91-BB80-49BF7FA0ECDD}" type="sibTrans" cxnId="{CFA77BF3-B5D1-4620-A1FD-EB0741B21CC2}">
      <dgm:prSet/>
      <dgm:spPr/>
      <dgm:t>
        <a:bodyPr/>
        <a:lstStyle/>
        <a:p>
          <a:endParaRPr lang="zh-CN" altLang="en-US"/>
        </a:p>
      </dgm:t>
    </dgm:pt>
    <dgm:pt modelId="{C931EE94-A5EF-4C8B-9A7E-64D2115CF744}">
      <dgm:prSet phldrT="[文本]" custT="1"/>
      <dgm:spPr/>
      <dgm:t>
        <a:bodyPr/>
        <a:lstStyle/>
        <a:p>
          <a:pPr>
            <a:lnSpc>
              <a:spcPct val="100000"/>
            </a:lnSpc>
            <a:spcAft>
              <a:spcPts val="600"/>
            </a:spcAft>
          </a:pPr>
          <a:r>
            <a:rPr lang="zh-CN" altLang="en-US" sz="1600" dirty="0" smtClean="0">
              <a:latin typeface="Microsoft YaHei" charset="-122"/>
              <a:ea typeface="Microsoft YaHei" charset="-122"/>
              <a:cs typeface="Microsoft YaHei" charset="-122"/>
            </a:rPr>
            <a:t>对不同应用和部门隔离要求高的企业用户</a:t>
          </a:r>
          <a:endParaRPr lang="zh-CN" altLang="en-US" sz="1600" dirty="0">
            <a:latin typeface="Microsoft YaHei" charset="-122"/>
            <a:ea typeface="Microsoft YaHei" charset="-122"/>
            <a:cs typeface="Microsoft YaHei" charset="-122"/>
          </a:endParaRPr>
        </a:p>
      </dgm:t>
    </dgm:pt>
    <dgm:pt modelId="{8B234949-4668-4F29-A1DA-2B56450F1367}" type="parTrans" cxnId="{64AFCDD5-709B-4374-96F3-72DD44403631}">
      <dgm:prSet/>
      <dgm:spPr/>
      <dgm:t>
        <a:bodyPr/>
        <a:lstStyle/>
        <a:p>
          <a:endParaRPr lang="zh-CN" altLang="en-US"/>
        </a:p>
      </dgm:t>
    </dgm:pt>
    <dgm:pt modelId="{67391A09-4F58-4A6F-ACB0-12B3B91F5993}" type="sibTrans" cxnId="{64AFCDD5-709B-4374-96F3-72DD44403631}">
      <dgm:prSet/>
      <dgm:spPr/>
      <dgm:t>
        <a:bodyPr/>
        <a:lstStyle/>
        <a:p>
          <a:endParaRPr lang="zh-CN" altLang="en-US"/>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FC8DC386-DED7-4888-8C86-04C2F0211D1B}" type="pres">
      <dgm:prSet presAssocID="{A9D0C5A4-46EC-4333-9705-04E562FAF875}" presName="composite" presStyleCnt="0"/>
      <dgm:spPr/>
    </dgm:pt>
    <dgm:pt modelId="{3929EA3B-93EE-46E7-AABB-3520372FFFF6}" type="pres">
      <dgm:prSet presAssocID="{A9D0C5A4-46EC-4333-9705-04E562FAF875}" presName="parTx" presStyleLbl="alignNode1" presStyleIdx="0" presStyleCnt="3">
        <dgm:presLayoutVars>
          <dgm:chMax val="0"/>
          <dgm:chPref val="0"/>
          <dgm:bulletEnabled val="1"/>
        </dgm:presLayoutVars>
      </dgm:prSet>
      <dgm:spPr/>
      <dgm:t>
        <a:bodyPr/>
        <a:lstStyle/>
        <a:p>
          <a:endParaRPr lang="zh-CN" altLang="en-US"/>
        </a:p>
      </dgm:t>
    </dgm:pt>
    <dgm:pt modelId="{EF90B1EA-2ADA-4A63-8134-9B21BAFF714F}" type="pres">
      <dgm:prSet presAssocID="{A9D0C5A4-46EC-4333-9705-04E562FAF875}" presName="desTx" presStyleLbl="alignAccFollowNode1" presStyleIdx="0" presStyleCnt="3">
        <dgm:presLayoutVars>
          <dgm:bulletEnabled val="1"/>
        </dgm:presLayoutVars>
      </dgm:prSet>
      <dgm:spPr/>
      <dgm:t>
        <a:bodyPr/>
        <a:lstStyle/>
        <a:p>
          <a:endParaRPr lang="zh-CN" altLang="en-US"/>
        </a:p>
      </dgm:t>
    </dgm:pt>
    <dgm:pt modelId="{4703C2CB-2E8C-415A-ACB4-13E6F1091535}" type="pres">
      <dgm:prSet presAssocID="{930FF598-5149-490E-AE9E-99108AD04AC6}" presName="space" presStyleCnt="0"/>
      <dgm:spPr/>
    </dgm:pt>
    <dgm:pt modelId="{EC7200D9-CEE0-424A-AB4D-0DBA24692C9E}" type="pres">
      <dgm:prSet presAssocID="{E2DA2439-A4DE-467C-94D8-3A2660D3473C}" presName="composite" presStyleCnt="0"/>
      <dgm:spPr/>
    </dgm:pt>
    <dgm:pt modelId="{235972E4-9705-4E55-897D-DFDAD3EAC272}" type="pres">
      <dgm:prSet presAssocID="{E2DA2439-A4DE-467C-94D8-3A2660D3473C}" presName="parTx" presStyleLbl="alignNode1" presStyleIdx="1" presStyleCnt="3">
        <dgm:presLayoutVars>
          <dgm:chMax val="0"/>
          <dgm:chPref val="0"/>
          <dgm:bulletEnabled val="1"/>
        </dgm:presLayoutVars>
      </dgm:prSet>
      <dgm:spPr/>
      <dgm:t>
        <a:bodyPr/>
        <a:lstStyle/>
        <a:p>
          <a:endParaRPr lang="zh-CN" altLang="en-US"/>
        </a:p>
      </dgm:t>
    </dgm:pt>
    <dgm:pt modelId="{3DC35F02-B5F6-491A-832C-0C3803B37002}" type="pres">
      <dgm:prSet presAssocID="{E2DA2439-A4DE-467C-94D8-3A2660D3473C}" presName="desTx" presStyleLbl="alignAccFollowNode1" presStyleIdx="1" presStyleCnt="3">
        <dgm:presLayoutVars>
          <dgm:bulletEnabled val="1"/>
        </dgm:presLayoutVars>
      </dgm:prSet>
      <dgm:spPr/>
      <dgm:t>
        <a:bodyPr/>
        <a:lstStyle/>
        <a:p>
          <a:endParaRPr lang="zh-CN" altLang="en-US"/>
        </a:p>
      </dgm:t>
    </dgm:pt>
    <dgm:pt modelId="{1E595672-8DFA-4391-A98E-C3105CFAA246}" type="pres">
      <dgm:prSet presAssocID="{1CCFE782-842B-4385-8B6E-3F75D598E7D2}" presName="space" presStyleCnt="0"/>
      <dgm:spPr/>
    </dgm:pt>
    <dgm:pt modelId="{7243C35D-8BB9-4A5E-83B3-3DC6EE7F1323}" type="pres">
      <dgm:prSet presAssocID="{ADE36027-8F29-40D8-A709-728F9E17F665}" presName="composite" presStyleCnt="0"/>
      <dgm:spPr/>
    </dgm:pt>
    <dgm:pt modelId="{889706CE-05E8-4244-AAD6-DEFBA9B7316F}" type="pres">
      <dgm:prSet presAssocID="{ADE36027-8F29-40D8-A709-728F9E17F665}" presName="parTx" presStyleLbl="alignNode1" presStyleIdx="2" presStyleCnt="3">
        <dgm:presLayoutVars>
          <dgm:chMax val="0"/>
          <dgm:chPref val="0"/>
          <dgm:bulletEnabled val="1"/>
        </dgm:presLayoutVars>
      </dgm:prSet>
      <dgm:spPr/>
      <dgm:t>
        <a:bodyPr/>
        <a:lstStyle/>
        <a:p>
          <a:endParaRPr lang="zh-CN" altLang="en-US"/>
        </a:p>
      </dgm:t>
    </dgm:pt>
    <dgm:pt modelId="{62B72108-8261-459D-B9FC-90574C84E057}" type="pres">
      <dgm:prSet presAssocID="{ADE36027-8F29-40D8-A709-728F9E17F665}" presName="desTx" presStyleLbl="alignAccFollowNode1" presStyleIdx="2" presStyleCnt="3">
        <dgm:presLayoutVars>
          <dgm:bulletEnabled val="1"/>
        </dgm:presLayoutVars>
      </dgm:prSet>
      <dgm:spPr/>
      <dgm:t>
        <a:bodyPr/>
        <a:lstStyle/>
        <a:p>
          <a:endParaRPr lang="zh-CN" altLang="en-US"/>
        </a:p>
      </dgm:t>
    </dgm:pt>
  </dgm:ptLst>
  <dgm:cxnLst>
    <dgm:cxn modelId="{92A3DCB9-A2C6-4BAD-B206-53CAEA8C0135}" srcId="{E2DA2439-A4DE-467C-94D8-3A2660D3473C}" destId="{252D6498-4856-4003-9C7F-09F4AD7E0C69}" srcOrd="0" destOrd="0" parTransId="{C5BFBFF3-243D-4172-88BF-5675B734E271}" sibTransId="{F31368E9-B72A-4114-9FF7-4F4F745B4EBB}"/>
    <dgm:cxn modelId="{7D442EE3-2B77-4BE0-BC7D-F96C00870A37}" srcId="{ADE36027-8F29-40D8-A709-728F9E17F665}" destId="{B4783670-2E13-481C-9933-5B9E43C7BEFE}" srcOrd="1" destOrd="0" parTransId="{4820D037-636D-4059-AF9C-717EF791E8E0}" sibTransId="{606319C3-6461-4F4D-AEA1-ECECA10F4F27}"/>
    <dgm:cxn modelId="{CFA77BF3-B5D1-4620-A1FD-EB0741B21CC2}" srcId="{ADE36027-8F29-40D8-A709-728F9E17F665}" destId="{7D0BB337-7FEE-4F98-899D-6CD17277F7E7}" srcOrd="3" destOrd="0" parTransId="{C455DF2C-19AD-4C4C-9415-6E27FEF20D79}" sibTransId="{62347974-7933-4C91-BB80-49BF7FA0ECDD}"/>
    <dgm:cxn modelId="{434789F2-A679-FF47-BF35-D079E4E805DB}" type="presOf" srcId="{E2DA2439-A4DE-467C-94D8-3A2660D3473C}" destId="{235972E4-9705-4E55-897D-DFDAD3EAC272}" srcOrd="0" destOrd="0" presId="urn:microsoft.com/office/officeart/2005/8/layout/hList1"/>
    <dgm:cxn modelId="{CD2DDC24-FBE1-7F43-8D85-E2E079C69418}" type="presOf" srcId="{03E30DD2-3CDC-43D9-81C4-663BD4892C7B}" destId="{59E407A7-6115-4F8E-8F19-D59DECE8FF96}" srcOrd="0" destOrd="0" presId="urn:microsoft.com/office/officeart/2005/8/layout/hList1"/>
    <dgm:cxn modelId="{9CC29D1D-2E62-0842-8BF5-0A7CEC450B2B}" type="presOf" srcId="{8A5176D1-71FD-4143-B92C-1B481712795C}" destId="{EF90B1EA-2ADA-4A63-8134-9B21BAFF714F}" srcOrd="0" destOrd="0" presId="urn:microsoft.com/office/officeart/2005/8/layout/hList1"/>
    <dgm:cxn modelId="{2E1FD62D-9EB7-4EB9-AB5B-7500ADC75DA6}" srcId="{A9D0C5A4-46EC-4333-9705-04E562FAF875}" destId="{8A5176D1-71FD-4143-B92C-1B481712795C}" srcOrd="0" destOrd="0" parTransId="{3EF3FD35-1241-4ADD-A650-D8B2001445C6}" sibTransId="{412248A6-C45F-45F7-A425-8A5D625BE9D6}"/>
    <dgm:cxn modelId="{16509909-6E78-6F49-9D5A-84BD36CE016B}" type="presOf" srcId="{F889DBE2-4CE1-47F5-87EB-E83917BBB7DD}" destId="{3DC35F02-B5F6-491A-832C-0C3803B37002}" srcOrd="0" destOrd="4" presId="urn:microsoft.com/office/officeart/2005/8/layout/hList1"/>
    <dgm:cxn modelId="{64AFCDD5-709B-4374-96F3-72DD44403631}" srcId="{ADE36027-8F29-40D8-A709-728F9E17F665}" destId="{C931EE94-A5EF-4C8B-9A7E-64D2115CF744}" srcOrd="4" destOrd="0" parTransId="{8B234949-4668-4F29-A1DA-2B56450F1367}" sibTransId="{67391A09-4F58-4A6F-ACB0-12B3B91F5993}"/>
    <dgm:cxn modelId="{0229FABF-5845-4B97-94BF-447C91FFF474}" srcId="{A9D0C5A4-46EC-4333-9705-04E562FAF875}" destId="{883F2D9B-38F8-4737-9BE6-99E16D8125BB}" srcOrd="3" destOrd="0" parTransId="{02328CA2-2005-4ACA-B8D9-1D32E927D953}" sibTransId="{C7F1E4AF-D358-4A27-9335-F2881C822217}"/>
    <dgm:cxn modelId="{3C620984-3DE5-DD4E-8163-63D352B88823}" type="presOf" srcId="{8B845709-B3EA-4472-9BC9-E0366E825D1D}" destId="{3DC35F02-B5F6-491A-832C-0C3803B37002}" srcOrd="0" destOrd="1" presId="urn:microsoft.com/office/officeart/2005/8/layout/hList1"/>
    <dgm:cxn modelId="{ACFDD1C0-ACC0-4E2A-BE7C-ADD4E8C4B69D}" srcId="{A9D0C5A4-46EC-4333-9705-04E562FAF875}" destId="{3D9A0681-5FC1-4498-86F1-2ECC62479A6C}" srcOrd="4" destOrd="0" parTransId="{E123FD6C-FA52-4B92-B5CA-A18E269D7CCB}" sibTransId="{77B1A5A1-190F-4243-ADB7-0463B482CDA3}"/>
    <dgm:cxn modelId="{B8230883-2BBB-D244-91FB-FFF6CD69DD0F}" type="presOf" srcId="{6A32EF77-8FA7-4C74-B5FA-18348599BB8A}" destId="{62B72108-8261-459D-B9FC-90574C84E057}" srcOrd="0" destOrd="0" presId="urn:microsoft.com/office/officeart/2005/8/layout/hList1"/>
    <dgm:cxn modelId="{334D0644-5C31-5F43-9A19-656583B2B406}" type="presOf" srcId="{A9D0C5A4-46EC-4333-9705-04E562FAF875}" destId="{3929EA3B-93EE-46E7-AABB-3520372FFFF6}" srcOrd="0" destOrd="0" presId="urn:microsoft.com/office/officeart/2005/8/layout/hList1"/>
    <dgm:cxn modelId="{42C857B0-991D-4265-8986-65CDA3FEC05B}" srcId="{03E30DD2-3CDC-43D9-81C4-663BD4892C7B}" destId="{E2DA2439-A4DE-467C-94D8-3A2660D3473C}" srcOrd="1" destOrd="0" parTransId="{78663101-6FDB-40A1-ACD2-36BC7DCDCD18}" sibTransId="{1CCFE782-842B-4385-8B6E-3F75D598E7D2}"/>
    <dgm:cxn modelId="{E21A8CDA-E5ED-4E65-984D-8AC37A7814B6}" srcId="{E2DA2439-A4DE-467C-94D8-3A2660D3473C}" destId="{F889DBE2-4CE1-47F5-87EB-E83917BBB7DD}" srcOrd="4" destOrd="0" parTransId="{0DBC40F8-034D-45A1-B04F-2E9CF0318D22}" sibTransId="{870550EF-868E-4F0A-B9A1-E1B40BB96E1B}"/>
    <dgm:cxn modelId="{B0A6AA3C-E6D4-4F2A-94CC-37DE65B4F8B4}" srcId="{E2DA2439-A4DE-467C-94D8-3A2660D3473C}" destId="{8B845709-B3EA-4472-9BC9-E0366E825D1D}" srcOrd="1" destOrd="0" parTransId="{B57D330C-FF0D-4BA0-9D8B-3DDC43DA00ED}" sibTransId="{52067F52-4912-4194-89D8-3EB19C136C76}"/>
    <dgm:cxn modelId="{4B67DD99-4DA1-4923-8511-02646773D56F}" srcId="{ADE36027-8F29-40D8-A709-728F9E17F665}" destId="{1AB09719-E4C0-4771-9EDC-80343816B198}" srcOrd="2" destOrd="0" parTransId="{3534BEEF-8277-4F0B-AB67-F741552F8FD1}" sibTransId="{410BF907-83D5-46DE-B0F2-F1BA31514371}"/>
    <dgm:cxn modelId="{D82DF424-9454-D542-913E-E5D539539B69}" type="presOf" srcId="{ADE36027-8F29-40D8-A709-728F9E17F665}" destId="{889706CE-05E8-4244-AAD6-DEFBA9B7316F}" srcOrd="0" destOrd="0" presId="urn:microsoft.com/office/officeart/2005/8/layout/hList1"/>
    <dgm:cxn modelId="{4563C581-602C-42F6-A8C9-FCDFCD8F35BC}" srcId="{E2DA2439-A4DE-467C-94D8-3A2660D3473C}" destId="{1449FEDC-C9A9-4CB9-9066-3649308D2373}" srcOrd="2" destOrd="0" parTransId="{434AB66B-D255-4790-B096-0DA6EA25CC35}" sibTransId="{9E72D409-0FDF-4F2B-AA46-C374417929AE}"/>
    <dgm:cxn modelId="{6FDED99C-0D84-644D-8B80-E4CCEA7C40EE}" type="presOf" srcId="{1449FEDC-C9A9-4CB9-9066-3649308D2373}" destId="{3DC35F02-B5F6-491A-832C-0C3803B37002}" srcOrd="0" destOrd="2" presId="urn:microsoft.com/office/officeart/2005/8/layout/hList1"/>
    <dgm:cxn modelId="{7C837500-13E6-48C7-A0B1-76FD8C89499A}" srcId="{E2DA2439-A4DE-467C-94D8-3A2660D3473C}" destId="{CC9ADA11-F957-443E-9609-1E9F2DB33681}" srcOrd="3" destOrd="0" parTransId="{919C3EE1-B188-4B33-8670-032DED8572FA}" sibTransId="{1B1A9D1B-6AEB-413C-A705-65339AF260C3}"/>
    <dgm:cxn modelId="{39C0FEE2-697E-534A-B5A8-620FA81D6D86}" type="presOf" srcId="{7D0BB337-7FEE-4F98-899D-6CD17277F7E7}" destId="{62B72108-8261-459D-B9FC-90574C84E057}" srcOrd="0" destOrd="3" presId="urn:microsoft.com/office/officeart/2005/8/layout/hList1"/>
    <dgm:cxn modelId="{85D2E379-773E-E54A-9847-92B86CC1F2C9}" type="presOf" srcId="{3D9A0681-5FC1-4498-86F1-2ECC62479A6C}" destId="{EF90B1EA-2ADA-4A63-8134-9B21BAFF714F}" srcOrd="0" destOrd="4" presId="urn:microsoft.com/office/officeart/2005/8/layout/hList1"/>
    <dgm:cxn modelId="{26301E69-321A-1046-B3BC-6D91138DDFB7}" type="presOf" srcId="{252D6498-4856-4003-9C7F-09F4AD7E0C69}" destId="{3DC35F02-B5F6-491A-832C-0C3803B37002}" srcOrd="0" destOrd="0" presId="urn:microsoft.com/office/officeart/2005/8/layout/hList1"/>
    <dgm:cxn modelId="{C96274DE-F48F-234C-A575-24E4A03B69D6}" type="presOf" srcId="{3A8DCD40-13E5-4A69-9CED-04FD76630963}" destId="{EF90B1EA-2ADA-4A63-8134-9B21BAFF714F}" srcOrd="0" destOrd="1" presId="urn:microsoft.com/office/officeart/2005/8/layout/hList1"/>
    <dgm:cxn modelId="{C4AA2F8C-41C5-DF47-AE00-636B4BA54AAA}" type="presOf" srcId="{C931EE94-A5EF-4C8B-9A7E-64D2115CF744}" destId="{62B72108-8261-459D-B9FC-90574C84E057}" srcOrd="0" destOrd="4" presId="urn:microsoft.com/office/officeart/2005/8/layout/hList1"/>
    <dgm:cxn modelId="{B14B9917-8D7D-7140-A037-1E9C32A756A1}" type="presOf" srcId="{883F2D9B-38F8-4737-9BE6-99E16D8125BB}" destId="{EF90B1EA-2ADA-4A63-8134-9B21BAFF714F}" srcOrd="0" destOrd="3" presId="urn:microsoft.com/office/officeart/2005/8/layout/hList1"/>
    <dgm:cxn modelId="{1164D4E6-8CAF-0E43-856D-1F1E231CBDA0}" type="presOf" srcId="{B4783670-2E13-481C-9933-5B9E43C7BEFE}" destId="{62B72108-8261-459D-B9FC-90574C84E057}" srcOrd="0" destOrd="1" presId="urn:microsoft.com/office/officeart/2005/8/layout/hList1"/>
    <dgm:cxn modelId="{21CF6B5A-CA45-B54E-91EF-9EC4F50318F5}" type="presOf" srcId="{F5749BE4-5AA4-435B-BC51-F40D9032F367}" destId="{EF90B1EA-2ADA-4A63-8134-9B21BAFF714F}" srcOrd="0" destOrd="2" presId="urn:microsoft.com/office/officeart/2005/8/layout/hList1"/>
    <dgm:cxn modelId="{20DEC9FC-A84B-2949-91E2-42029886BE6E}" type="presOf" srcId="{CC9ADA11-F957-443E-9609-1E9F2DB33681}" destId="{3DC35F02-B5F6-491A-832C-0C3803B37002}" srcOrd="0" destOrd="3" presId="urn:microsoft.com/office/officeart/2005/8/layout/hList1"/>
    <dgm:cxn modelId="{45B63603-8FBD-4CFE-93C2-962CE9767E98}" srcId="{03E30DD2-3CDC-43D9-81C4-663BD4892C7B}" destId="{ADE36027-8F29-40D8-A709-728F9E17F665}" srcOrd="2" destOrd="0" parTransId="{2AC05B32-6123-4394-877A-D1F9CE05421A}" sibTransId="{3DDFD1D2-E2FA-4904-ADDC-330222D419B8}"/>
    <dgm:cxn modelId="{1DDD1F03-1817-4EBA-A88E-543F3F08AF28}" srcId="{A9D0C5A4-46EC-4333-9705-04E562FAF875}" destId="{F5749BE4-5AA4-435B-BC51-F40D9032F367}" srcOrd="2" destOrd="0" parTransId="{28F98F87-44BC-4F9C-8632-9E34AF3F84A4}" sibTransId="{0EE429D6-FE70-4CE7-B412-ABAE88FDB0BF}"/>
    <dgm:cxn modelId="{D3762A93-A8A7-1C49-8577-50E14B70F121}" type="presOf" srcId="{1AB09719-E4C0-4771-9EDC-80343816B198}" destId="{62B72108-8261-459D-B9FC-90574C84E057}" srcOrd="0" destOrd="2" presId="urn:microsoft.com/office/officeart/2005/8/layout/hList1"/>
    <dgm:cxn modelId="{35994018-7CA0-4A0D-8AA3-F3F12F85C968}" srcId="{ADE36027-8F29-40D8-A709-728F9E17F665}" destId="{6A32EF77-8FA7-4C74-B5FA-18348599BB8A}" srcOrd="0" destOrd="0" parTransId="{3DA365EE-EB11-445E-AB49-B30638E3007F}" sibTransId="{3CF41DD0-4630-420C-A17D-B01E590DB106}"/>
    <dgm:cxn modelId="{0E6B3F80-3970-4FB9-888B-28EF6C3B5EC5}" srcId="{A9D0C5A4-46EC-4333-9705-04E562FAF875}" destId="{3A8DCD40-13E5-4A69-9CED-04FD76630963}" srcOrd="1" destOrd="0" parTransId="{24ACE2B4-9BAC-470F-B9B8-8BDD5DDE5954}" sibTransId="{D0C683D1-9428-4EA5-AB41-69D65F5192F0}"/>
    <dgm:cxn modelId="{E7281AC9-A8E2-4E07-B9BC-43535450AC0D}" srcId="{03E30DD2-3CDC-43D9-81C4-663BD4892C7B}" destId="{A9D0C5A4-46EC-4333-9705-04E562FAF875}" srcOrd="0" destOrd="0" parTransId="{8197FA65-68C8-4853-AC99-93D0CF8E3BE7}" sibTransId="{930FF598-5149-490E-AE9E-99108AD04AC6}"/>
    <dgm:cxn modelId="{D6147AD7-DBF2-A14F-88CA-3378E420E455}" type="presParOf" srcId="{59E407A7-6115-4F8E-8F19-D59DECE8FF96}" destId="{FC8DC386-DED7-4888-8C86-04C2F0211D1B}" srcOrd="0" destOrd="0" presId="urn:microsoft.com/office/officeart/2005/8/layout/hList1"/>
    <dgm:cxn modelId="{DA2B8C2D-0DBC-8F46-8907-4D59FEB96B76}" type="presParOf" srcId="{FC8DC386-DED7-4888-8C86-04C2F0211D1B}" destId="{3929EA3B-93EE-46E7-AABB-3520372FFFF6}" srcOrd="0" destOrd="0" presId="urn:microsoft.com/office/officeart/2005/8/layout/hList1"/>
    <dgm:cxn modelId="{B7C13BBF-8036-174E-9EF2-DBC6413E58D0}" type="presParOf" srcId="{FC8DC386-DED7-4888-8C86-04C2F0211D1B}" destId="{EF90B1EA-2ADA-4A63-8134-9B21BAFF714F}" srcOrd="1" destOrd="0" presId="urn:microsoft.com/office/officeart/2005/8/layout/hList1"/>
    <dgm:cxn modelId="{00B45E92-8030-344D-BB57-8261F011DC3A}" type="presParOf" srcId="{59E407A7-6115-4F8E-8F19-D59DECE8FF96}" destId="{4703C2CB-2E8C-415A-ACB4-13E6F1091535}" srcOrd="1" destOrd="0" presId="urn:microsoft.com/office/officeart/2005/8/layout/hList1"/>
    <dgm:cxn modelId="{35CC8EF8-6706-6445-910C-594594A576C1}" type="presParOf" srcId="{59E407A7-6115-4F8E-8F19-D59DECE8FF96}" destId="{EC7200D9-CEE0-424A-AB4D-0DBA24692C9E}" srcOrd="2" destOrd="0" presId="urn:microsoft.com/office/officeart/2005/8/layout/hList1"/>
    <dgm:cxn modelId="{FA6CA186-6FDD-3D4E-81E7-9B3B2010E700}" type="presParOf" srcId="{EC7200D9-CEE0-424A-AB4D-0DBA24692C9E}" destId="{235972E4-9705-4E55-897D-DFDAD3EAC272}" srcOrd="0" destOrd="0" presId="urn:microsoft.com/office/officeart/2005/8/layout/hList1"/>
    <dgm:cxn modelId="{B70EA270-BC32-884B-8AF3-2E0F718A1B4C}" type="presParOf" srcId="{EC7200D9-CEE0-424A-AB4D-0DBA24692C9E}" destId="{3DC35F02-B5F6-491A-832C-0C3803B37002}" srcOrd="1" destOrd="0" presId="urn:microsoft.com/office/officeart/2005/8/layout/hList1"/>
    <dgm:cxn modelId="{95ACB35E-F0CF-D142-8281-0FB3F00A60B1}" type="presParOf" srcId="{59E407A7-6115-4F8E-8F19-D59DECE8FF96}" destId="{1E595672-8DFA-4391-A98E-C3105CFAA246}" srcOrd="3" destOrd="0" presId="urn:microsoft.com/office/officeart/2005/8/layout/hList1"/>
    <dgm:cxn modelId="{5C43ECDD-BABD-2843-8AB3-C6023EC8BE0E}" type="presParOf" srcId="{59E407A7-6115-4F8E-8F19-D59DECE8FF96}" destId="{7243C35D-8BB9-4A5E-83B3-3DC6EE7F1323}" srcOrd="4" destOrd="0" presId="urn:microsoft.com/office/officeart/2005/8/layout/hList1"/>
    <dgm:cxn modelId="{E806D858-E9BC-5947-8912-D14BA45EE71C}" type="presParOf" srcId="{7243C35D-8BB9-4A5E-83B3-3DC6EE7F1323}" destId="{889706CE-05E8-4244-AAD6-DEFBA9B7316F}" srcOrd="0" destOrd="0" presId="urn:microsoft.com/office/officeart/2005/8/layout/hList1"/>
    <dgm:cxn modelId="{288DC663-55BE-824F-B6C9-1715AD1949D9}" type="presParOf" srcId="{7243C35D-8BB9-4A5E-83B3-3DC6EE7F1323}" destId="{62B72108-8261-459D-B9FC-90574C84E0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E30DD2-3CDC-43D9-81C4-663BD4892C7B}"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A9D0C5A4-46EC-4333-9705-04E562FAF875}">
      <dgm:prSet phldrT="[文本]" custT="1"/>
      <dgm:spPr/>
      <dgm:t>
        <a:bodyPr/>
        <a:lstStyle/>
        <a:p>
          <a:r>
            <a:rPr lang="zh-CN" altLang="en-US" sz="2400" dirty="0" smtClean="0">
              <a:latin typeface="Microsoft YaHei" charset="-122"/>
              <a:ea typeface="Microsoft YaHei" charset="-122"/>
              <a:cs typeface="Microsoft YaHei" charset="-122"/>
            </a:rPr>
            <a:t>需求与环境特点</a:t>
          </a:r>
          <a:endParaRPr lang="zh-CN" altLang="en-US" sz="2400" dirty="0">
            <a:latin typeface="Microsoft YaHei" charset="-122"/>
            <a:ea typeface="Microsoft YaHei" charset="-122"/>
            <a:cs typeface="Microsoft YaHei" charset="-122"/>
          </a:endParaRPr>
        </a:p>
      </dgm:t>
    </dgm:pt>
    <dgm:pt modelId="{8197FA65-68C8-4853-AC99-93D0CF8E3BE7}" type="parTrans" cxnId="{E7281AC9-A8E2-4E07-B9BC-43535450AC0D}">
      <dgm:prSet/>
      <dgm:spPr/>
      <dgm:t>
        <a:bodyPr/>
        <a:lstStyle/>
        <a:p>
          <a:endParaRPr lang="zh-CN" altLang="en-US">
            <a:latin typeface="Microsoft YaHei" charset="-122"/>
            <a:ea typeface="Microsoft YaHei" charset="-122"/>
            <a:cs typeface="Microsoft YaHei" charset="-122"/>
          </a:endParaRPr>
        </a:p>
      </dgm:t>
    </dgm:pt>
    <dgm:pt modelId="{930FF598-5149-490E-AE9E-99108AD04AC6}" type="sibTrans" cxnId="{E7281AC9-A8E2-4E07-B9BC-43535450AC0D}">
      <dgm:prSet/>
      <dgm:spPr/>
      <dgm:t>
        <a:bodyPr/>
        <a:lstStyle/>
        <a:p>
          <a:endParaRPr lang="zh-CN" altLang="en-US">
            <a:latin typeface="Microsoft YaHei" charset="-122"/>
            <a:ea typeface="Microsoft YaHei" charset="-122"/>
            <a:cs typeface="Microsoft YaHei" charset="-122"/>
          </a:endParaRPr>
        </a:p>
      </dgm:t>
    </dgm:pt>
    <dgm:pt modelId="{8A5176D1-71FD-4143-B92C-1B481712795C}">
      <dgm:prSet phldrT="[文本]"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远程接入控管</a:t>
          </a:r>
          <a:endParaRPr lang="zh-CN" altLang="en-US" sz="1800" dirty="0">
            <a:latin typeface="Microsoft YaHei" charset="-122"/>
            <a:ea typeface="Microsoft YaHei" charset="-122"/>
            <a:cs typeface="Microsoft YaHei" charset="-122"/>
          </a:endParaRPr>
        </a:p>
      </dgm:t>
    </dgm:pt>
    <dgm:pt modelId="{3EF3FD35-1241-4ADD-A650-D8B2001445C6}" type="parTrans" cxnId="{2E1FD62D-9EB7-4EB9-AB5B-7500ADC75DA6}">
      <dgm:prSet/>
      <dgm:spPr/>
      <dgm:t>
        <a:bodyPr/>
        <a:lstStyle/>
        <a:p>
          <a:endParaRPr lang="zh-CN" altLang="en-US">
            <a:latin typeface="Microsoft YaHei" charset="-122"/>
            <a:ea typeface="Microsoft YaHei" charset="-122"/>
            <a:cs typeface="Microsoft YaHei" charset="-122"/>
          </a:endParaRPr>
        </a:p>
      </dgm:t>
    </dgm:pt>
    <dgm:pt modelId="{412248A6-C45F-45F7-A425-8A5D625BE9D6}" type="sibTrans" cxnId="{2E1FD62D-9EB7-4EB9-AB5B-7500ADC75DA6}">
      <dgm:prSet/>
      <dgm:spPr/>
      <dgm:t>
        <a:bodyPr/>
        <a:lstStyle/>
        <a:p>
          <a:endParaRPr lang="zh-CN" altLang="en-US">
            <a:latin typeface="Microsoft YaHei" charset="-122"/>
            <a:ea typeface="Microsoft YaHei" charset="-122"/>
            <a:cs typeface="Microsoft YaHei" charset="-122"/>
          </a:endParaRPr>
        </a:p>
      </dgm:t>
    </dgm:pt>
    <dgm:pt modelId="{E2DA2439-A4DE-467C-94D8-3A2660D3473C}">
      <dgm:prSet phldrT="[文本]" custT="1"/>
      <dgm:spPr/>
      <dgm:t>
        <a:bodyPr/>
        <a:lstStyle/>
        <a:p>
          <a:r>
            <a:rPr lang="zh-CN" altLang="en-US" sz="2400" dirty="0" smtClean="0">
              <a:latin typeface="Microsoft YaHei" charset="-122"/>
              <a:ea typeface="Microsoft YaHei" charset="-122"/>
              <a:cs typeface="Microsoft YaHei" charset="-122"/>
            </a:rPr>
            <a:t>解决方案和优势</a:t>
          </a:r>
          <a:endParaRPr lang="zh-CN" altLang="en-US" sz="2400" dirty="0">
            <a:latin typeface="Microsoft YaHei" charset="-122"/>
            <a:ea typeface="Microsoft YaHei" charset="-122"/>
            <a:cs typeface="Microsoft YaHei" charset="-122"/>
          </a:endParaRPr>
        </a:p>
      </dgm:t>
    </dgm:pt>
    <dgm:pt modelId="{78663101-6FDB-40A1-ACD2-36BC7DCDCD18}" type="parTrans" cxnId="{42C857B0-991D-4265-8986-65CDA3FEC05B}">
      <dgm:prSet/>
      <dgm:spPr/>
      <dgm:t>
        <a:bodyPr/>
        <a:lstStyle/>
        <a:p>
          <a:endParaRPr lang="zh-CN" altLang="en-US">
            <a:latin typeface="Microsoft YaHei" charset="-122"/>
            <a:ea typeface="Microsoft YaHei" charset="-122"/>
            <a:cs typeface="Microsoft YaHei" charset="-122"/>
          </a:endParaRPr>
        </a:p>
      </dgm:t>
    </dgm:pt>
    <dgm:pt modelId="{1CCFE782-842B-4385-8B6E-3F75D598E7D2}" type="sibTrans" cxnId="{42C857B0-991D-4265-8986-65CDA3FEC05B}">
      <dgm:prSet/>
      <dgm:spPr/>
      <dgm:t>
        <a:bodyPr/>
        <a:lstStyle/>
        <a:p>
          <a:endParaRPr lang="zh-CN" altLang="en-US">
            <a:latin typeface="Microsoft YaHei" charset="-122"/>
            <a:ea typeface="Microsoft YaHei" charset="-122"/>
            <a:cs typeface="Microsoft YaHei" charset="-122"/>
          </a:endParaRPr>
        </a:p>
      </dgm:t>
    </dgm:pt>
    <dgm:pt modelId="{ADE36027-8F29-40D8-A709-728F9E17F665}">
      <dgm:prSet phldrT="[文本]" custT="1"/>
      <dgm:spPr/>
      <dgm:t>
        <a:bodyPr/>
        <a:lstStyle/>
        <a:p>
          <a:r>
            <a:rPr lang="zh-CN" altLang="en-US" sz="2400" dirty="0" smtClean="0">
              <a:latin typeface="Microsoft YaHei" charset="-122"/>
              <a:ea typeface="Microsoft YaHei" charset="-122"/>
              <a:cs typeface="Microsoft YaHei" charset="-122"/>
            </a:rPr>
            <a:t>典型客户</a:t>
          </a:r>
          <a:endParaRPr lang="zh-CN" altLang="en-US" sz="2400" dirty="0">
            <a:latin typeface="Microsoft YaHei" charset="-122"/>
            <a:ea typeface="Microsoft YaHei" charset="-122"/>
            <a:cs typeface="Microsoft YaHei" charset="-122"/>
          </a:endParaRPr>
        </a:p>
      </dgm:t>
    </dgm:pt>
    <dgm:pt modelId="{2AC05B32-6123-4394-877A-D1F9CE05421A}" type="parTrans" cxnId="{45B63603-8FBD-4CFE-93C2-962CE9767E98}">
      <dgm:prSet/>
      <dgm:spPr/>
      <dgm:t>
        <a:bodyPr/>
        <a:lstStyle/>
        <a:p>
          <a:endParaRPr lang="zh-CN" altLang="en-US">
            <a:latin typeface="Microsoft YaHei" charset="-122"/>
            <a:ea typeface="Microsoft YaHei" charset="-122"/>
            <a:cs typeface="Microsoft YaHei" charset="-122"/>
          </a:endParaRPr>
        </a:p>
      </dgm:t>
    </dgm:pt>
    <dgm:pt modelId="{3DDFD1D2-E2FA-4904-ADDC-330222D419B8}" type="sibTrans" cxnId="{45B63603-8FBD-4CFE-93C2-962CE9767E98}">
      <dgm:prSet/>
      <dgm:spPr/>
      <dgm:t>
        <a:bodyPr/>
        <a:lstStyle/>
        <a:p>
          <a:endParaRPr lang="zh-CN" altLang="en-US">
            <a:latin typeface="Microsoft YaHei" charset="-122"/>
            <a:ea typeface="Microsoft YaHei" charset="-122"/>
            <a:cs typeface="Microsoft YaHei" charset="-122"/>
          </a:endParaRPr>
        </a:p>
      </dgm:t>
    </dgm:pt>
    <dgm:pt modelId="{6A32EF77-8FA7-4C74-B5FA-18348599BB8A}">
      <dgm:prSet phldrT="[文本]" custT="1"/>
      <dgm:spPr/>
      <dgm:t>
        <a:bodyPr/>
        <a:lstStyle/>
        <a:p>
          <a:pPr marL="114300" lvl="1" indent="0" algn="l" defTabSz="533400">
            <a:lnSpc>
              <a:spcPct val="100000"/>
            </a:lnSpc>
            <a:spcBef>
              <a:spcPct val="0"/>
            </a:spcBef>
            <a:spcAft>
              <a:spcPts val="600"/>
            </a:spcAft>
            <a:buNone/>
          </a:pPr>
          <a:r>
            <a:rPr lang="zh-TW" altLang="en-US" sz="1800" dirty="0" smtClean="0">
              <a:latin typeface="Microsoft YaHei" charset="-122"/>
              <a:ea typeface="Microsoft YaHei" charset="-122"/>
              <a:cs typeface="Microsoft YaHei" charset="-122"/>
            </a:rPr>
            <a:t>各</a:t>
          </a:r>
          <a:r>
            <a:rPr lang="en-US" altLang="zh-TW" sz="1800" dirty="0" smtClean="0">
              <a:latin typeface="Microsoft YaHei" charset="-122"/>
              <a:ea typeface="Microsoft YaHei" charset="-122"/>
              <a:cs typeface="Microsoft YaHei" charset="-122"/>
            </a:rPr>
            <a:t>XA/XD/XM</a:t>
          </a:r>
          <a:r>
            <a:rPr lang="zh-TW" altLang="en-US" sz="1800" dirty="0" smtClean="0">
              <a:latin typeface="Microsoft YaHei" charset="-122"/>
              <a:ea typeface="Microsoft YaHei" charset="-122"/>
              <a:cs typeface="Microsoft YaHei" charset="-122"/>
            </a:rPr>
            <a:t>客戸</a:t>
          </a:r>
          <a:endParaRPr lang="zh-CN" altLang="en-US" sz="1800" dirty="0">
            <a:latin typeface="Microsoft YaHei" charset="-122"/>
            <a:ea typeface="Microsoft YaHei" charset="-122"/>
            <a:cs typeface="Microsoft YaHei" charset="-122"/>
          </a:endParaRPr>
        </a:p>
      </dgm:t>
    </dgm:pt>
    <dgm:pt modelId="{3DA365EE-EB11-445E-AB49-B30638E3007F}" type="parTrans" cxnId="{35994018-7CA0-4A0D-8AA3-F3F12F85C968}">
      <dgm:prSet/>
      <dgm:spPr/>
      <dgm:t>
        <a:bodyPr/>
        <a:lstStyle/>
        <a:p>
          <a:endParaRPr lang="zh-CN" altLang="en-US">
            <a:latin typeface="Microsoft YaHei" charset="-122"/>
            <a:ea typeface="Microsoft YaHei" charset="-122"/>
            <a:cs typeface="Microsoft YaHei" charset="-122"/>
          </a:endParaRPr>
        </a:p>
      </dgm:t>
    </dgm:pt>
    <dgm:pt modelId="{3CF41DD0-4630-420C-A17D-B01E590DB106}" type="sibTrans" cxnId="{35994018-7CA0-4A0D-8AA3-F3F12F85C968}">
      <dgm:prSet/>
      <dgm:spPr/>
      <dgm:t>
        <a:bodyPr/>
        <a:lstStyle/>
        <a:p>
          <a:endParaRPr lang="zh-CN" altLang="en-US">
            <a:latin typeface="Microsoft YaHei" charset="-122"/>
            <a:ea typeface="Microsoft YaHei" charset="-122"/>
            <a:cs typeface="Microsoft YaHei" charset="-122"/>
          </a:endParaRPr>
        </a:p>
      </dgm:t>
    </dgm:pt>
    <dgm:pt modelId="{3A8DCD40-13E5-4A69-9CED-04FD76630963}">
      <dgm:prSet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安全防护</a:t>
          </a:r>
          <a:endParaRPr lang="en-US" altLang="zh-CN" sz="1800" dirty="0">
            <a:latin typeface="Microsoft YaHei" charset="-122"/>
            <a:ea typeface="Microsoft YaHei" charset="-122"/>
            <a:cs typeface="Microsoft YaHei" charset="-122"/>
          </a:endParaRPr>
        </a:p>
      </dgm:t>
    </dgm:pt>
    <dgm:pt modelId="{24ACE2B4-9BAC-470F-B9B8-8BDD5DDE5954}" type="parTrans" cxnId="{0E6B3F80-3970-4FB9-888B-28EF6C3B5EC5}">
      <dgm:prSet/>
      <dgm:spPr/>
      <dgm:t>
        <a:bodyPr/>
        <a:lstStyle/>
        <a:p>
          <a:endParaRPr lang="zh-CN" altLang="en-US">
            <a:latin typeface="Microsoft YaHei" charset="-122"/>
            <a:ea typeface="Microsoft YaHei" charset="-122"/>
            <a:cs typeface="Microsoft YaHei" charset="-122"/>
          </a:endParaRPr>
        </a:p>
      </dgm:t>
    </dgm:pt>
    <dgm:pt modelId="{D0C683D1-9428-4EA5-AB41-69D65F5192F0}" type="sibTrans" cxnId="{0E6B3F80-3970-4FB9-888B-28EF6C3B5EC5}">
      <dgm:prSet/>
      <dgm:spPr/>
      <dgm:t>
        <a:bodyPr/>
        <a:lstStyle/>
        <a:p>
          <a:endParaRPr lang="zh-CN" altLang="en-US">
            <a:latin typeface="Microsoft YaHei" charset="-122"/>
            <a:ea typeface="Microsoft YaHei" charset="-122"/>
            <a:cs typeface="Microsoft YaHei" charset="-122"/>
          </a:endParaRPr>
        </a:p>
      </dgm:t>
    </dgm:pt>
    <dgm:pt modelId="{F5749BE4-5AA4-435B-BC51-F40D9032F367}">
      <dgm:prSet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单点登入</a:t>
          </a:r>
          <a:endParaRPr lang="en-US" altLang="zh-CN" sz="1800" dirty="0">
            <a:latin typeface="Microsoft YaHei" charset="-122"/>
            <a:ea typeface="Microsoft YaHei" charset="-122"/>
            <a:cs typeface="Microsoft YaHei" charset="-122"/>
          </a:endParaRPr>
        </a:p>
      </dgm:t>
    </dgm:pt>
    <dgm:pt modelId="{28F98F87-44BC-4F9C-8632-9E34AF3F84A4}" type="parTrans" cxnId="{1DDD1F03-1817-4EBA-A88E-543F3F08AF28}">
      <dgm:prSet/>
      <dgm:spPr/>
      <dgm:t>
        <a:bodyPr/>
        <a:lstStyle/>
        <a:p>
          <a:endParaRPr lang="zh-CN" altLang="en-US">
            <a:latin typeface="Microsoft YaHei" charset="-122"/>
            <a:ea typeface="Microsoft YaHei" charset="-122"/>
            <a:cs typeface="Microsoft YaHei" charset="-122"/>
          </a:endParaRPr>
        </a:p>
      </dgm:t>
    </dgm:pt>
    <dgm:pt modelId="{0EE429D6-FE70-4CE7-B412-ABAE88FDB0BF}" type="sibTrans" cxnId="{1DDD1F03-1817-4EBA-A88E-543F3F08AF28}">
      <dgm:prSet/>
      <dgm:spPr/>
      <dgm:t>
        <a:bodyPr/>
        <a:lstStyle/>
        <a:p>
          <a:endParaRPr lang="zh-CN" altLang="en-US">
            <a:latin typeface="Microsoft YaHei" charset="-122"/>
            <a:ea typeface="Microsoft YaHei" charset="-122"/>
            <a:cs typeface="Microsoft YaHei" charset="-122"/>
          </a:endParaRPr>
        </a:p>
      </dgm:t>
    </dgm:pt>
    <dgm:pt modelId="{883F2D9B-38F8-4737-9BE6-99E16D8125BB}">
      <dgm:prSet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使用者存取分析</a:t>
          </a:r>
          <a:endParaRPr lang="en-US" altLang="zh-CN" sz="1800" dirty="0">
            <a:latin typeface="Microsoft YaHei" charset="-122"/>
            <a:ea typeface="Microsoft YaHei" charset="-122"/>
            <a:cs typeface="Microsoft YaHei" charset="-122"/>
          </a:endParaRPr>
        </a:p>
      </dgm:t>
    </dgm:pt>
    <dgm:pt modelId="{02328CA2-2005-4ACA-B8D9-1D32E927D953}" type="parTrans" cxnId="{0229FABF-5845-4B97-94BF-447C91FFF474}">
      <dgm:prSet/>
      <dgm:spPr/>
      <dgm:t>
        <a:bodyPr/>
        <a:lstStyle/>
        <a:p>
          <a:endParaRPr lang="zh-CN" altLang="en-US">
            <a:latin typeface="Microsoft YaHei" charset="-122"/>
            <a:ea typeface="Microsoft YaHei" charset="-122"/>
            <a:cs typeface="Microsoft YaHei" charset="-122"/>
          </a:endParaRPr>
        </a:p>
      </dgm:t>
    </dgm:pt>
    <dgm:pt modelId="{C7F1E4AF-D358-4A27-9335-F2881C822217}" type="sibTrans" cxnId="{0229FABF-5845-4B97-94BF-447C91FFF474}">
      <dgm:prSet/>
      <dgm:spPr/>
      <dgm:t>
        <a:bodyPr/>
        <a:lstStyle/>
        <a:p>
          <a:endParaRPr lang="zh-CN" altLang="en-US">
            <a:latin typeface="Microsoft YaHei" charset="-122"/>
            <a:ea typeface="Microsoft YaHei" charset="-122"/>
            <a:cs typeface="Microsoft YaHei" charset="-122"/>
          </a:endParaRPr>
        </a:p>
      </dgm:t>
    </dgm:pt>
    <dgm:pt modelId="{3D9A0681-5FC1-4498-86F1-2ECC62479A6C}">
      <dgm:prSet custT="1"/>
      <dgm:spPr/>
      <dgm:t>
        <a:bodyPr/>
        <a:lstStyle/>
        <a:p>
          <a:pPr>
            <a:lnSpc>
              <a:spcPct val="100000"/>
            </a:lnSpc>
            <a:spcAft>
              <a:spcPts val="600"/>
            </a:spcAft>
          </a:pPr>
          <a:r>
            <a:rPr lang="en-US" altLang="zh-TW" sz="1800" dirty="0" smtClean="0">
              <a:latin typeface="Microsoft YaHei" charset="-122"/>
              <a:ea typeface="Microsoft YaHei" charset="-122"/>
              <a:cs typeface="Microsoft YaHei" charset="-122"/>
            </a:rPr>
            <a:t>7x24x365</a:t>
          </a:r>
          <a:r>
            <a:rPr lang="zh-TW" altLang="en-US" sz="1800" dirty="0" smtClean="0">
              <a:latin typeface="Microsoft YaHei" charset="-122"/>
              <a:ea typeface="Microsoft YaHei" charset="-122"/>
              <a:cs typeface="Microsoft YaHei" charset="-122"/>
            </a:rPr>
            <a:t>连线不中断</a:t>
          </a:r>
          <a:endParaRPr lang="en-US" altLang="zh-CN" sz="1800" dirty="0">
            <a:latin typeface="Microsoft YaHei" charset="-122"/>
            <a:ea typeface="Microsoft YaHei" charset="-122"/>
            <a:cs typeface="Microsoft YaHei" charset="-122"/>
          </a:endParaRPr>
        </a:p>
      </dgm:t>
    </dgm:pt>
    <dgm:pt modelId="{E123FD6C-FA52-4B92-B5CA-A18E269D7CCB}" type="parTrans" cxnId="{ACFDD1C0-ACC0-4E2A-BE7C-ADD4E8C4B69D}">
      <dgm:prSet/>
      <dgm:spPr/>
      <dgm:t>
        <a:bodyPr/>
        <a:lstStyle/>
        <a:p>
          <a:endParaRPr lang="zh-CN" altLang="en-US">
            <a:latin typeface="Microsoft YaHei" charset="-122"/>
            <a:ea typeface="Microsoft YaHei" charset="-122"/>
            <a:cs typeface="Microsoft YaHei" charset="-122"/>
          </a:endParaRPr>
        </a:p>
      </dgm:t>
    </dgm:pt>
    <dgm:pt modelId="{77B1A5A1-190F-4243-ADB7-0463B482CDA3}" type="sibTrans" cxnId="{ACFDD1C0-ACC0-4E2A-BE7C-ADD4E8C4B69D}">
      <dgm:prSet/>
      <dgm:spPr/>
      <dgm:t>
        <a:bodyPr/>
        <a:lstStyle/>
        <a:p>
          <a:endParaRPr lang="zh-CN" altLang="en-US">
            <a:latin typeface="Microsoft YaHei" charset="-122"/>
            <a:ea typeface="Microsoft YaHei" charset="-122"/>
            <a:cs typeface="Microsoft YaHei" charset="-122"/>
          </a:endParaRPr>
        </a:p>
      </dgm:t>
    </dgm:pt>
    <dgm:pt modelId="{252D6498-4856-4003-9C7F-09F4AD7E0C69}">
      <dgm:prSet custT="1"/>
      <dgm:spPr/>
      <dgm:t>
        <a:bodyPr/>
        <a:lstStyle/>
        <a:p>
          <a:pPr>
            <a:lnSpc>
              <a:spcPct val="100000"/>
            </a:lnSpc>
            <a:spcAft>
              <a:spcPts val="600"/>
            </a:spcAft>
          </a:pPr>
          <a:r>
            <a:rPr lang="en-US" altLang="zh-CN" sz="1800" dirty="0" smtClean="0">
              <a:latin typeface="Microsoft YaHei" charset="-122"/>
              <a:ea typeface="Microsoft YaHei" charset="-122"/>
              <a:cs typeface="Microsoft YaHei" charset="-122"/>
            </a:rPr>
            <a:t>SDX</a:t>
          </a:r>
          <a:r>
            <a:rPr lang="zh-CN" altLang="en-US" sz="1800" dirty="0" smtClean="0">
              <a:latin typeface="Microsoft YaHei" charset="-122"/>
              <a:ea typeface="Microsoft YaHei" charset="-122"/>
              <a:cs typeface="Microsoft YaHei" charset="-122"/>
            </a:rPr>
            <a:t>解决方案</a:t>
          </a:r>
          <a:endParaRPr lang="en-US" altLang="zh-CN" sz="1800" dirty="0">
            <a:latin typeface="Microsoft YaHei" charset="-122"/>
            <a:ea typeface="Microsoft YaHei" charset="-122"/>
            <a:cs typeface="Microsoft YaHei" charset="-122"/>
          </a:endParaRPr>
        </a:p>
      </dgm:t>
    </dgm:pt>
    <dgm:pt modelId="{F31368E9-B72A-4114-9FF7-4F4F745B4EBB}" type="sibTrans" cxnId="{92A3DCB9-A2C6-4BAD-B206-53CAEA8C0135}">
      <dgm:prSet/>
      <dgm:spPr/>
      <dgm:t>
        <a:bodyPr/>
        <a:lstStyle/>
        <a:p>
          <a:endParaRPr lang="zh-CN" altLang="en-US">
            <a:latin typeface="Microsoft YaHei" charset="-122"/>
            <a:ea typeface="Microsoft YaHei" charset="-122"/>
            <a:cs typeface="Microsoft YaHei" charset="-122"/>
          </a:endParaRPr>
        </a:p>
      </dgm:t>
    </dgm:pt>
    <dgm:pt modelId="{C5BFBFF3-243D-4172-88BF-5675B734E271}" type="parTrans" cxnId="{92A3DCB9-A2C6-4BAD-B206-53CAEA8C0135}">
      <dgm:prSet/>
      <dgm:spPr/>
      <dgm:t>
        <a:bodyPr/>
        <a:lstStyle/>
        <a:p>
          <a:endParaRPr lang="zh-CN" altLang="en-US">
            <a:latin typeface="Microsoft YaHei" charset="-122"/>
            <a:ea typeface="Microsoft YaHei" charset="-122"/>
            <a:cs typeface="Microsoft YaHei" charset="-122"/>
          </a:endParaRPr>
        </a:p>
      </dgm:t>
    </dgm:pt>
    <dgm:pt modelId="{8B845709-B3EA-4472-9BC9-E0366E825D1D}">
      <dgm:prSet custT="1"/>
      <dgm:spPr/>
      <dgm:t>
        <a:bodyPr/>
        <a:lstStyle/>
        <a:p>
          <a:pPr>
            <a:lnSpc>
              <a:spcPct val="100000"/>
            </a:lnSpc>
            <a:spcAft>
              <a:spcPts val="600"/>
            </a:spcAft>
          </a:pPr>
          <a:r>
            <a:rPr lang="en-US" altLang="zh-CN" sz="1800" dirty="0" smtClean="0">
              <a:latin typeface="Microsoft YaHei" charset="-122"/>
              <a:ea typeface="Microsoft YaHei" charset="-122"/>
              <a:cs typeface="Microsoft YaHei" charset="-122"/>
            </a:rPr>
            <a:t>HDX</a:t>
          </a:r>
          <a:r>
            <a:rPr lang="en-US" altLang="zh-CN" sz="1800" baseline="0" dirty="0" smtClean="0">
              <a:latin typeface="Microsoft YaHei" charset="-122"/>
              <a:ea typeface="Microsoft YaHei" charset="-122"/>
              <a:cs typeface="Microsoft YaHei" charset="-122"/>
            </a:rPr>
            <a:t> Insight</a:t>
          </a:r>
          <a:endParaRPr lang="en-US" altLang="zh-CN" sz="1800" dirty="0">
            <a:latin typeface="Microsoft YaHei" charset="-122"/>
            <a:ea typeface="Microsoft YaHei" charset="-122"/>
            <a:cs typeface="Microsoft YaHei" charset="-122"/>
          </a:endParaRPr>
        </a:p>
      </dgm:t>
    </dgm:pt>
    <dgm:pt modelId="{B57D330C-FF0D-4BA0-9D8B-3DDC43DA00ED}" type="parTrans" cxnId="{B0A6AA3C-E6D4-4F2A-94CC-37DE65B4F8B4}">
      <dgm:prSet/>
      <dgm:spPr/>
      <dgm:t>
        <a:bodyPr/>
        <a:lstStyle/>
        <a:p>
          <a:endParaRPr lang="zh-CN" altLang="en-US">
            <a:latin typeface="Microsoft YaHei" charset="-122"/>
            <a:ea typeface="Microsoft YaHei" charset="-122"/>
            <a:cs typeface="Microsoft YaHei" charset="-122"/>
          </a:endParaRPr>
        </a:p>
      </dgm:t>
    </dgm:pt>
    <dgm:pt modelId="{52067F52-4912-4194-89D8-3EB19C136C76}" type="sibTrans" cxnId="{B0A6AA3C-E6D4-4F2A-94CC-37DE65B4F8B4}">
      <dgm:prSet/>
      <dgm:spPr/>
      <dgm:t>
        <a:bodyPr/>
        <a:lstStyle/>
        <a:p>
          <a:endParaRPr lang="zh-CN" altLang="en-US">
            <a:latin typeface="Microsoft YaHei" charset="-122"/>
            <a:ea typeface="Microsoft YaHei" charset="-122"/>
            <a:cs typeface="Microsoft YaHei" charset="-122"/>
          </a:endParaRPr>
        </a:p>
      </dgm:t>
    </dgm:pt>
    <dgm:pt modelId="{1449FEDC-C9A9-4CB9-9066-3649308D2373}">
      <dgm:prSet custT="1"/>
      <dgm:spPr/>
      <dgm:t>
        <a:bodyPr/>
        <a:lstStyle/>
        <a:p>
          <a:pPr>
            <a:lnSpc>
              <a:spcPct val="100000"/>
            </a:lnSpc>
            <a:spcAft>
              <a:spcPts val="600"/>
            </a:spcAft>
          </a:pPr>
          <a:r>
            <a:rPr lang="en-US" altLang="zh-CN" sz="1800" dirty="0" smtClean="0">
              <a:latin typeface="Microsoft YaHei" charset="-122"/>
              <a:ea typeface="Microsoft YaHei" charset="-122"/>
              <a:cs typeface="Microsoft YaHei" charset="-122"/>
            </a:rPr>
            <a:t>ICA</a:t>
          </a:r>
          <a:r>
            <a:rPr lang="en-US" altLang="zh-CN" sz="1800" baseline="0" dirty="0" smtClean="0">
              <a:latin typeface="Microsoft YaHei" charset="-122"/>
              <a:ea typeface="Microsoft YaHei" charset="-122"/>
              <a:cs typeface="Microsoft YaHei" charset="-122"/>
            </a:rPr>
            <a:t> </a:t>
          </a:r>
          <a:r>
            <a:rPr lang="zh-TW" altLang="en-US" sz="1800" baseline="0" dirty="0" smtClean="0">
              <a:latin typeface="Microsoft YaHei" charset="-122"/>
              <a:ea typeface="Microsoft YaHei" charset="-122"/>
              <a:cs typeface="Microsoft YaHei" charset="-122"/>
            </a:rPr>
            <a:t>代理与单一入口</a:t>
          </a:r>
          <a:endParaRPr lang="en-US" altLang="zh-CN" sz="1800" dirty="0">
            <a:latin typeface="Microsoft YaHei" charset="-122"/>
            <a:ea typeface="Microsoft YaHei" charset="-122"/>
            <a:cs typeface="Microsoft YaHei" charset="-122"/>
          </a:endParaRPr>
        </a:p>
      </dgm:t>
    </dgm:pt>
    <dgm:pt modelId="{434AB66B-D255-4790-B096-0DA6EA25CC35}" type="parTrans" cxnId="{4563C581-602C-42F6-A8C9-FCDFCD8F35BC}">
      <dgm:prSet/>
      <dgm:spPr/>
      <dgm:t>
        <a:bodyPr/>
        <a:lstStyle/>
        <a:p>
          <a:endParaRPr lang="zh-CN" altLang="en-US">
            <a:latin typeface="Microsoft YaHei" charset="-122"/>
            <a:ea typeface="Microsoft YaHei" charset="-122"/>
            <a:cs typeface="Microsoft YaHei" charset="-122"/>
          </a:endParaRPr>
        </a:p>
      </dgm:t>
    </dgm:pt>
    <dgm:pt modelId="{9E72D409-0FDF-4F2B-AA46-C374417929AE}" type="sibTrans" cxnId="{4563C581-602C-42F6-A8C9-FCDFCD8F35BC}">
      <dgm:prSet/>
      <dgm:spPr/>
      <dgm:t>
        <a:bodyPr/>
        <a:lstStyle/>
        <a:p>
          <a:endParaRPr lang="zh-CN" altLang="en-US">
            <a:latin typeface="Microsoft YaHei" charset="-122"/>
            <a:ea typeface="Microsoft YaHei" charset="-122"/>
            <a:cs typeface="Microsoft YaHei" charset="-122"/>
          </a:endParaRPr>
        </a:p>
      </dgm:t>
    </dgm:pt>
    <dgm:pt modelId="{CC9ADA11-F957-443E-9609-1E9F2DB33681}">
      <dgm:prSet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防暴力登入</a:t>
          </a:r>
          <a:endParaRPr lang="en-US" altLang="zh-CN" sz="1800" dirty="0">
            <a:latin typeface="Microsoft YaHei" charset="-122"/>
            <a:ea typeface="Microsoft YaHei" charset="-122"/>
            <a:cs typeface="Microsoft YaHei" charset="-122"/>
          </a:endParaRPr>
        </a:p>
      </dgm:t>
    </dgm:pt>
    <dgm:pt modelId="{919C3EE1-B188-4B33-8670-032DED8572FA}" type="parTrans" cxnId="{7C837500-13E6-48C7-A0B1-76FD8C89499A}">
      <dgm:prSet/>
      <dgm:spPr/>
      <dgm:t>
        <a:bodyPr/>
        <a:lstStyle/>
        <a:p>
          <a:endParaRPr lang="zh-CN" altLang="en-US">
            <a:latin typeface="Microsoft YaHei" charset="-122"/>
            <a:ea typeface="Microsoft YaHei" charset="-122"/>
            <a:cs typeface="Microsoft YaHei" charset="-122"/>
          </a:endParaRPr>
        </a:p>
      </dgm:t>
    </dgm:pt>
    <dgm:pt modelId="{1B1A9D1B-6AEB-413C-A705-65339AF260C3}" type="sibTrans" cxnId="{7C837500-13E6-48C7-A0B1-76FD8C89499A}">
      <dgm:prSet/>
      <dgm:spPr/>
      <dgm:t>
        <a:bodyPr/>
        <a:lstStyle/>
        <a:p>
          <a:endParaRPr lang="zh-CN" altLang="en-US">
            <a:latin typeface="Microsoft YaHei" charset="-122"/>
            <a:ea typeface="Microsoft YaHei" charset="-122"/>
            <a:cs typeface="Microsoft YaHei" charset="-122"/>
          </a:endParaRPr>
        </a:p>
      </dgm:t>
    </dgm:pt>
    <dgm:pt modelId="{F889DBE2-4CE1-47F5-87EB-E83917BBB7DD}">
      <dgm:prSet custT="1"/>
      <dgm:spPr/>
      <dgm:t>
        <a:bodyPr/>
        <a:lstStyle/>
        <a:p>
          <a:pPr>
            <a:lnSpc>
              <a:spcPct val="100000"/>
            </a:lnSpc>
            <a:spcAft>
              <a:spcPts val="600"/>
            </a:spcAft>
          </a:pPr>
          <a:r>
            <a:rPr lang="zh-TW" altLang="en-US" sz="1800" dirty="0" smtClean="0">
              <a:latin typeface="Microsoft YaHei" charset="-122"/>
              <a:ea typeface="Microsoft YaHei" charset="-122"/>
              <a:cs typeface="Microsoft YaHei" charset="-122"/>
            </a:rPr>
            <a:t>服务不中断</a:t>
          </a:r>
          <a:endParaRPr lang="en-US" altLang="zh-CN" sz="1800" dirty="0">
            <a:latin typeface="Microsoft YaHei" charset="-122"/>
            <a:ea typeface="Microsoft YaHei" charset="-122"/>
            <a:cs typeface="Microsoft YaHei" charset="-122"/>
          </a:endParaRPr>
        </a:p>
      </dgm:t>
    </dgm:pt>
    <dgm:pt modelId="{0DBC40F8-034D-45A1-B04F-2E9CF0318D22}" type="parTrans" cxnId="{E21A8CDA-E5ED-4E65-984D-8AC37A7814B6}">
      <dgm:prSet/>
      <dgm:spPr/>
      <dgm:t>
        <a:bodyPr/>
        <a:lstStyle/>
        <a:p>
          <a:endParaRPr lang="zh-CN" altLang="en-US">
            <a:latin typeface="Microsoft YaHei" charset="-122"/>
            <a:ea typeface="Microsoft YaHei" charset="-122"/>
            <a:cs typeface="Microsoft YaHei" charset="-122"/>
          </a:endParaRPr>
        </a:p>
      </dgm:t>
    </dgm:pt>
    <dgm:pt modelId="{870550EF-868E-4F0A-B9A1-E1B40BB96E1B}" type="sibTrans" cxnId="{E21A8CDA-E5ED-4E65-984D-8AC37A7814B6}">
      <dgm:prSet/>
      <dgm:spPr/>
      <dgm:t>
        <a:bodyPr/>
        <a:lstStyle/>
        <a:p>
          <a:endParaRPr lang="zh-CN" altLang="en-US">
            <a:latin typeface="Microsoft YaHei" charset="-122"/>
            <a:ea typeface="Microsoft YaHei" charset="-122"/>
            <a:cs typeface="Microsoft YaHei" charset="-122"/>
          </a:endParaRPr>
        </a:p>
      </dgm:t>
    </dgm:pt>
    <dgm:pt modelId="{59E407A7-6115-4F8E-8F19-D59DECE8FF96}" type="pres">
      <dgm:prSet presAssocID="{03E30DD2-3CDC-43D9-81C4-663BD4892C7B}" presName="Name0" presStyleCnt="0">
        <dgm:presLayoutVars>
          <dgm:dir/>
          <dgm:animLvl val="lvl"/>
          <dgm:resizeHandles val="exact"/>
        </dgm:presLayoutVars>
      </dgm:prSet>
      <dgm:spPr/>
      <dgm:t>
        <a:bodyPr/>
        <a:lstStyle/>
        <a:p>
          <a:endParaRPr lang="en-US"/>
        </a:p>
      </dgm:t>
    </dgm:pt>
    <dgm:pt modelId="{FC8DC386-DED7-4888-8C86-04C2F0211D1B}" type="pres">
      <dgm:prSet presAssocID="{A9D0C5A4-46EC-4333-9705-04E562FAF875}" presName="composite" presStyleCnt="0"/>
      <dgm:spPr/>
    </dgm:pt>
    <dgm:pt modelId="{3929EA3B-93EE-46E7-AABB-3520372FFFF6}" type="pres">
      <dgm:prSet presAssocID="{A9D0C5A4-46EC-4333-9705-04E562FAF875}" presName="parTx" presStyleLbl="alignNode1" presStyleIdx="0" presStyleCnt="3">
        <dgm:presLayoutVars>
          <dgm:chMax val="0"/>
          <dgm:chPref val="0"/>
          <dgm:bulletEnabled val="1"/>
        </dgm:presLayoutVars>
      </dgm:prSet>
      <dgm:spPr/>
      <dgm:t>
        <a:bodyPr/>
        <a:lstStyle/>
        <a:p>
          <a:endParaRPr lang="zh-CN" altLang="en-US"/>
        </a:p>
      </dgm:t>
    </dgm:pt>
    <dgm:pt modelId="{EF90B1EA-2ADA-4A63-8134-9B21BAFF714F}" type="pres">
      <dgm:prSet presAssocID="{A9D0C5A4-46EC-4333-9705-04E562FAF875}" presName="desTx" presStyleLbl="alignAccFollowNode1" presStyleIdx="0" presStyleCnt="3">
        <dgm:presLayoutVars>
          <dgm:bulletEnabled val="1"/>
        </dgm:presLayoutVars>
      </dgm:prSet>
      <dgm:spPr/>
      <dgm:t>
        <a:bodyPr/>
        <a:lstStyle/>
        <a:p>
          <a:endParaRPr lang="zh-CN" altLang="en-US"/>
        </a:p>
      </dgm:t>
    </dgm:pt>
    <dgm:pt modelId="{4703C2CB-2E8C-415A-ACB4-13E6F1091535}" type="pres">
      <dgm:prSet presAssocID="{930FF598-5149-490E-AE9E-99108AD04AC6}" presName="space" presStyleCnt="0"/>
      <dgm:spPr/>
    </dgm:pt>
    <dgm:pt modelId="{EC7200D9-CEE0-424A-AB4D-0DBA24692C9E}" type="pres">
      <dgm:prSet presAssocID="{E2DA2439-A4DE-467C-94D8-3A2660D3473C}" presName="composite" presStyleCnt="0"/>
      <dgm:spPr/>
    </dgm:pt>
    <dgm:pt modelId="{235972E4-9705-4E55-897D-DFDAD3EAC272}" type="pres">
      <dgm:prSet presAssocID="{E2DA2439-A4DE-467C-94D8-3A2660D3473C}" presName="parTx" presStyleLbl="alignNode1" presStyleIdx="1" presStyleCnt="3">
        <dgm:presLayoutVars>
          <dgm:chMax val="0"/>
          <dgm:chPref val="0"/>
          <dgm:bulletEnabled val="1"/>
        </dgm:presLayoutVars>
      </dgm:prSet>
      <dgm:spPr/>
      <dgm:t>
        <a:bodyPr/>
        <a:lstStyle/>
        <a:p>
          <a:endParaRPr lang="zh-CN" altLang="en-US"/>
        </a:p>
      </dgm:t>
    </dgm:pt>
    <dgm:pt modelId="{3DC35F02-B5F6-491A-832C-0C3803B37002}" type="pres">
      <dgm:prSet presAssocID="{E2DA2439-A4DE-467C-94D8-3A2660D3473C}" presName="desTx" presStyleLbl="alignAccFollowNode1" presStyleIdx="1" presStyleCnt="3">
        <dgm:presLayoutVars>
          <dgm:bulletEnabled val="1"/>
        </dgm:presLayoutVars>
      </dgm:prSet>
      <dgm:spPr/>
      <dgm:t>
        <a:bodyPr/>
        <a:lstStyle/>
        <a:p>
          <a:endParaRPr lang="zh-CN" altLang="en-US"/>
        </a:p>
      </dgm:t>
    </dgm:pt>
    <dgm:pt modelId="{1E595672-8DFA-4391-A98E-C3105CFAA246}" type="pres">
      <dgm:prSet presAssocID="{1CCFE782-842B-4385-8B6E-3F75D598E7D2}" presName="space" presStyleCnt="0"/>
      <dgm:spPr/>
    </dgm:pt>
    <dgm:pt modelId="{7243C35D-8BB9-4A5E-83B3-3DC6EE7F1323}" type="pres">
      <dgm:prSet presAssocID="{ADE36027-8F29-40D8-A709-728F9E17F665}" presName="composite" presStyleCnt="0"/>
      <dgm:spPr/>
    </dgm:pt>
    <dgm:pt modelId="{889706CE-05E8-4244-AAD6-DEFBA9B7316F}" type="pres">
      <dgm:prSet presAssocID="{ADE36027-8F29-40D8-A709-728F9E17F665}" presName="parTx" presStyleLbl="alignNode1" presStyleIdx="2" presStyleCnt="3">
        <dgm:presLayoutVars>
          <dgm:chMax val="0"/>
          <dgm:chPref val="0"/>
          <dgm:bulletEnabled val="1"/>
        </dgm:presLayoutVars>
      </dgm:prSet>
      <dgm:spPr/>
      <dgm:t>
        <a:bodyPr/>
        <a:lstStyle/>
        <a:p>
          <a:endParaRPr lang="zh-CN" altLang="en-US"/>
        </a:p>
      </dgm:t>
    </dgm:pt>
    <dgm:pt modelId="{62B72108-8261-459D-B9FC-90574C84E057}" type="pres">
      <dgm:prSet presAssocID="{ADE36027-8F29-40D8-A709-728F9E17F665}" presName="desTx" presStyleLbl="alignAccFollowNode1" presStyleIdx="2" presStyleCnt="3">
        <dgm:presLayoutVars>
          <dgm:bulletEnabled val="1"/>
        </dgm:presLayoutVars>
      </dgm:prSet>
      <dgm:spPr/>
      <dgm:t>
        <a:bodyPr/>
        <a:lstStyle/>
        <a:p>
          <a:endParaRPr lang="zh-CN" altLang="en-US"/>
        </a:p>
      </dgm:t>
    </dgm:pt>
  </dgm:ptLst>
  <dgm:cxnLst>
    <dgm:cxn modelId="{92A3DCB9-A2C6-4BAD-B206-53CAEA8C0135}" srcId="{E2DA2439-A4DE-467C-94D8-3A2660D3473C}" destId="{252D6498-4856-4003-9C7F-09F4AD7E0C69}" srcOrd="0" destOrd="0" parTransId="{C5BFBFF3-243D-4172-88BF-5675B734E271}" sibTransId="{F31368E9-B72A-4114-9FF7-4F4F745B4EBB}"/>
    <dgm:cxn modelId="{B0A6AA3C-E6D4-4F2A-94CC-37DE65B4F8B4}" srcId="{E2DA2439-A4DE-467C-94D8-3A2660D3473C}" destId="{8B845709-B3EA-4472-9BC9-E0366E825D1D}" srcOrd="1" destOrd="0" parTransId="{B57D330C-FF0D-4BA0-9D8B-3DDC43DA00ED}" sibTransId="{52067F52-4912-4194-89D8-3EB19C136C76}"/>
    <dgm:cxn modelId="{E3CB0E55-64B7-B44A-A913-E808275BF110}" type="presOf" srcId="{F889DBE2-4CE1-47F5-87EB-E83917BBB7DD}" destId="{3DC35F02-B5F6-491A-832C-0C3803B37002}" srcOrd="0" destOrd="4" presId="urn:microsoft.com/office/officeart/2005/8/layout/hList1"/>
    <dgm:cxn modelId="{2E1FD62D-9EB7-4EB9-AB5B-7500ADC75DA6}" srcId="{A9D0C5A4-46EC-4333-9705-04E562FAF875}" destId="{8A5176D1-71FD-4143-B92C-1B481712795C}" srcOrd="0" destOrd="0" parTransId="{3EF3FD35-1241-4ADD-A650-D8B2001445C6}" sibTransId="{412248A6-C45F-45F7-A425-8A5D625BE9D6}"/>
    <dgm:cxn modelId="{E7281AC9-A8E2-4E07-B9BC-43535450AC0D}" srcId="{03E30DD2-3CDC-43D9-81C4-663BD4892C7B}" destId="{A9D0C5A4-46EC-4333-9705-04E562FAF875}" srcOrd="0" destOrd="0" parTransId="{8197FA65-68C8-4853-AC99-93D0CF8E3BE7}" sibTransId="{930FF598-5149-490E-AE9E-99108AD04AC6}"/>
    <dgm:cxn modelId="{4563C581-602C-42F6-A8C9-FCDFCD8F35BC}" srcId="{E2DA2439-A4DE-467C-94D8-3A2660D3473C}" destId="{1449FEDC-C9A9-4CB9-9066-3649308D2373}" srcOrd="2" destOrd="0" parTransId="{434AB66B-D255-4790-B096-0DA6EA25CC35}" sibTransId="{9E72D409-0FDF-4F2B-AA46-C374417929AE}"/>
    <dgm:cxn modelId="{06EFC2B6-FA06-9347-BF8C-7F27DE4826EB}" type="presOf" srcId="{A9D0C5A4-46EC-4333-9705-04E562FAF875}" destId="{3929EA3B-93EE-46E7-AABB-3520372FFFF6}" srcOrd="0" destOrd="0" presId="urn:microsoft.com/office/officeart/2005/8/layout/hList1"/>
    <dgm:cxn modelId="{0229FABF-5845-4B97-94BF-447C91FFF474}" srcId="{A9D0C5A4-46EC-4333-9705-04E562FAF875}" destId="{883F2D9B-38F8-4737-9BE6-99E16D8125BB}" srcOrd="3" destOrd="0" parTransId="{02328CA2-2005-4ACA-B8D9-1D32E927D953}" sibTransId="{C7F1E4AF-D358-4A27-9335-F2881C822217}"/>
    <dgm:cxn modelId="{42C857B0-991D-4265-8986-65CDA3FEC05B}" srcId="{03E30DD2-3CDC-43D9-81C4-663BD4892C7B}" destId="{E2DA2439-A4DE-467C-94D8-3A2660D3473C}" srcOrd="1" destOrd="0" parTransId="{78663101-6FDB-40A1-ACD2-36BC7DCDCD18}" sibTransId="{1CCFE782-842B-4385-8B6E-3F75D598E7D2}"/>
    <dgm:cxn modelId="{8FE8D216-1EA7-604C-9D91-861D661FC8CF}" type="presOf" srcId="{883F2D9B-38F8-4737-9BE6-99E16D8125BB}" destId="{EF90B1EA-2ADA-4A63-8134-9B21BAFF714F}" srcOrd="0" destOrd="3" presId="urn:microsoft.com/office/officeart/2005/8/layout/hList1"/>
    <dgm:cxn modelId="{35994018-7CA0-4A0D-8AA3-F3F12F85C968}" srcId="{ADE36027-8F29-40D8-A709-728F9E17F665}" destId="{6A32EF77-8FA7-4C74-B5FA-18348599BB8A}" srcOrd="0" destOrd="0" parTransId="{3DA365EE-EB11-445E-AB49-B30638E3007F}" sibTransId="{3CF41DD0-4630-420C-A17D-B01E590DB106}"/>
    <dgm:cxn modelId="{595CA0A9-3F87-9C44-94AA-7C0F92FD7C37}" type="presOf" srcId="{E2DA2439-A4DE-467C-94D8-3A2660D3473C}" destId="{235972E4-9705-4E55-897D-DFDAD3EAC272}" srcOrd="0" destOrd="0" presId="urn:microsoft.com/office/officeart/2005/8/layout/hList1"/>
    <dgm:cxn modelId="{29EA1726-637F-D647-A768-569C78F99110}" type="presOf" srcId="{ADE36027-8F29-40D8-A709-728F9E17F665}" destId="{889706CE-05E8-4244-AAD6-DEFBA9B7316F}" srcOrd="0" destOrd="0" presId="urn:microsoft.com/office/officeart/2005/8/layout/hList1"/>
    <dgm:cxn modelId="{E21A8CDA-E5ED-4E65-984D-8AC37A7814B6}" srcId="{E2DA2439-A4DE-467C-94D8-3A2660D3473C}" destId="{F889DBE2-4CE1-47F5-87EB-E83917BBB7DD}" srcOrd="4" destOrd="0" parTransId="{0DBC40F8-034D-45A1-B04F-2E9CF0318D22}" sibTransId="{870550EF-868E-4F0A-B9A1-E1B40BB96E1B}"/>
    <dgm:cxn modelId="{037AD2A0-98AF-B541-8B53-0CDF80302E23}" type="presOf" srcId="{6A32EF77-8FA7-4C74-B5FA-18348599BB8A}" destId="{62B72108-8261-459D-B9FC-90574C84E057}" srcOrd="0" destOrd="0" presId="urn:microsoft.com/office/officeart/2005/8/layout/hList1"/>
    <dgm:cxn modelId="{DA6557EF-AC0F-F64F-A4D3-6473242DB739}" type="presOf" srcId="{CC9ADA11-F957-443E-9609-1E9F2DB33681}" destId="{3DC35F02-B5F6-491A-832C-0C3803B37002}" srcOrd="0" destOrd="3" presId="urn:microsoft.com/office/officeart/2005/8/layout/hList1"/>
    <dgm:cxn modelId="{1DDD1F03-1817-4EBA-A88E-543F3F08AF28}" srcId="{A9D0C5A4-46EC-4333-9705-04E562FAF875}" destId="{F5749BE4-5AA4-435B-BC51-F40D9032F367}" srcOrd="2" destOrd="0" parTransId="{28F98F87-44BC-4F9C-8632-9E34AF3F84A4}" sibTransId="{0EE429D6-FE70-4CE7-B412-ABAE88FDB0BF}"/>
    <dgm:cxn modelId="{0E6B3F80-3970-4FB9-888B-28EF6C3B5EC5}" srcId="{A9D0C5A4-46EC-4333-9705-04E562FAF875}" destId="{3A8DCD40-13E5-4A69-9CED-04FD76630963}" srcOrd="1" destOrd="0" parTransId="{24ACE2B4-9BAC-470F-B9B8-8BDD5DDE5954}" sibTransId="{D0C683D1-9428-4EA5-AB41-69D65F5192F0}"/>
    <dgm:cxn modelId="{5951ED7A-3DE8-5243-BC58-77EE5536B8A0}" type="presOf" srcId="{252D6498-4856-4003-9C7F-09F4AD7E0C69}" destId="{3DC35F02-B5F6-491A-832C-0C3803B37002}" srcOrd="0" destOrd="0" presId="urn:microsoft.com/office/officeart/2005/8/layout/hList1"/>
    <dgm:cxn modelId="{EFF8AF95-CEDB-4941-8ADF-85E2E728F2CC}" type="presOf" srcId="{8B845709-B3EA-4472-9BC9-E0366E825D1D}" destId="{3DC35F02-B5F6-491A-832C-0C3803B37002}" srcOrd="0" destOrd="1" presId="urn:microsoft.com/office/officeart/2005/8/layout/hList1"/>
    <dgm:cxn modelId="{7C837500-13E6-48C7-A0B1-76FD8C89499A}" srcId="{E2DA2439-A4DE-467C-94D8-3A2660D3473C}" destId="{CC9ADA11-F957-443E-9609-1E9F2DB33681}" srcOrd="3" destOrd="0" parTransId="{919C3EE1-B188-4B33-8670-032DED8572FA}" sibTransId="{1B1A9D1B-6AEB-413C-A705-65339AF260C3}"/>
    <dgm:cxn modelId="{2E14826C-E15C-4A46-93BC-9D98819B2943}" type="presOf" srcId="{8A5176D1-71FD-4143-B92C-1B481712795C}" destId="{EF90B1EA-2ADA-4A63-8134-9B21BAFF714F}" srcOrd="0" destOrd="0" presId="urn:microsoft.com/office/officeart/2005/8/layout/hList1"/>
    <dgm:cxn modelId="{D53A0A23-9C48-0A49-8D94-10668CB4D762}" type="presOf" srcId="{F5749BE4-5AA4-435B-BC51-F40D9032F367}" destId="{EF90B1EA-2ADA-4A63-8134-9B21BAFF714F}" srcOrd="0" destOrd="2" presId="urn:microsoft.com/office/officeart/2005/8/layout/hList1"/>
    <dgm:cxn modelId="{EB7A4835-4C1A-FA44-A335-0D748C484AE4}" type="presOf" srcId="{1449FEDC-C9A9-4CB9-9066-3649308D2373}" destId="{3DC35F02-B5F6-491A-832C-0C3803B37002}" srcOrd="0" destOrd="2" presId="urn:microsoft.com/office/officeart/2005/8/layout/hList1"/>
    <dgm:cxn modelId="{1A1F410B-7C51-1245-A833-05AEDC6FDD47}" type="presOf" srcId="{3D9A0681-5FC1-4498-86F1-2ECC62479A6C}" destId="{EF90B1EA-2ADA-4A63-8134-9B21BAFF714F}" srcOrd="0" destOrd="4" presId="urn:microsoft.com/office/officeart/2005/8/layout/hList1"/>
    <dgm:cxn modelId="{45B63603-8FBD-4CFE-93C2-962CE9767E98}" srcId="{03E30DD2-3CDC-43D9-81C4-663BD4892C7B}" destId="{ADE36027-8F29-40D8-A709-728F9E17F665}" srcOrd="2" destOrd="0" parTransId="{2AC05B32-6123-4394-877A-D1F9CE05421A}" sibTransId="{3DDFD1D2-E2FA-4904-ADDC-330222D419B8}"/>
    <dgm:cxn modelId="{ACFDD1C0-ACC0-4E2A-BE7C-ADD4E8C4B69D}" srcId="{A9D0C5A4-46EC-4333-9705-04E562FAF875}" destId="{3D9A0681-5FC1-4498-86F1-2ECC62479A6C}" srcOrd="4" destOrd="0" parTransId="{E123FD6C-FA52-4B92-B5CA-A18E269D7CCB}" sibTransId="{77B1A5A1-190F-4243-ADB7-0463B482CDA3}"/>
    <dgm:cxn modelId="{DAE9644A-9506-6B40-97BE-3ADDA152FC71}" type="presOf" srcId="{3A8DCD40-13E5-4A69-9CED-04FD76630963}" destId="{EF90B1EA-2ADA-4A63-8134-9B21BAFF714F}" srcOrd="0" destOrd="1" presId="urn:microsoft.com/office/officeart/2005/8/layout/hList1"/>
    <dgm:cxn modelId="{B479D642-B8D7-DC4E-A91C-5E2FCB841221}" type="presOf" srcId="{03E30DD2-3CDC-43D9-81C4-663BD4892C7B}" destId="{59E407A7-6115-4F8E-8F19-D59DECE8FF96}" srcOrd="0" destOrd="0" presId="urn:microsoft.com/office/officeart/2005/8/layout/hList1"/>
    <dgm:cxn modelId="{D1A13B11-2628-7947-9EF2-43BDE03552F6}" type="presParOf" srcId="{59E407A7-6115-4F8E-8F19-D59DECE8FF96}" destId="{FC8DC386-DED7-4888-8C86-04C2F0211D1B}" srcOrd="0" destOrd="0" presId="urn:microsoft.com/office/officeart/2005/8/layout/hList1"/>
    <dgm:cxn modelId="{471921C0-4A97-F248-9CF5-55E984BB4035}" type="presParOf" srcId="{FC8DC386-DED7-4888-8C86-04C2F0211D1B}" destId="{3929EA3B-93EE-46E7-AABB-3520372FFFF6}" srcOrd="0" destOrd="0" presId="urn:microsoft.com/office/officeart/2005/8/layout/hList1"/>
    <dgm:cxn modelId="{519B55EB-7E43-A345-BA8C-A59E09F9092C}" type="presParOf" srcId="{FC8DC386-DED7-4888-8C86-04C2F0211D1B}" destId="{EF90B1EA-2ADA-4A63-8134-9B21BAFF714F}" srcOrd="1" destOrd="0" presId="urn:microsoft.com/office/officeart/2005/8/layout/hList1"/>
    <dgm:cxn modelId="{1964A154-EFC9-7B43-B6F5-2C0CD1311B8E}" type="presParOf" srcId="{59E407A7-6115-4F8E-8F19-D59DECE8FF96}" destId="{4703C2CB-2E8C-415A-ACB4-13E6F1091535}" srcOrd="1" destOrd="0" presId="urn:microsoft.com/office/officeart/2005/8/layout/hList1"/>
    <dgm:cxn modelId="{8856132A-EFBA-9E42-A913-6EC8CC1AED7E}" type="presParOf" srcId="{59E407A7-6115-4F8E-8F19-D59DECE8FF96}" destId="{EC7200D9-CEE0-424A-AB4D-0DBA24692C9E}" srcOrd="2" destOrd="0" presId="urn:microsoft.com/office/officeart/2005/8/layout/hList1"/>
    <dgm:cxn modelId="{2BEED96B-1259-7E48-8B79-8EE3C555D54D}" type="presParOf" srcId="{EC7200D9-CEE0-424A-AB4D-0DBA24692C9E}" destId="{235972E4-9705-4E55-897D-DFDAD3EAC272}" srcOrd="0" destOrd="0" presId="urn:microsoft.com/office/officeart/2005/8/layout/hList1"/>
    <dgm:cxn modelId="{62DDA11A-12B4-A64A-8DF4-54348C998A81}" type="presParOf" srcId="{EC7200D9-CEE0-424A-AB4D-0DBA24692C9E}" destId="{3DC35F02-B5F6-491A-832C-0C3803B37002}" srcOrd="1" destOrd="0" presId="urn:microsoft.com/office/officeart/2005/8/layout/hList1"/>
    <dgm:cxn modelId="{03230D38-259B-2B4F-B04B-3FD92B65F859}" type="presParOf" srcId="{59E407A7-6115-4F8E-8F19-D59DECE8FF96}" destId="{1E595672-8DFA-4391-A98E-C3105CFAA246}" srcOrd="3" destOrd="0" presId="urn:microsoft.com/office/officeart/2005/8/layout/hList1"/>
    <dgm:cxn modelId="{9A11D88D-9F57-4843-A6DD-853DB1AA0B04}" type="presParOf" srcId="{59E407A7-6115-4F8E-8F19-D59DECE8FF96}" destId="{7243C35D-8BB9-4A5E-83B3-3DC6EE7F1323}" srcOrd="4" destOrd="0" presId="urn:microsoft.com/office/officeart/2005/8/layout/hList1"/>
    <dgm:cxn modelId="{FCE49EDA-05AD-724A-8A9E-D57AF6A491A9}" type="presParOf" srcId="{7243C35D-8BB9-4A5E-83B3-3DC6EE7F1323}" destId="{889706CE-05E8-4244-AAD6-DEFBA9B7316F}" srcOrd="0" destOrd="0" presId="urn:microsoft.com/office/officeart/2005/8/layout/hList1"/>
    <dgm:cxn modelId="{B1EC05AB-6C02-F04B-82E2-C79D1ED54AEE}" type="presParOf" srcId="{7243C35D-8BB9-4A5E-83B3-3DC6EE7F1323}" destId="{62B72108-8261-459D-B9FC-90574C84E0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EDBDE2-375C-8A49-816D-9F5BD768835F}">
      <dsp:nvSpPr>
        <dsp:cNvPr id="0" name=""/>
        <dsp:cNvSpPr/>
      </dsp:nvSpPr>
      <dsp:spPr>
        <a:xfrm>
          <a:off x="3314209" y="116139"/>
          <a:ext cx="1710433" cy="940610"/>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accent3"/>
              </a:solidFill>
              <a:latin typeface="Microsoft YaHei" charset="-122"/>
              <a:ea typeface="Microsoft YaHei" charset="-122"/>
              <a:cs typeface="Microsoft YaHei" charset="-122"/>
            </a:rPr>
            <a:t>使用者满意</a:t>
          </a:r>
          <a:endParaRPr lang="en-US" altLang="zh-CN" sz="2000" kern="1200" dirty="0" smtClean="0">
            <a:solidFill>
              <a:schemeClr val="accent3"/>
            </a:solidFill>
            <a:latin typeface="Microsoft YaHei" charset="-122"/>
            <a:ea typeface="Microsoft YaHei" charset="-122"/>
            <a:cs typeface="Microsoft YaHei" charset="-122"/>
          </a:endParaRPr>
        </a:p>
      </dsp:txBody>
      <dsp:txXfrm>
        <a:off x="3360126" y="162056"/>
        <a:ext cx="1618599" cy="848776"/>
      </dsp:txXfrm>
    </dsp:sp>
    <dsp:sp modelId="{94736605-F933-474E-8738-9641455C8A00}">
      <dsp:nvSpPr>
        <dsp:cNvPr id="0" name=""/>
        <dsp:cNvSpPr/>
      </dsp:nvSpPr>
      <dsp:spPr>
        <a:xfrm>
          <a:off x="2299241" y="586444"/>
          <a:ext cx="3740369" cy="3740369"/>
        </a:xfrm>
        <a:custGeom>
          <a:avLst/>
          <a:gdLst/>
          <a:ahLst/>
          <a:cxnLst/>
          <a:rect l="0" t="0" r="0" b="0"/>
          <a:pathLst>
            <a:path>
              <a:moveTo>
                <a:pt x="3109581" y="469654"/>
              </a:moveTo>
              <a:arcTo wR="1870184" hR="1870184" stAng="18690431" swAng="291529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51B0BC6-16A6-ED42-B386-D497D2E8A314}">
      <dsp:nvSpPr>
        <dsp:cNvPr id="0" name=""/>
        <dsp:cNvSpPr/>
      </dsp:nvSpPr>
      <dsp:spPr>
        <a:xfrm>
          <a:off x="4933836" y="2921416"/>
          <a:ext cx="1710433" cy="940610"/>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accent3"/>
              </a:solidFill>
              <a:latin typeface="Microsoft YaHei" charset="-122"/>
              <a:ea typeface="Microsoft YaHei" charset="-122"/>
              <a:cs typeface="Microsoft YaHei" charset="-122"/>
            </a:rPr>
            <a:t>安全</a:t>
          </a:r>
          <a:r>
            <a:rPr lang="en-US" altLang="zh-TW" sz="2000" kern="1200" dirty="0" smtClean="0">
              <a:solidFill>
                <a:schemeClr val="accent3"/>
              </a:solidFill>
              <a:latin typeface="Microsoft YaHei" charset="-122"/>
              <a:ea typeface="Microsoft YaHei" charset="-122"/>
              <a:cs typeface="Microsoft YaHei" charset="-122"/>
            </a:rPr>
            <a:t>/</a:t>
          </a:r>
          <a:r>
            <a:rPr lang="zh-TW" altLang="en-US" sz="2000" kern="1200" dirty="0" smtClean="0">
              <a:solidFill>
                <a:schemeClr val="accent3"/>
              </a:solidFill>
              <a:latin typeface="Microsoft YaHei" charset="-122"/>
              <a:ea typeface="Microsoft YaHei" charset="-122"/>
              <a:cs typeface="Microsoft YaHei" charset="-122"/>
            </a:rPr>
            <a:t>法规</a:t>
          </a:r>
          <a:endParaRPr lang="zh-TW" altLang="en-US" sz="2000" kern="1200" dirty="0">
            <a:solidFill>
              <a:schemeClr val="accent3"/>
            </a:solidFill>
            <a:latin typeface="Microsoft YaHei" charset="-122"/>
            <a:ea typeface="Microsoft YaHei" charset="-122"/>
            <a:cs typeface="Microsoft YaHei" charset="-122"/>
          </a:endParaRPr>
        </a:p>
      </dsp:txBody>
      <dsp:txXfrm>
        <a:off x="4979753" y="2967333"/>
        <a:ext cx="1618599" cy="848776"/>
      </dsp:txXfrm>
    </dsp:sp>
    <dsp:sp modelId="{3553D254-5B93-3940-A091-12F840BC835F}">
      <dsp:nvSpPr>
        <dsp:cNvPr id="0" name=""/>
        <dsp:cNvSpPr/>
      </dsp:nvSpPr>
      <dsp:spPr>
        <a:xfrm>
          <a:off x="2299241" y="586444"/>
          <a:ext cx="3740369" cy="3740369"/>
        </a:xfrm>
        <a:custGeom>
          <a:avLst/>
          <a:gdLst/>
          <a:ahLst/>
          <a:cxnLst/>
          <a:rect l="0" t="0" r="0" b="0"/>
          <a:pathLst>
            <a:path>
              <a:moveTo>
                <a:pt x="2694741" y="3548784"/>
              </a:moveTo>
              <a:arcTo wR="1870184" hR="1870184" stAng="3830337" swAng="313932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2F4132D-6FF8-484B-ACDE-89FE366861B9}">
      <dsp:nvSpPr>
        <dsp:cNvPr id="0" name=""/>
        <dsp:cNvSpPr/>
      </dsp:nvSpPr>
      <dsp:spPr>
        <a:xfrm>
          <a:off x="1694581" y="2921416"/>
          <a:ext cx="1710433" cy="940610"/>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accent3"/>
              </a:solidFill>
              <a:latin typeface="Microsoft YaHei" charset="-122"/>
              <a:ea typeface="Microsoft YaHei" charset="-122"/>
              <a:cs typeface="Microsoft YaHei" charset="-122"/>
            </a:rPr>
            <a:t>弹性</a:t>
          </a:r>
          <a:r>
            <a:rPr lang="en-US" altLang="zh-TW" sz="2000" kern="1200" dirty="0" smtClean="0">
              <a:solidFill>
                <a:schemeClr val="accent3"/>
              </a:solidFill>
              <a:latin typeface="Microsoft YaHei" charset="-122"/>
              <a:ea typeface="Microsoft YaHei" charset="-122"/>
              <a:cs typeface="Microsoft YaHei" charset="-122"/>
            </a:rPr>
            <a:t>/</a:t>
          </a:r>
          <a:r>
            <a:rPr lang="zh-TW" altLang="en-US" sz="2000" kern="1200" dirty="0" smtClean="0">
              <a:solidFill>
                <a:schemeClr val="accent3"/>
              </a:solidFill>
              <a:latin typeface="Microsoft YaHei" charset="-122"/>
              <a:ea typeface="Microsoft YaHei" charset="-122"/>
              <a:cs typeface="Microsoft YaHei" charset="-122"/>
            </a:rPr>
            <a:t>扩展</a:t>
          </a:r>
          <a:endParaRPr lang="zh-TW" altLang="en-US" sz="2000" kern="1200" dirty="0">
            <a:solidFill>
              <a:schemeClr val="accent3"/>
            </a:solidFill>
            <a:latin typeface="Microsoft YaHei" charset="-122"/>
            <a:ea typeface="Microsoft YaHei" charset="-122"/>
            <a:cs typeface="Microsoft YaHei" charset="-122"/>
          </a:endParaRPr>
        </a:p>
      </dsp:txBody>
      <dsp:txXfrm>
        <a:off x="1740498" y="2967333"/>
        <a:ext cx="1618599" cy="848776"/>
      </dsp:txXfrm>
    </dsp:sp>
    <dsp:sp modelId="{5AE35A76-B7FA-C349-B7BA-AA1E2EBFA9E4}">
      <dsp:nvSpPr>
        <dsp:cNvPr id="0" name=""/>
        <dsp:cNvSpPr/>
      </dsp:nvSpPr>
      <dsp:spPr>
        <a:xfrm>
          <a:off x="2299241" y="586444"/>
          <a:ext cx="3740369" cy="3740369"/>
        </a:xfrm>
        <a:custGeom>
          <a:avLst/>
          <a:gdLst/>
          <a:ahLst/>
          <a:cxnLst/>
          <a:rect l="0" t="0" r="0" b="0"/>
          <a:pathLst>
            <a:path>
              <a:moveTo>
                <a:pt x="2" y="1873299"/>
              </a:moveTo>
              <a:arcTo wR="1870184" hR="1870184" stAng="10794274" swAng="291529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A28F27-4A57-EF46-8DFF-E197197936E3}">
      <dsp:nvSpPr>
        <dsp:cNvPr id="0" name=""/>
        <dsp:cNvSpPr/>
      </dsp:nvSpPr>
      <dsp:spPr>
        <a:xfrm>
          <a:off x="3255" y="282862"/>
          <a:ext cx="1957483" cy="76285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zh-TW" altLang="en-US" sz="1600" kern="1200" dirty="0" smtClean="0">
              <a:latin typeface="Microsoft YaHei" charset="-122"/>
              <a:ea typeface="Microsoft YaHei" charset="-122"/>
              <a:cs typeface="Microsoft YaHei" charset="-122"/>
            </a:rPr>
            <a:t>远程接入控管</a:t>
          </a:r>
          <a:endParaRPr lang="zh-TW" altLang="en-US" sz="1600" kern="1200" dirty="0">
            <a:latin typeface="Microsoft YaHei" charset="-122"/>
            <a:ea typeface="Microsoft YaHei" charset="-122"/>
            <a:cs typeface="Microsoft YaHei" charset="-122"/>
          </a:endParaRPr>
        </a:p>
      </dsp:txBody>
      <dsp:txXfrm>
        <a:off x="3255" y="282862"/>
        <a:ext cx="1957483" cy="762856"/>
      </dsp:txXfrm>
    </dsp:sp>
    <dsp:sp modelId="{1D12E0FA-4EB3-F142-B319-CEDA8B2C84D9}">
      <dsp:nvSpPr>
        <dsp:cNvPr id="0" name=""/>
        <dsp:cNvSpPr/>
      </dsp:nvSpPr>
      <dsp:spPr>
        <a:xfrm>
          <a:off x="3255" y="1045718"/>
          <a:ext cx="1957483" cy="2251886"/>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latin typeface="Microsoft YaHei" charset="-122"/>
              <a:ea typeface="Microsoft YaHei" charset="-122"/>
              <a:cs typeface="Microsoft YaHei" charset="-122"/>
            </a:rPr>
            <a:t>ICA</a:t>
          </a:r>
          <a:r>
            <a:rPr lang="zh-TW" altLang="en-US" sz="1600" kern="1200" dirty="0" smtClean="0">
              <a:latin typeface="Microsoft YaHei" charset="-122"/>
              <a:ea typeface="Microsoft YaHei" charset="-122"/>
              <a:cs typeface="Microsoft YaHei" charset="-122"/>
            </a:rPr>
            <a:t>转</a:t>
          </a:r>
          <a:r>
            <a:rPr lang="en-US" altLang="zh-TW" sz="1600" kern="1200" dirty="0" smtClean="0">
              <a:latin typeface="Microsoft YaHei" charset="-122"/>
              <a:ea typeface="Microsoft YaHei" charset="-122"/>
              <a:cs typeface="Microsoft YaHei" charset="-122"/>
            </a:rPr>
            <a:t>SSL</a:t>
          </a:r>
          <a:r>
            <a:rPr lang="en-US" sz="1600" kern="1200" dirty="0" smtClean="0">
              <a:latin typeface="Microsoft YaHei" charset="-122"/>
              <a:ea typeface="Microsoft YaHei" charset="-122"/>
              <a:cs typeface="Microsoft YaHei" charset="-122"/>
            </a:rPr>
            <a:t>(ICA Proxy)</a:t>
          </a:r>
          <a:endParaRPr lang="zh-TW" altLang="en-US" sz="1600" kern="1200" dirty="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用戸识别访问控制</a:t>
          </a:r>
          <a:endParaRPr lang="en-US" altLang="zh-TW" sz="1600" kern="1200" dirty="0" smtClean="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en-US" altLang="zh-TW" sz="1600" kern="1200" dirty="0" err="1" smtClean="0">
              <a:latin typeface="Microsoft YaHei" charset="-122"/>
              <a:ea typeface="Microsoft YaHei" charset="-122"/>
              <a:cs typeface="Microsoft YaHei" charset="-122"/>
            </a:rPr>
            <a:t>MicroVPN</a:t>
          </a:r>
          <a:endParaRPr lang="zh-TW" altLang="en-US" sz="1600" kern="1200" dirty="0">
            <a:latin typeface="Microsoft YaHei" charset="-122"/>
            <a:ea typeface="Microsoft YaHei" charset="-122"/>
            <a:cs typeface="Microsoft YaHei" charset="-122"/>
          </a:endParaRPr>
        </a:p>
      </dsp:txBody>
      <dsp:txXfrm>
        <a:off x="3255" y="1045718"/>
        <a:ext cx="1957483" cy="2251886"/>
      </dsp:txXfrm>
    </dsp:sp>
    <dsp:sp modelId="{1A5CF6E4-D2DA-3E42-8DBE-8B7B544FC6A6}">
      <dsp:nvSpPr>
        <dsp:cNvPr id="0" name=""/>
        <dsp:cNvSpPr/>
      </dsp:nvSpPr>
      <dsp:spPr>
        <a:xfrm>
          <a:off x="2234787" y="282862"/>
          <a:ext cx="1957483" cy="762856"/>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zh-TW" altLang="en-US" sz="1600" kern="1200" dirty="0" smtClean="0">
              <a:latin typeface="Microsoft YaHei" charset="-122"/>
              <a:ea typeface="Microsoft YaHei" charset="-122"/>
              <a:cs typeface="Microsoft YaHei" charset="-122"/>
            </a:rPr>
            <a:t>安全防护</a:t>
          </a:r>
          <a:endParaRPr lang="zh-TW" altLang="en-US" sz="1600" kern="1200" dirty="0">
            <a:latin typeface="Microsoft YaHei" charset="-122"/>
            <a:ea typeface="Microsoft YaHei" charset="-122"/>
            <a:cs typeface="Microsoft YaHei" charset="-122"/>
          </a:endParaRPr>
        </a:p>
      </dsp:txBody>
      <dsp:txXfrm>
        <a:off x="2234787" y="282862"/>
        <a:ext cx="1957483" cy="762856"/>
      </dsp:txXfrm>
    </dsp:sp>
    <dsp:sp modelId="{5B7A5A05-4A36-E347-A1C7-7E63F9336215}">
      <dsp:nvSpPr>
        <dsp:cNvPr id="0" name=""/>
        <dsp:cNvSpPr/>
      </dsp:nvSpPr>
      <dsp:spPr>
        <a:xfrm>
          <a:off x="2234787" y="1045718"/>
          <a:ext cx="1957483" cy="2251886"/>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暴力登入防护</a:t>
          </a:r>
          <a:endParaRPr lang="zh-TW" altLang="en-US" sz="1600" kern="1200" dirty="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en-US" sz="1600" kern="1200" dirty="0" err="1" smtClean="0">
              <a:latin typeface="Microsoft YaHei" charset="-122"/>
              <a:ea typeface="Microsoft YaHei" charset="-122"/>
              <a:cs typeface="Microsoft YaHei" charset="-122"/>
            </a:rPr>
            <a:t>DDoS</a:t>
          </a:r>
          <a:r>
            <a:rPr lang="zh-TW" altLang="en-US" sz="1600" kern="1200" dirty="0" smtClean="0">
              <a:latin typeface="Microsoft YaHei" charset="-122"/>
              <a:ea typeface="Microsoft YaHei" charset="-122"/>
              <a:cs typeface="Microsoft YaHei" charset="-122"/>
            </a:rPr>
            <a:t>防护</a:t>
          </a:r>
          <a:endParaRPr lang="en-US" sz="1600" kern="1200" dirty="0" smtClean="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en-US" sz="1600" kern="1200" smtClean="0">
              <a:latin typeface="Microsoft YaHei" charset="-122"/>
              <a:ea typeface="Microsoft YaHei" charset="-122"/>
              <a:cs typeface="Microsoft YaHei" charset="-122"/>
            </a:rPr>
            <a:t>SSL</a:t>
          </a:r>
          <a:r>
            <a:rPr lang="zh-TW" altLang="en-US" sz="1600" kern="1200" smtClean="0">
              <a:latin typeface="Microsoft YaHei" charset="-122"/>
              <a:ea typeface="Microsoft YaHei" charset="-122"/>
              <a:cs typeface="Microsoft YaHei" charset="-122"/>
            </a:rPr>
            <a:t>中间人攻击防护</a:t>
          </a:r>
          <a:endParaRPr lang="en-US" altLang="zh-TW" sz="1600" kern="1200" dirty="0" smtClean="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禁止非法用戸</a:t>
          </a:r>
          <a:endParaRPr lang="en-US" sz="1600" kern="1200" dirty="0" smtClean="0">
            <a:latin typeface="Microsoft YaHei" charset="-122"/>
            <a:ea typeface="Microsoft YaHei" charset="-122"/>
            <a:cs typeface="Microsoft YaHei" charset="-122"/>
          </a:endParaRPr>
        </a:p>
      </dsp:txBody>
      <dsp:txXfrm>
        <a:off x="2234787" y="1045718"/>
        <a:ext cx="1957483" cy="2251886"/>
      </dsp:txXfrm>
    </dsp:sp>
    <dsp:sp modelId="{B2CDBD7A-474E-EE4D-A630-DAC3268B00AE}">
      <dsp:nvSpPr>
        <dsp:cNvPr id="0" name=""/>
        <dsp:cNvSpPr/>
      </dsp:nvSpPr>
      <dsp:spPr>
        <a:xfrm>
          <a:off x="4466318" y="282862"/>
          <a:ext cx="1957483" cy="762856"/>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zh-TW" altLang="en-US" sz="1600" kern="1200" dirty="0" smtClean="0">
              <a:latin typeface="Microsoft YaHei" charset="-122"/>
              <a:ea typeface="Microsoft YaHei" charset="-122"/>
              <a:cs typeface="Microsoft YaHei" charset="-122"/>
            </a:rPr>
            <a:t>使用者存取分析</a:t>
          </a:r>
          <a:endParaRPr lang="zh-TW" altLang="en-US" sz="1600" kern="1200" dirty="0">
            <a:latin typeface="Microsoft YaHei" charset="-122"/>
            <a:ea typeface="Microsoft YaHei" charset="-122"/>
            <a:cs typeface="Microsoft YaHei" charset="-122"/>
          </a:endParaRPr>
        </a:p>
      </dsp:txBody>
      <dsp:txXfrm>
        <a:off x="4466318" y="282862"/>
        <a:ext cx="1957483" cy="762856"/>
      </dsp:txXfrm>
    </dsp:sp>
    <dsp:sp modelId="{23CDCE9A-30E0-A646-B8FB-0D1CB319D3B8}">
      <dsp:nvSpPr>
        <dsp:cNvPr id="0" name=""/>
        <dsp:cNvSpPr/>
      </dsp:nvSpPr>
      <dsp:spPr>
        <a:xfrm>
          <a:off x="4466318" y="1045718"/>
          <a:ext cx="1957483" cy="2251886"/>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使用者存取分析</a:t>
          </a:r>
          <a:endParaRPr lang="zh-TW" altLang="en-US" sz="1600" kern="1200" dirty="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用户连线性能分析</a:t>
          </a:r>
          <a:endParaRPr lang="zh-TW" altLang="en-US" sz="1600" kern="1200" dirty="0">
            <a:latin typeface="Microsoft YaHei" charset="-122"/>
            <a:ea typeface="Microsoft YaHei" charset="-122"/>
            <a:cs typeface="Microsoft YaHei" charset="-122"/>
          </a:endParaRPr>
        </a:p>
      </dsp:txBody>
      <dsp:txXfrm>
        <a:off x="4466318" y="1045718"/>
        <a:ext cx="1957483" cy="2251886"/>
      </dsp:txXfrm>
    </dsp:sp>
    <dsp:sp modelId="{A8B6D203-B3AA-F441-B2B8-8019CFD31225}">
      <dsp:nvSpPr>
        <dsp:cNvPr id="0" name=""/>
        <dsp:cNvSpPr/>
      </dsp:nvSpPr>
      <dsp:spPr>
        <a:xfrm>
          <a:off x="6697850" y="282862"/>
          <a:ext cx="1957483" cy="762856"/>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altLang="zh-TW" sz="1600" kern="1200" dirty="0" smtClean="0">
              <a:latin typeface="Microsoft YaHei" charset="-122"/>
              <a:ea typeface="Microsoft YaHei" charset="-122"/>
              <a:cs typeface="Microsoft YaHei" charset="-122"/>
            </a:rPr>
            <a:t>7x24x365</a:t>
          </a:r>
          <a:r>
            <a:rPr lang="zh-TW" altLang="en-US" sz="1600" kern="1200" dirty="0" smtClean="0">
              <a:latin typeface="Microsoft YaHei" charset="-122"/>
              <a:ea typeface="Microsoft YaHei" charset="-122"/>
              <a:cs typeface="Microsoft YaHei" charset="-122"/>
            </a:rPr>
            <a:t>连线不中断</a:t>
          </a:r>
          <a:endParaRPr lang="zh-TW" altLang="en-US" sz="1600" kern="1200" dirty="0">
            <a:latin typeface="Microsoft YaHei" charset="-122"/>
            <a:ea typeface="Microsoft YaHei" charset="-122"/>
            <a:cs typeface="Microsoft YaHei" charset="-122"/>
          </a:endParaRPr>
        </a:p>
      </dsp:txBody>
      <dsp:txXfrm>
        <a:off x="6697850" y="282862"/>
        <a:ext cx="1957483" cy="762856"/>
      </dsp:txXfrm>
    </dsp:sp>
    <dsp:sp modelId="{3DD2BFA9-0FC9-3441-A1CE-77D91E2CF6F1}">
      <dsp:nvSpPr>
        <dsp:cNvPr id="0" name=""/>
        <dsp:cNvSpPr/>
      </dsp:nvSpPr>
      <dsp:spPr>
        <a:xfrm>
          <a:off x="6697850" y="1045718"/>
          <a:ext cx="1957483" cy="2251886"/>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smtClean="0">
              <a:latin typeface="Microsoft YaHei" charset="-122"/>
              <a:ea typeface="Microsoft YaHei" charset="-122"/>
              <a:cs typeface="Microsoft YaHei" charset="-122"/>
            </a:rPr>
            <a:t>XA/XD</a:t>
          </a:r>
          <a:r>
            <a:rPr lang="zh-TW" altLang="en-US" sz="1600" kern="1200" smtClean="0">
              <a:latin typeface="Microsoft YaHei" charset="-122"/>
              <a:ea typeface="Microsoft YaHei" charset="-122"/>
              <a:cs typeface="Microsoft YaHei" charset="-122"/>
            </a:rPr>
            <a:t>组件健康检测</a:t>
          </a:r>
          <a:r>
            <a:rPr lang="en-US" sz="1600" kern="1200" smtClean="0">
              <a:latin typeface="Microsoft YaHei" charset="-122"/>
              <a:ea typeface="Microsoft YaHei" charset="-122"/>
              <a:cs typeface="Microsoft YaHei" charset="-122"/>
            </a:rPr>
            <a:t>  </a:t>
          </a:r>
          <a:endParaRPr lang="zh-TW" altLang="en-US" sz="1600" kern="1200" dirty="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en-US" sz="1600" kern="1200" smtClean="0">
              <a:latin typeface="Microsoft YaHei" charset="-122"/>
              <a:ea typeface="Microsoft YaHei" charset="-122"/>
              <a:cs typeface="Microsoft YaHei" charset="-122"/>
            </a:rPr>
            <a:t>XA/XD</a:t>
          </a:r>
          <a:r>
            <a:rPr lang="zh-TW" altLang="en-US" sz="1600" kern="1200" smtClean="0">
              <a:latin typeface="Microsoft YaHei" charset="-122"/>
              <a:ea typeface="Microsoft YaHei" charset="-122"/>
              <a:cs typeface="Microsoft YaHei" charset="-122"/>
            </a:rPr>
            <a:t>组件高可用</a:t>
          </a:r>
          <a:endParaRPr lang="en-US" sz="1600" kern="1200" dirty="0" smtClean="0">
            <a:latin typeface="Microsoft YaHei" charset="-122"/>
            <a:ea typeface="Microsoft YaHei" charset="-122"/>
            <a:cs typeface="Microsoft YaHei" charset="-122"/>
          </a:endParaRPr>
        </a:p>
        <a:p>
          <a:pPr marL="171450" lvl="1" indent="-171450" algn="l" defTabSz="711200">
            <a:lnSpc>
              <a:spcPct val="90000"/>
            </a:lnSpc>
            <a:spcBef>
              <a:spcPct val="0"/>
            </a:spcBef>
            <a:spcAft>
              <a:spcPct val="15000"/>
            </a:spcAft>
            <a:buChar char="••"/>
          </a:pPr>
          <a:r>
            <a:rPr lang="zh-TW" altLang="en-US" sz="1600" kern="1200" dirty="0" smtClean="0">
              <a:latin typeface="Microsoft YaHei" charset="-122"/>
              <a:ea typeface="Microsoft YaHei" charset="-122"/>
              <a:cs typeface="Microsoft YaHei" charset="-122"/>
            </a:rPr>
            <a:t>多数据中心使用者高可用</a:t>
          </a:r>
          <a:endParaRPr lang="en-US" sz="1600" kern="1200" dirty="0" smtClean="0">
            <a:latin typeface="Microsoft YaHei" charset="-122"/>
            <a:ea typeface="Microsoft YaHei" charset="-122"/>
            <a:cs typeface="Microsoft YaHei" charset="-122"/>
          </a:endParaRPr>
        </a:p>
      </dsp:txBody>
      <dsp:txXfrm>
        <a:off x="6697850" y="1045718"/>
        <a:ext cx="1957483" cy="2251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9EA3B-93EE-46E7-AABB-3520372FFFF6}">
      <dsp:nvSpPr>
        <dsp:cNvPr id="0" name=""/>
        <dsp:cNvSpPr/>
      </dsp:nvSpPr>
      <dsp:spPr>
        <a:xfrm>
          <a:off x="3237" y="175874"/>
          <a:ext cx="3156715" cy="126268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需求与环境特点</a:t>
          </a:r>
          <a:endParaRPr lang="zh-CN" altLang="en-US" sz="2400" kern="1200" dirty="0">
            <a:latin typeface="Microsoft YaHei" charset="-122"/>
            <a:ea typeface="Microsoft YaHei" charset="-122"/>
            <a:cs typeface="Microsoft YaHei" charset="-122"/>
          </a:endParaRPr>
        </a:p>
      </dsp:txBody>
      <dsp:txXfrm>
        <a:off x="3237" y="175874"/>
        <a:ext cx="3156715" cy="1262686"/>
      </dsp:txXfrm>
    </dsp:sp>
    <dsp:sp modelId="{EF90B1EA-2ADA-4A63-8134-9B21BAFF714F}">
      <dsp:nvSpPr>
        <dsp:cNvPr id="0" name=""/>
        <dsp:cNvSpPr/>
      </dsp:nvSpPr>
      <dsp:spPr>
        <a:xfrm>
          <a:off x="3237" y="1438561"/>
          <a:ext cx="3156715" cy="2854800"/>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对应用层（</a:t>
          </a:r>
          <a:r>
            <a:rPr lang="en-US" altLang="zh-CN" sz="1400" kern="1200" dirty="0" smtClean="0">
              <a:latin typeface="Microsoft YaHei" charset="-122"/>
              <a:ea typeface="Microsoft YaHei" charset="-122"/>
              <a:cs typeface="Microsoft YaHei" charset="-122"/>
            </a:rPr>
            <a:t>HTTP</a:t>
          </a:r>
          <a:r>
            <a:rPr lang="zh-CN" altLang="en-US" sz="1400" kern="1200" dirty="0" smtClean="0">
              <a:latin typeface="Microsoft YaHei" charset="-122"/>
              <a:ea typeface="Microsoft YaHei" charset="-122"/>
              <a:cs typeface="Microsoft YaHei" charset="-122"/>
            </a:rPr>
            <a:t>）处理性能要求高</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完整功能要求（安全，可靠，优化）</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流量增长不确定</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对关键应用采用</a:t>
          </a:r>
          <a:r>
            <a:rPr lang="en-US" sz="1400" kern="1200" dirty="0" smtClean="0">
              <a:latin typeface="Microsoft YaHei" charset="-122"/>
              <a:ea typeface="Microsoft YaHei" charset="-122"/>
              <a:cs typeface="Microsoft YaHei" charset="-122"/>
            </a:rPr>
            <a:t>SSL</a:t>
          </a:r>
          <a:r>
            <a:rPr lang="zh-CN" altLang="en-US" sz="1400" kern="1200" dirty="0" smtClean="0">
              <a:latin typeface="Microsoft YaHei" charset="-122"/>
              <a:ea typeface="Microsoft YaHei" charset="-122"/>
              <a:cs typeface="Microsoft YaHei" charset="-122"/>
            </a:rPr>
            <a:t>（</a:t>
          </a:r>
          <a:r>
            <a:rPr lang="en-US" sz="1400" kern="1200" dirty="0" smtClean="0">
              <a:latin typeface="Microsoft YaHei" charset="-122"/>
              <a:ea typeface="Microsoft YaHei" charset="-122"/>
              <a:cs typeface="Microsoft YaHei" charset="-122"/>
            </a:rPr>
            <a:t>HTTPS</a:t>
          </a:r>
          <a:r>
            <a:rPr lang="zh-CN" altLang="en-US" sz="1400" kern="1200" dirty="0" smtClean="0">
              <a:latin typeface="Microsoft YaHei" charset="-122"/>
              <a:ea typeface="Microsoft YaHei" charset="-122"/>
              <a:cs typeface="Microsoft YaHei" charset="-122"/>
            </a:rPr>
            <a:t>）</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需要监控流量和业务信息以便了解访问情况</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灵活智能的配置访问策略</a:t>
          </a:r>
          <a:endParaRPr lang="en-US" sz="1400" kern="1200" dirty="0">
            <a:latin typeface="Microsoft YaHei" charset="-122"/>
            <a:ea typeface="Microsoft YaHei" charset="-122"/>
            <a:cs typeface="Microsoft YaHei" charset="-122"/>
          </a:endParaRPr>
        </a:p>
      </dsp:txBody>
      <dsp:txXfrm>
        <a:off x="3237" y="1438561"/>
        <a:ext cx="3156715" cy="2854800"/>
      </dsp:txXfrm>
    </dsp:sp>
    <dsp:sp modelId="{235972E4-9705-4E55-897D-DFDAD3EAC272}">
      <dsp:nvSpPr>
        <dsp:cNvPr id="0" name=""/>
        <dsp:cNvSpPr/>
      </dsp:nvSpPr>
      <dsp:spPr>
        <a:xfrm>
          <a:off x="3601892" y="175874"/>
          <a:ext cx="3156715" cy="1262686"/>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特性和优势</a:t>
          </a:r>
          <a:endParaRPr lang="zh-CN" altLang="en-US" sz="2400" kern="1200" dirty="0">
            <a:latin typeface="Microsoft YaHei" charset="-122"/>
            <a:ea typeface="Microsoft YaHei" charset="-122"/>
            <a:cs typeface="Microsoft YaHei" charset="-122"/>
          </a:endParaRPr>
        </a:p>
      </dsp:txBody>
      <dsp:txXfrm>
        <a:off x="3601892" y="175874"/>
        <a:ext cx="3156715" cy="1262686"/>
      </dsp:txXfrm>
    </dsp:sp>
    <dsp:sp modelId="{3DC35F02-B5F6-491A-832C-0C3803B37002}">
      <dsp:nvSpPr>
        <dsp:cNvPr id="0" name=""/>
        <dsp:cNvSpPr/>
      </dsp:nvSpPr>
      <dsp:spPr>
        <a:xfrm>
          <a:off x="3601892" y="1438561"/>
          <a:ext cx="3156715" cy="2854800"/>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多核并行处理技</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altLang="zh-CN" sz="1400" kern="1200" dirty="0" smtClean="0">
              <a:latin typeface="Microsoft YaHei" charset="-122"/>
              <a:ea typeface="Microsoft YaHei" charset="-122"/>
              <a:cs typeface="Microsoft YaHei" charset="-122"/>
            </a:rPr>
            <a:t>All-in-One</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按需付费</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业界最好的</a:t>
          </a:r>
          <a:r>
            <a:rPr lang="en-US" altLang="zh-CN" sz="1400" kern="1200" dirty="0" smtClean="0">
              <a:latin typeface="Microsoft YaHei" charset="-122"/>
              <a:ea typeface="Microsoft YaHei" charset="-122"/>
              <a:cs typeface="Microsoft YaHei" charset="-122"/>
            </a:rPr>
            <a:t>SSL</a:t>
          </a:r>
          <a:r>
            <a:rPr lang="zh-CN" altLang="en-US" sz="1400" kern="1200" dirty="0" smtClean="0">
              <a:latin typeface="Microsoft YaHei" charset="-122"/>
              <a:ea typeface="Microsoft YaHei" charset="-122"/>
              <a:cs typeface="Microsoft YaHei" charset="-122"/>
            </a:rPr>
            <a:t>处理性能</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altLang="zh-CN" sz="1400" kern="1200" dirty="0" err="1" smtClean="0">
              <a:latin typeface="Microsoft YaHei" charset="-122"/>
              <a:ea typeface="Microsoft YaHei" charset="-122"/>
              <a:cs typeface="Microsoft YaHei" charset="-122"/>
            </a:rPr>
            <a:t>AppFlow</a:t>
          </a:r>
          <a:r>
            <a:rPr lang="zh-CN" altLang="en-US" sz="1400" kern="1200" dirty="0" smtClean="0">
              <a:latin typeface="Microsoft YaHei" charset="-122"/>
              <a:ea typeface="Microsoft YaHei" charset="-122"/>
              <a:cs typeface="Microsoft YaHei" charset="-122"/>
            </a:rPr>
            <a:t>监控</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易于使用的应用策略引擎</a:t>
          </a:r>
          <a:endParaRPr lang="en-US" altLang="zh-CN" sz="1400" kern="1200" dirty="0" smtClean="0">
            <a:latin typeface="Microsoft YaHei" charset="-122"/>
            <a:ea typeface="Microsoft YaHei" charset="-122"/>
            <a:cs typeface="Microsoft YaHei" charset="-122"/>
          </a:endParaRPr>
        </a:p>
      </dsp:txBody>
      <dsp:txXfrm>
        <a:off x="3601892" y="1438561"/>
        <a:ext cx="3156715" cy="2854800"/>
      </dsp:txXfrm>
    </dsp:sp>
    <dsp:sp modelId="{889706CE-05E8-4244-AAD6-DEFBA9B7316F}">
      <dsp:nvSpPr>
        <dsp:cNvPr id="0" name=""/>
        <dsp:cNvSpPr/>
      </dsp:nvSpPr>
      <dsp:spPr>
        <a:xfrm>
          <a:off x="7200548" y="175874"/>
          <a:ext cx="3156715" cy="1262686"/>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典型客户</a:t>
          </a:r>
          <a:endParaRPr lang="zh-CN" altLang="en-US" sz="2400" kern="1200" dirty="0">
            <a:latin typeface="Microsoft YaHei" charset="-122"/>
            <a:ea typeface="Microsoft YaHei" charset="-122"/>
            <a:cs typeface="Microsoft YaHei" charset="-122"/>
          </a:endParaRPr>
        </a:p>
      </dsp:txBody>
      <dsp:txXfrm>
        <a:off x="7200548" y="175874"/>
        <a:ext cx="3156715" cy="1262686"/>
      </dsp:txXfrm>
    </dsp:sp>
    <dsp:sp modelId="{62B72108-8261-459D-B9FC-90574C84E057}">
      <dsp:nvSpPr>
        <dsp:cNvPr id="0" name=""/>
        <dsp:cNvSpPr/>
      </dsp:nvSpPr>
      <dsp:spPr>
        <a:xfrm>
          <a:off x="7200548" y="1438561"/>
          <a:ext cx="3156715" cy="2854800"/>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企业网站门户</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电子商务平台</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在线游戏</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新闻娱乐网站</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信息资讯网站</a:t>
          </a:r>
          <a:endParaRPr lang="zh-CN" altLang="en-US" sz="1400" kern="1200" dirty="0">
            <a:latin typeface="Microsoft YaHei" charset="-122"/>
            <a:ea typeface="Microsoft YaHei" charset="-122"/>
            <a:cs typeface="Microsoft YaHei" charset="-122"/>
          </a:endParaRPr>
        </a:p>
      </dsp:txBody>
      <dsp:txXfrm>
        <a:off x="7200548" y="1438561"/>
        <a:ext cx="3156715" cy="285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9EA3B-93EE-46E7-AABB-3520372FFFF6}">
      <dsp:nvSpPr>
        <dsp:cNvPr id="0" name=""/>
        <dsp:cNvSpPr/>
      </dsp:nvSpPr>
      <dsp:spPr>
        <a:xfrm>
          <a:off x="2951" y="2673"/>
          <a:ext cx="2878181" cy="9504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需求与环境特点</a:t>
          </a:r>
          <a:endParaRPr lang="zh-CN" altLang="en-US" sz="2400" kern="1200" dirty="0">
            <a:latin typeface="Microsoft YaHei" charset="-122"/>
            <a:ea typeface="Microsoft YaHei" charset="-122"/>
            <a:cs typeface="Microsoft YaHei" charset="-122"/>
          </a:endParaRPr>
        </a:p>
      </dsp:txBody>
      <dsp:txXfrm>
        <a:off x="2951" y="2673"/>
        <a:ext cx="2878181" cy="950400"/>
      </dsp:txXfrm>
    </dsp:sp>
    <dsp:sp modelId="{EF90B1EA-2ADA-4A63-8134-9B21BAFF714F}">
      <dsp:nvSpPr>
        <dsp:cNvPr id="0" name=""/>
        <dsp:cNvSpPr/>
      </dsp:nvSpPr>
      <dsp:spPr>
        <a:xfrm>
          <a:off x="2951" y="953073"/>
          <a:ext cx="2878181" cy="2802473"/>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对设备稳定性要求高，宕机意味着金融交易中断</a:t>
          </a:r>
          <a:endParaRPr lang="zh-CN" altLang="en-US"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对设备自身安全性要求高</a:t>
          </a:r>
          <a:endParaRPr lang="en-US" altLang="zh-CN"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对关键应用采用</a:t>
          </a:r>
          <a:r>
            <a:rPr lang="en-US" sz="1400" kern="1200" dirty="0" smtClean="0">
              <a:solidFill>
                <a:schemeClr val="tx1"/>
              </a:solidFill>
              <a:latin typeface="Microsoft YaHei" charset="-122"/>
              <a:ea typeface="Microsoft YaHei" charset="-122"/>
              <a:cs typeface="Microsoft YaHei" charset="-122"/>
            </a:rPr>
            <a:t>SSL</a:t>
          </a:r>
          <a:r>
            <a:rPr lang="zh-CN" altLang="en-US" sz="1400" kern="1200" dirty="0" smtClean="0">
              <a:solidFill>
                <a:schemeClr val="tx1"/>
              </a:solidFill>
              <a:latin typeface="Microsoft YaHei" charset="-122"/>
              <a:ea typeface="Microsoft YaHei" charset="-122"/>
              <a:cs typeface="Microsoft YaHei" charset="-122"/>
            </a:rPr>
            <a:t>（</a:t>
          </a:r>
          <a:r>
            <a:rPr lang="en-US" sz="1400" kern="1200" dirty="0" smtClean="0">
              <a:solidFill>
                <a:schemeClr val="tx1"/>
              </a:solidFill>
              <a:latin typeface="Microsoft YaHei" charset="-122"/>
              <a:ea typeface="Microsoft YaHei" charset="-122"/>
              <a:cs typeface="Microsoft YaHei" charset="-122"/>
            </a:rPr>
            <a:t>HTTPS</a:t>
          </a:r>
          <a:r>
            <a:rPr lang="zh-CN" altLang="en-US" sz="1400" kern="1200" dirty="0" smtClean="0">
              <a:solidFill>
                <a:schemeClr val="tx1"/>
              </a:solidFill>
              <a:latin typeface="Microsoft YaHei" charset="-122"/>
              <a:ea typeface="Microsoft YaHei" charset="-122"/>
              <a:cs typeface="Microsoft YaHei" charset="-122"/>
            </a:rPr>
            <a:t>）</a:t>
          </a:r>
          <a:endParaRPr lang="en-US" altLang="zh-CN"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数据中心</a:t>
          </a:r>
          <a:r>
            <a:rPr lang="en-US" altLang="zh-CN" sz="1400" kern="1200" dirty="0" smtClean="0">
              <a:solidFill>
                <a:schemeClr val="tx1"/>
              </a:solidFill>
              <a:latin typeface="Microsoft YaHei" charset="-122"/>
              <a:ea typeface="Microsoft YaHei" charset="-122"/>
              <a:cs typeface="Microsoft YaHei" charset="-122"/>
            </a:rPr>
            <a:t>/</a:t>
          </a:r>
          <a:r>
            <a:rPr lang="zh-CN" altLang="en-US" sz="1400" kern="1200" dirty="0" smtClean="0">
              <a:solidFill>
                <a:schemeClr val="tx1"/>
              </a:solidFill>
              <a:latin typeface="Microsoft YaHei" charset="-122"/>
              <a:ea typeface="Microsoft YaHei" charset="-122"/>
              <a:cs typeface="Microsoft YaHei" charset="-122"/>
            </a:rPr>
            <a:t>容灾数据中心建设</a:t>
          </a:r>
          <a:endParaRPr lang="en-US" altLang="zh-CN"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资源池集群性能扩展</a:t>
          </a:r>
          <a:endParaRPr lang="en-US" altLang="zh-CN"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应用可视化及统一管理</a:t>
          </a:r>
          <a:endParaRPr lang="zh-CN" altLang="en-US" sz="1400" kern="1200" dirty="0">
            <a:solidFill>
              <a:schemeClr val="tx1"/>
            </a:solidFill>
            <a:latin typeface="Microsoft YaHei" charset="-122"/>
            <a:ea typeface="Microsoft YaHei" charset="-122"/>
            <a:cs typeface="Microsoft YaHei" charset="-122"/>
          </a:endParaRPr>
        </a:p>
      </dsp:txBody>
      <dsp:txXfrm>
        <a:off x="2951" y="953073"/>
        <a:ext cx="2878181" cy="2802473"/>
      </dsp:txXfrm>
    </dsp:sp>
    <dsp:sp modelId="{235972E4-9705-4E55-897D-DFDAD3EAC272}">
      <dsp:nvSpPr>
        <dsp:cNvPr id="0" name=""/>
        <dsp:cNvSpPr/>
      </dsp:nvSpPr>
      <dsp:spPr>
        <a:xfrm>
          <a:off x="3284078" y="2673"/>
          <a:ext cx="2878181" cy="9504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特性和优势</a:t>
          </a:r>
          <a:endParaRPr lang="zh-CN" altLang="en-US" sz="2400" kern="1200" dirty="0">
            <a:latin typeface="Microsoft YaHei" charset="-122"/>
            <a:ea typeface="Microsoft YaHei" charset="-122"/>
            <a:cs typeface="Microsoft YaHei" charset="-122"/>
          </a:endParaRPr>
        </a:p>
      </dsp:txBody>
      <dsp:txXfrm>
        <a:off x="3284078" y="2673"/>
        <a:ext cx="2878181" cy="950400"/>
      </dsp:txXfrm>
    </dsp:sp>
    <dsp:sp modelId="{3DC35F02-B5F6-491A-832C-0C3803B37002}">
      <dsp:nvSpPr>
        <dsp:cNvPr id="0" name=""/>
        <dsp:cNvSpPr/>
      </dsp:nvSpPr>
      <dsp:spPr>
        <a:xfrm>
          <a:off x="3284078" y="953073"/>
          <a:ext cx="2878181" cy="2802473"/>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在很多银行用户得到验证</a:t>
          </a:r>
          <a:endParaRPr lang="zh-CN" altLang="en-US"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自身系统漏洞最少（</a:t>
          </a:r>
          <a:r>
            <a:rPr lang="en-US" altLang="zh-CN" sz="1400" kern="1200" dirty="0" smtClean="0">
              <a:solidFill>
                <a:schemeClr val="tx1"/>
              </a:solidFill>
              <a:latin typeface="Microsoft YaHei" charset="-122"/>
              <a:ea typeface="Microsoft YaHei" charset="-122"/>
              <a:cs typeface="Microsoft YaHei" charset="-122"/>
            </a:rPr>
            <a:t>CVE</a:t>
          </a:r>
          <a:r>
            <a:rPr lang="zh-CN" altLang="en-US" sz="1400" kern="1200" dirty="0" smtClean="0">
              <a:solidFill>
                <a:schemeClr val="tx1"/>
              </a:solidFill>
              <a:latin typeface="Microsoft YaHei" charset="-122"/>
              <a:ea typeface="Microsoft YaHei" charset="-122"/>
              <a:cs typeface="Microsoft YaHei" charset="-122"/>
            </a:rPr>
            <a:t>）</a:t>
          </a:r>
          <a:endParaRPr lang="zh-CN" altLang="en-US" sz="1400" kern="1200" dirty="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业界最好的</a:t>
          </a:r>
          <a:r>
            <a:rPr lang="en-US" altLang="zh-CN" sz="1400" kern="1200" dirty="0" smtClean="0">
              <a:solidFill>
                <a:schemeClr val="tx1"/>
              </a:solidFill>
              <a:latin typeface="Microsoft YaHei" charset="-122"/>
              <a:ea typeface="Microsoft YaHei" charset="-122"/>
              <a:cs typeface="Microsoft YaHei" charset="-122"/>
            </a:rPr>
            <a:t>SSL</a:t>
          </a:r>
          <a:r>
            <a:rPr lang="zh-CN" altLang="en-US" sz="1400" kern="1200" dirty="0" smtClean="0">
              <a:solidFill>
                <a:schemeClr val="tx1"/>
              </a:solidFill>
              <a:latin typeface="Microsoft YaHei" charset="-122"/>
              <a:ea typeface="Microsoft YaHei" charset="-122"/>
              <a:cs typeface="Microsoft YaHei" charset="-122"/>
            </a:rPr>
            <a:t>处理性能</a:t>
          </a:r>
          <a:endParaRPr lang="en-US" altLang="zh-CN" sz="1400" kern="1200" dirty="0" smtClean="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多个案例关于两地三中</a:t>
          </a:r>
          <a:endParaRPr lang="en-US" altLang="zh-CN" sz="1400" kern="1200" dirty="0" smtClean="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solidFill>
                <a:schemeClr val="tx1"/>
              </a:solidFill>
              <a:latin typeface="Microsoft YaHei" charset="-122"/>
              <a:ea typeface="Microsoft YaHei" charset="-122"/>
              <a:cs typeface="Microsoft YaHei" charset="-122"/>
            </a:rPr>
            <a:t>集群技术</a:t>
          </a:r>
          <a:endParaRPr lang="en-US" altLang="zh-CN" sz="1400" kern="1200" dirty="0" smtClean="0">
            <a:solidFill>
              <a:schemeClr val="tx1"/>
            </a:solidFill>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altLang="zh-CN" sz="1400" kern="1200" dirty="0" err="1" smtClean="0">
              <a:solidFill>
                <a:schemeClr val="tx1"/>
              </a:solidFill>
              <a:latin typeface="Microsoft YaHei" charset="-122"/>
              <a:ea typeface="Microsoft YaHei" charset="-122"/>
              <a:cs typeface="Microsoft YaHei" charset="-122"/>
            </a:rPr>
            <a:t>AppFlow</a:t>
          </a:r>
          <a:r>
            <a:rPr lang="zh-CN" altLang="en-US" sz="1400" kern="1200" dirty="0" smtClean="0">
              <a:solidFill>
                <a:schemeClr val="tx1"/>
              </a:solidFill>
              <a:latin typeface="Microsoft YaHei" charset="-122"/>
              <a:ea typeface="Microsoft YaHei" charset="-122"/>
              <a:cs typeface="Microsoft YaHei" charset="-122"/>
            </a:rPr>
            <a:t>监控</a:t>
          </a:r>
          <a:endParaRPr lang="en-US" altLang="zh-CN" sz="1400" kern="1200" dirty="0" smtClean="0">
            <a:solidFill>
              <a:schemeClr val="tx1"/>
            </a:solidFill>
            <a:latin typeface="Microsoft YaHei" charset="-122"/>
            <a:ea typeface="Microsoft YaHei" charset="-122"/>
            <a:cs typeface="Microsoft YaHei" charset="-122"/>
          </a:endParaRPr>
        </a:p>
      </dsp:txBody>
      <dsp:txXfrm>
        <a:off x="3284078" y="953073"/>
        <a:ext cx="2878181" cy="2802473"/>
      </dsp:txXfrm>
    </dsp:sp>
    <dsp:sp modelId="{889706CE-05E8-4244-AAD6-DEFBA9B7316F}">
      <dsp:nvSpPr>
        <dsp:cNvPr id="0" name=""/>
        <dsp:cNvSpPr/>
      </dsp:nvSpPr>
      <dsp:spPr>
        <a:xfrm>
          <a:off x="6565205" y="2673"/>
          <a:ext cx="2878181" cy="9504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典型客户</a:t>
          </a:r>
          <a:endParaRPr lang="zh-CN" altLang="en-US" sz="2400" kern="1200" dirty="0">
            <a:latin typeface="Microsoft YaHei" charset="-122"/>
            <a:ea typeface="Microsoft YaHei" charset="-122"/>
            <a:cs typeface="Microsoft YaHei" charset="-122"/>
          </a:endParaRPr>
        </a:p>
      </dsp:txBody>
      <dsp:txXfrm>
        <a:off x="6565205" y="2673"/>
        <a:ext cx="2878181" cy="950400"/>
      </dsp:txXfrm>
    </dsp:sp>
    <dsp:sp modelId="{62B72108-8261-459D-B9FC-90574C84E057}">
      <dsp:nvSpPr>
        <dsp:cNvPr id="0" name=""/>
        <dsp:cNvSpPr/>
      </dsp:nvSpPr>
      <dsp:spPr>
        <a:xfrm>
          <a:off x="6565205" y="953073"/>
          <a:ext cx="2878181" cy="2802473"/>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大型国有银行</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全国性股份制银行</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地方商业银行</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基金</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证券</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保险</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altLang="zh-CN" sz="1400" kern="1200" dirty="0" smtClean="0">
              <a:latin typeface="Microsoft YaHei" charset="-122"/>
              <a:ea typeface="Microsoft YaHei" charset="-122"/>
              <a:cs typeface="Microsoft YaHei" charset="-122"/>
            </a:rPr>
            <a:t>…</a:t>
          </a:r>
          <a:r>
            <a:rPr lang="zh-CN" altLang="en-US" sz="1400" kern="1200" dirty="0" smtClean="0">
              <a:latin typeface="Microsoft YaHei" charset="-122"/>
              <a:ea typeface="Microsoft YaHei" charset="-122"/>
              <a:cs typeface="Microsoft YaHei" charset="-122"/>
            </a:rPr>
            <a:t> </a:t>
          </a:r>
          <a:r>
            <a:rPr lang="en-US" altLang="zh-CN" sz="1400" kern="1200" dirty="0" smtClean="0">
              <a:latin typeface="Microsoft YaHei" charset="-122"/>
              <a:ea typeface="Microsoft YaHei" charset="-122"/>
              <a:cs typeface="Microsoft YaHei" charset="-122"/>
            </a:rPr>
            <a:t>…</a:t>
          </a:r>
          <a:endParaRPr lang="zh-CN" altLang="en-US" sz="1400" kern="1200" dirty="0">
            <a:latin typeface="Microsoft YaHei" charset="-122"/>
            <a:ea typeface="Microsoft YaHei" charset="-122"/>
            <a:cs typeface="Microsoft YaHei" charset="-122"/>
          </a:endParaRPr>
        </a:p>
      </dsp:txBody>
      <dsp:txXfrm>
        <a:off x="6565205" y="953073"/>
        <a:ext cx="2878181" cy="28024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9EA3B-93EE-46E7-AABB-3520372FFFF6}">
      <dsp:nvSpPr>
        <dsp:cNvPr id="0" name=""/>
        <dsp:cNvSpPr/>
      </dsp:nvSpPr>
      <dsp:spPr>
        <a:xfrm>
          <a:off x="2951" y="136188"/>
          <a:ext cx="2878181" cy="115127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需求与环境特点</a:t>
          </a:r>
          <a:endParaRPr lang="zh-CN" altLang="en-US" sz="2400" kern="1200" dirty="0">
            <a:latin typeface="Microsoft YaHei" charset="-122"/>
            <a:ea typeface="Microsoft YaHei" charset="-122"/>
            <a:cs typeface="Microsoft YaHei" charset="-122"/>
          </a:endParaRPr>
        </a:p>
      </dsp:txBody>
      <dsp:txXfrm>
        <a:off x="2951" y="136188"/>
        <a:ext cx="2878181" cy="1151272"/>
      </dsp:txXfrm>
    </dsp:sp>
    <dsp:sp modelId="{EF90B1EA-2ADA-4A63-8134-9B21BAFF714F}">
      <dsp:nvSpPr>
        <dsp:cNvPr id="0" name=""/>
        <dsp:cNvSpPr/>
      </dsp:nvSpPr>
      <dsp:spPr>
        <a:xfrm>
          <a:off x="2951" y="1287461"/>
          <a:ext cx="2878181" cy="2944012"/>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法规遵从</a:t>
          </a:r>
          <a:endParaRPr lang="zh-CN" alt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在线交易系统（银行，基金，证券</a:t>
          </a:r>
          <a:r>
            <a:rPr lang="en-US" altLang="zh-CN" sz="1400" kern="1200" dirty="0" smtClean="0">
              <a:latin typeface="Microsoft YaHei" charset="-122"/>
              <a:ea typeface="Microsoft YaHei" charset="-122"/>
              <a:cs typeface="Microsoft YaHei" charset="-122"/>
            </a:rPr>
            <a:t>…</a:t>
          </a:r>
          <a:r>
            <a:rPr lang="zh-CN" altLang="en-US" sz="1400" kern="1200" dirty="0" smtClean="0">
              <a:latin typeface="Microsoft YaHei" charset="-122"/>
              <a:ea typeface="Microsoft YaHei" charset="-122"/>
              <a:cs typeface="Microsoft YaHei" charset="-122"/>
            </a:rPr>
            <a:t>）</a:t>
          </a:r>
          <a:endParaRPr lang="en-US" altLang="zh-CN"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在线信息查询系统（身份信息，财务信息</a:t>
          </a:r>
          <a:r>
            <a:rPr lang="en-US" altLang="zh-CN" sz="1400" kern="1200" dirty="0" smtClean="0">
              <a:latin typeface="Microsoft YaHei" charset="-122"/>
              <a:ea typeface="Microsoft YaHei" charset="-122"/>
              <a:cs typeface="Microsoft YaHei" charset="-122"/>
            </a:rPr>
            <a:t>..)</a:t>
          </a:r>
          <a:endParaRPr lang="en-US" altLang="zh-CN"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企业公众门户网站</a:t>
          </a:r>
          <a:endParaRPr lang="en-US" altLang="zh-CN"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在安全和快速交付应用间寻找平衡</a:t>
          </a:r>
          <a:endParaRPr lang="en-US" altLang="zh-CN" sz="1400" kern="1200" dirty="0">
            <a:latin typeface="Microsoft YaHei" charset="-122"/>
            <a:ea typeface="Microsoft YaHei" charset="-122"/>
            <a:cs typeface="Microsoft YaHei" charset="-122"/>
          </a:endParaRPr>
        </a:p>
      </dsp:txBody>
      <dsp:txXfrm>
        <a:off x="2951" y="1287461"/>
        <a:ext cx="2878181" cy="2944012"/>
      </dsp:txXfrm>
    </dsp:sp>
    <dsp:sp modelId="{235972E4-9705-4E55-897D-DFDAD3EAC272}">
      <dsp:nvSpPr>
        <dsp:cNvPr id="0" name=""/>
        <dsp:cNvSpPr/>
      </dsp:nvSpPr>
      <dsp:spPr>
        <a:xfrm>
          <a:off x="3284078" y="136188"/>
          <a:ext cx="2878181" cy="1151272"/>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解决方案和优势</a:t>
          </a:r>
          <a:endParaRPr lang="zh-CN" altLang="en-US" sz="2400" kern="1200" dirty="0">
            <a:latin typeface="Microsoft YaHei" charset="-122"/>
            <a:ea typeface="Microsoft YaHei" charset="-122"/>
            <a:cs typeface="Microsoft YaHei" charset="-122"/>
          </a:endParaRPr>
        </a:p>
      </dsp:txBody>
      <dsp:txXfrm>
        <a:off x="3284078" y="136188"/>
        <a:ext cx="2878181" cy="1151272"/>
      </dsp:txXfrm>
    </dsp:sp>
    <dsp:sp modelId="{3DC35F02-B5F6-491A-832C-0C3803B37002}">
      <dsp:nvSpPr>
        <dsp:cNvPr id="0" name=""/>
        <dsp:cNvSpPr/>
      </dsp:nvSpPr>
      <dsp:spPr>
        <a:xfrm>
          <a:off x="3284078" y="1287461"/>
          <a:ext cx="2878181" cy="2944012"/>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100000"/>
            </a:lnSpc>
            <a:spcBef>
              <a:spcPct val="0"/>
            </a:spcBef>
            <a:spcAft>
              <a:spcPts val="600"/>
            </a:spcAft>
            <a:buChar char="••"/>
          </a:pPr>
          <a:r>
            <a:rPr lang="en-US" altLang="zh-CN" sz="1400" kern="1200" dirty="0" smtClean="0">
              <a:latin typeface="Microsoft YaHei" charset="-122"/>
              <a:ea typeface="Microsoft YaHei" charset="-122"/>
              <a:cs typeface="Microsoft YaHei" charset="-122"/>
            </a:rPr>
            <a:t>WAF</a:t>
          </a:r>
          <a:r>
            <a:rPr lang="zh-CN" altLang="en-US" sz="1400" kern="1200" dirty="0" smtClean="0">
              <a:latin typeface="Microsoft YaHei" charset="-122"/>
              <a:ea typeface="Microsoft YaHei" charset="-122"/>
              <a:cs typeface="Microsoft YaHei" charset="-122"/>
            </a:rPr>
            <a:t>特性并集成完善全面的</a:t>
          </a:r>
          <a:r>
            <a:rPr lang="en-US" altLang="zh-CN" sz="1400" kern="1200" dirty="0" smtClean="0">
              <a:latin typeface="Microsoft YaHei" charset="-122"/>
              <a:ea typeface="Microsoft YaHei" charset="-122"/>
              <a:cs typeface="Microsoft YaHei" charset="-122"/>
            </a:rPr>
            <a:t>ADC</a:t>
          </a:r>
          <a:r>
            <a:rPr lang="zh-CN" altLang="en-US" sz="1400" kern="1200" dirty="0" smtClean="0">
              <a:latin typeface="Microsoft YaHei" charset="-122"/>
              <a:ea typeface="Microsoft YaHei" charset="-122"/>
              <a:cs typeface="Microsoft YaHei" charset="-122"/>
            </a:rPr>
            <a:t>功能</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altLang="zh-CN" sz="1400" kern="1200" dirty="0" err="1" smtClean="0">
              <a:latin typeface="Microsoft YaHei" charset="-122"/>
              <a:ea typeface="Microsoft YaHei" charset="-122"/>
              <a:cs typeface="Microsoft YaHei" charset="-122"/>
            </a:rPr>
            <a:t>DoS</a:t>
          </a:r>
          <a:r>
            <a:rPr lang="en-US" altLang="zh-CN" sz="1400" kern="1200" dirty="0" smtClean="0">
              <a:latin typeface="Microsoft YaHei" charset="-122"/>
              <a:ea typeface="Microsoft YaHei" charset="-122"/>
              <a:cs typeface="Microsoft YaHei" charset="-122"/>
            </a:rPr>
            <a:t>/</a:t>
          </a:r>
          <a:r>
            <a:rPr lang="en-US" altLang="zh-CN" sz="1400" kern="1200" dirty="0" err="1" smtClean="0">
              <a:latin typeface="Microsoft YaHei" charset="-122"/>
              <a:ea typeface="Microsoft YaHei" charset="-122"/>
              <a:cs typeface="Microsoft YaHei" charset="-122"/>
            </a:rPr>
            <a:t>DDoS</a:t>
          </a:r>
          <a:r>
            <a:rPr lang="zh-CN" altLang="en-US" sz="1400" kern="1200" dirty="0" smtClean="0">
              <a:latin typeface="Microsoft YaHei" charset="-122"/>
              <a:ea typeface="Microsoft YaHei" charset="-122"/>
              <a:cs typeface="Microsoft YaHei" charset="-122"/>
            </a:rPr>
            <a:t>攻击防护</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速率控制</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zh-CN" altLang="en-US" sz="1400" kern="1200" dirty="0" smtClean="0">
              <a:latin typeface="Microsoft YaHei" charset="-122"/>
              <a:ea typeface="Microsoft YaHei" charset="-122"/>
              <a:cs typeface="Microsoft YaHei" charset="-122"/>
            </a:rPr>
            <a:t>最高性价比，简易部署的应用防火墙</a:t>
          </a:r>
          <a:endParaRPr lang="en-US" sz="1400" kern="1200" dirty="0">
            <a:latin typeface="Microsoft YaHei" charset="-122"/>
            <a:ea typeface="Microsoft YaHei" charset="-122"/>
            <a:cs typeface="Microsoft YaHei" charset="-122"/>
          </a:endParaRPr>
        </a:p>
        <a:p>
          <a:pPr marL="114300" lvl="1" indent="-114300" algn="l" defTabSz="622300">
            <a:lnSpc>
              <a:spcPct val="100000"/>
            </a:lnSpc>
            <a:spcBef>
              <a:spcPct val="0"/>
            </a:spcBef>
            <a:spcAft>
              <a:spcPts val="600"/>
            </a:spcAft>
            <a:buChar char="••"/>
          </a:pPr>
          <a:r>
            <a:rPr lang="en-US" sz="1400" kern="1200" dirty="0" smtClean="0">
              <a:latin typeface="Microsoft YaHei" charset="-122"/>
              <a:ea typeface="Microsoft YaHei" charset="-122"/>
              <a:cs typeface="Microsoft YaHei" charset="-122"/>
            </a:rPr>
            <a:t>SSL</a:t>
          </a:r>
          <a:r>
            <a:rPr lang="zh-TW" altLang="en-US" sz="1400" kern="1200" dirty="0" smtClean="0">
              <a:latin typeface="Microsoft YaHei" charset="-122"/>
              <a:ea typeface="Microsoft YaHei" charset="-122"/>
              <a:cs typeface="Microsoft YaHei" charset="-122"/>
            </a:rPr>
            <a:t>安全与性能</a:t>
          </a:r>
          <a:endParaRPr lang="en-US" sz="1400" kern="1200" dirty="0">
            <a:latin typeface="Microsoft YaHei" charset="-122"/>
            <a:ea typeface="Microsoft YaHei" charset="-122"/>
            <a:cs typeface="Microsoft YaHei" charset="-122"/>
          </a:endParaRPr>
        </a:p>
      </dsp:txBody>
      <dsp:txXfrm>
        <a:off x="3284078" y="1287461"/>
        <a:ext cx="2878181" cy="2944012"/>
      </dsp:txXfrm>
    </dsp:sp>
    <dsp:sp modelId="{889706CE-05E8-4244-AAD6-DEFBA9B7316F}">
      <dsp:nvSpPr>
        <dsp:cNvPr id="0" name=""/>
        <dsp:cNvSpPr/>
      </dsp:nvSpPr>
      <dsp:spPr>
        <a:xfrm>
          <a:off x="6565205" y="136188"/>
          <a:ext cx="2878181" cy="1151272"/>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典型客户</a:t>
          </a:r>
          <a:endParaRPr lang="zh-CN" altLang="en-US" sz="2400" kern="1200" dirty="0">
            <a:latin typeface="Microsoft YaHei" charset="-122"/>
            <a:ea typeface="Microsoft YaHei" charset="-122"/>
            <a:cs typeface="Microsoft YaHei" charset="-122"/>
          </a:endParaRPr>
        </a:p>
      </dsp:txBody>
      <dsp:txXfrm>
        <a:off x="6565205" y="136188"/>
        <a:ext cx="2878181" cy="1151272"/>
      </dsp:txXfrm>
    </dsp:sp>
    <dsp:sp modelId="{62B72108-8261-459D-B9FC-90574C84E057}">
      <dsp:nvSpPr>
        <dsp:cNvPr id="0" name=""/>
        <dsp:cNvSpPr/>
      </dsp:nvSpPr>
      <dsp:spPr>
        <a:xfrm>
          <a:off x="6565205" y="1287461"/>
          <a:ext cx="2878181" cy="2944012"/>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zh-TW" altLang="en-US" sz="1400" kern="1200" dirty="0" smtClean="0">
              <a:latin typeface="Microsoft YaHei" charset="-122"/>
              <a:ea typeface="Microsoft YaHei" charset="-122"/>
              <a:cs typeface="Microsoft YaHei" charset="-122"/>
            </a:rPr>
            <a:t>金融</a:t>
          </a:r>
          <a:endParaRPr lang="zh-CN" altLang="en-US" sz="1400" kern="1200" dirty="0">
            <a:latin typeface="Microsoft YaHei" charset="-122"/>
            <a:ea typeface="Microsoft YaHei" charset="-122"/>
            <a:cs typeface="Microsoft YaHei" charset="-122"/>
          </a:endParaRPr>
        </a:p>
        <a:p>
          <a:pPr marL="114300" lvl="1" indent="-114300" algn="l" defTabSz="622300">
            <a:lnSpc>
              <a:spcPct val="90000"/>
            </a:lnSpc>
            <a:spcBef>
              <a:spcPct val="0"/>
            </a:spcBef>
            <a:spcAft>
              <a:spcPct val="15000"/>
            </a:spcAft>
            <a:buChar char="••"/>
          </a:pPr>
          <a:r>
            <a:rPr lang="zh-TW" altLang="en-US" sz="1400" kern="1200" dirty="0" smtClean="0">
              <a:latin typeface="Microsoft YaHei" charset="-122"/>
              <a:ea typeface="Microsoft YaHei" charset="-122"/>
              <a:cs typeface="Microsoft YaHei" charset="-122"/>
            </a:rPr>
            <a:t>电商</a:t>
          </a:r>
          <a:endParaRPr lang="zh-CN" altLang="en-US" sz="1400" kern="1200" dirty="0">
            <a:latin typeface="Microsoft YaHei" charset="-122"/>
            <a:ea typeface="Microsoft YaHei" charset="-122"/>
            <a:cs typeface="Microsoft YaHei" charset="-122"/>
          </a:endParaRPr>
        </a:p>
        <a:p>
          <a:pPr marL="114300" lvl="1" indent="-114300" algn="l" defTabSz="622300">
            <a:lnSpc>
              <a:spcPct val="90000"/>
            </a:lnSpc>
            <a:spcBef>
              <a:spcPct val="0"/>
            </a:spcBef>
            <a:spcAft>
              <a:spcPct val="15000"/>
            </a:spcAft>
            <a:buChar char="••"/>
          </a:pPr>
          <a:r>
            <a:rPr lang="zh-TW" altLang="en-US" sz="1400" kern="1200" dirty="0" smtClean="0">
              <a:latin typeface="Microsoft YaHei" charset="-122"/>
              <a:ea typeface="Microsoft YaHei" charset="-122"/>
              <a:cs typeface="Microsoft YaHei" charset="-122"/>
            </a:rPr>
            <a:t>游戏</a:t>
          </a:r>
          <a:endParaRPr lang="zh-CN" altLang="en-US" sz="1400" kern="1200" dirty="0">
            <a:latin typeface="Microsoft YaHei" charset="-122"/>
            <a:ea typeface="Microsoft YaHei" charset="-122"/>
            <a:cs typeface="Microsoft YaHei" charset="-122"/>
          </a:endParaRPr>
        </a:p>
        <a:p>
          <a:pPr marL="114300" lvl="1" indent="-114300" algn="l" defTabSz="622300">
            <a:lnSpc>
              <a:spcPct val="90000"/>
            </a:lnSpc>
            <a:spcBef>
              <a:spcPct val="0"/>
            </a:spcBef>
            <a:spcAft>
              <a:spcPct val="15000"/>
            </a:spcAft>
            <a:buChar char="••"/>
          </a:pPr>
          <a:r>
            <a:rPr lang="zh-TW" altLang="en-US" sz="1400" kern="1200" dirty="0" smtClean="0">
              <a:latin typeface="Microsoft YaHei" charset="-122"/>
              <a:ea typeface="Microsoft YaHei" charset="-122"/>
              <a:cs typeface="Microsoft YaHei" charset="-122"/>
            </a:rPr>
            <a:t>零售</a:t>
          </a:r>
          <a:endParaRPr lang="zh-CN" altLang="en-US" sz="1400" kern="1200" dirty="0">
            <a:latin typeface="Microsoft YaHei" charset="-122"/>
            <a:ea typeface="Microsoft YaHei" charset="-122"/>
            <a:cs typeface="Microsoft YaHei" charset="-122"/>
          </a:endParaRPr>
        </a:p>
        <a:p>
          <a:pPr marL="114300" lvl="1" indent="-114300" algn="l" defTabSz="622300">
            <a:lnSpc>
              <a:spcPct val="90000"/>
            </a:lnSpc>
            <a:spcBef>
              <a:spcPct val="0"/>
            </a:spcBef>
            <a:spcAft>
              <a:spcPct val="15000"/>
            </a:spcAft>
            <a:buChar char="••"/>
          </a:pPr>
          <a:r>
            <a:rPr lang="zh-TW" altLang="en-US" sz="1400" kern="1200" dirty="0" smtClean="0">
              <a:latin typeface="Microsoft YaHei" charset="-122"/>
              <a:ea typeface="Microsoft YaHei" charset="-122"/>
              <a:cs typeface="Microsoft YaHei" charset="-122"/>
            </a:rPr>
            <a:t>高科技制造</a:t>
          </a:r>
          <a:endParaRPr lang="zh-CN" altLang="en-US" sz="1400" kern="1200" dirty="0">
            <a:latin typeface="Microsoft YaHei" charset="-122"/>
            <a:ea typeface="Microsoft YaHei" charset="-122"/>
            <a:cs typeface="Microsoft YaHei" charset="-122"/>
          </a:endParaRPr>
        </a:p>
      </dsp:txBody>
      <dsp:txXfrm>
        <a:off x="6565205" y="1287461"/>
        <a:ext cx="2878181" cy="29440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9EA3B-93EE-46E7-AABB-3520372FFFF6}">
      <dsp:nvSpPr>
        <dsp:cNvPr id="0" name=""/>
        <dsp:cNvSpPr/>
      </dsp:nvSpPr>
      <dsp:spPr>
        <a:xfrm>
          <a:off x="2951" y="6086"/>
          <a:ext cx="2878181" cy="11232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需求与环境特点</a:t>
          </a:r>
          <a:endParaRPr lang="zh-CN" altLang="en-US" sz="2400" kern="1200" dirty="0">
            <a:latin typeface="Microsoft YaHei" charset="-122"/>
            <a:ea typeface="Microsoft YaHei" charset="-122"/>
            <a:cs typeface="Microsoft YaHei" charset="-122"/>
          </a:endParaRPr>
        </a:p>
      </dsp:txBody>
      <dsp:txXfrm>
        <a:off x="2951" y="6086"/>
        <a:ext cx="2878181" cy="1123200"/>
      </dsp:txXfrm>
    </dsp:sp>
    <dsp:sp modelId="{EF90B1EA-2ADA-4A63-8134-9B21BAFF714F}">
      <dsp:nvSpPr>
        <dsp:cNvPr id="0" name=""/>
        <dsp:cNvSpPr/>
      </dsp:nvSpPr>
      <dsp:spPr>
        <a:xfrm>
          <a:off x="2951" y="1129286"/>
          <a:ext cx="2878181" cy="2622847"/>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根据不同应用分配</a:t>
          </a:r>
          <a:r>
            <a:rPr lang="en-US" altLang="zh-CN" sz="1600" kern="1200" dirty="0" smtClean="0">
              <a:latin typeface="Microsoft YaHei" charset="-122"/>
              <a:ea typeface="Microsoft YaHei" charset="-122"/>
              <a:cs typeface="Microsoft YaHei" charset="-122"/>
            </a:rPr>
            <a:t>ADC</a:t>
          </a:r>
          <a:r>
            <a:rPr lang="zh-CN" altLang="en-US" sz="1600" kern="1200" dirty="0" smtClean="0">
              <a:latin typeface="Microsoft YaHei" charset="-122"/>
              <a:ea typeface="Microsoft YaHei" charset="-122"/>
              <a:cs typeface="Microsoft YaHei" charset="-122"/>
            </a:rPr>
            <a:t>设备资源</a:t>
          </a:r>
          <a:endParaRPr lang="zh-CN" altLang="en-US"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对外多租户业务</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对内部不同应用部门多租户</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动态调整</a:t>
          </a:r>
          <a:r>
            <a:rPr lang="en-US" altLang="zh-CN" sz="1600" kern="1200" dirty="0" smtClean="0">
              <a:latin typeface="Microsoft YaHei" charset="-122"/>
              <a:ea typeface="Microsoft YaHei" charset="-122"/>
              <a:cs typeface="Microsoft YaHei" charset="-122"/>
            </a:rPr>
            <a:t>ADC</a:t>
          </a:r>
          <a:r>
            <a:rPr lang="zh-CN" altLang="en-US" sz="1600" kern="1200" dirty="0" smtClean="0">
              <a:latin typeface="Microsoft YaHei" charset="-122"/>
              <a:ea typeface="Microsoft YaHei" charset="-122"/>
              <a:cs typeface="Microsoft YaHei" charset="-122"/>
            </a:rPr>
            <a:t>资源</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整合密度</a:t>
          </a:r>
          <a:r>
            <a:rPr lang="en-US" altLang="zh-CN" sz="1600" kern="1200" dirty="0" smtClean="0">
              <a:latin typeface="Microsoft YaHei" charset="-122"/>
              <a:ea typeface="Microsoft YaHei" charset="-122"/>
              <a:cs typeface="Microsoft YaHei" charset="-122"/>
            </a:rPr>
            <a:t>5 - 80</a:t>
          </a:r>
          <a:endParaRPr lang="en-US" altLang="zh-CN" sz="1600" kern="1200" dirty="0">
            <a:latin typeface="Microsoft YaHei" charset="-122"/>
            <a:ea typeface="Microsoft YaHei" charset="-122"/>
            <a:cs typeface="Microsoft YaHei" charset="-122"/>
          </a:endParaRPr>
        </a:p>
      </dsp:txBody>
      <dsp:txXfrm>
        <a:off x="2951" y="1129286"/>
        <a:ext cx="2878181" cy="2622847"/>
      </dsp:txXfrm>
    </dsp:sp>
    <dsp:sp modelId="{235972E4-9705-4E55-897D-DFDAD3EAC272}">
      <dsp:nvSpPr>
        <dsp:cNvPr id="0" name=""/>
        <dsp:cNvSpPr/>
      </dsp:nvSpPr>
      <dsp:spPr>
        <a:xfrm>
          <a:off x="3284078" y="6086"/>
          <a:ext cx="2878181" cy="11232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解决方案和优势</a:t>
          </a:r>
          <a:endParaRPr lang="zh-CN" altLang="en-US" sz="2400" kern="1200" dirty="0">
            <a:latin typeface="Microsoft YaHei" charset="-122"/>
            <a:ea typeface="Microsoft YaHei" charset="-122"/>
            <a:cs typeface="Microsoft YaHei" charset="-122"/>
          </a:endParaRPr>
        </a:p>
      </dsp:txBody>
      <dsp:txXfrm>
        <a:off x="3284078" y="6086"/>
        <a:ext cx="2878181" cy="1123200"/>
      </dsp:txXfrm>
    </dsp:sp>
    <dsp:sp modelId="{3DC35F02-B5F6-491A-832C-0C3803B37002}">
      <dsp:nvSpPr>
        <dsp:cNvPr id="0" name=""/>
        <dsp:cNvSpPr/>
      </dsp:nvSpPr>
      <dsp:spPr>
        <a:xfrm>
          <a:off x="3284078" y="1129286"/>
          <a:ext cx="2878181" cy="2622847"/>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ct val="0"/>
            </a:spcBef>
            <a:spcAft>
              <a:spcPts val="600"/>
            </a:spcAft>
            <a:buChar char="••"/>
          </a:pPr>
          <a:r>
            <a:rPr lang="en-US" altLang="zh-CN" sz="1600" kern="1200" dirty="0" smtClean="0">
              <a:latin typeface="Microsoft YaHei" charset="-122"/>
              <a:ea typeface="Microsoft YaHei" charset="-122"/>
              <a:cs typeface="Microsoft YaHei" charset="-122"/>
            </a:rPr>
            <a:t>SDX</a:t>
          </a:r>
          <a:r>
            <a:rPr lang="zh-CN" altLang="en-US" sz="1600" kern="1200" dirty="0" smtClean="0">
              <a:latin typeface="Microsoft YaHei" charset="-122"/>
              <a:ea typeface="Microsoft YaHei" charset="-122"/>
              <a:cs typeface="Microsoft YaHei" charset="-122"/>
            </a:rPr>
            <a:t>解决方案</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整合密度最高的解决方案</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全功能</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按需扩展</a:t>
          </a:r>
          <a:endParaRPr lang="en-US" altLang="zh-CN"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性能最优</a:t>
          </a:r>
          <a:endParaRPr lang="en-US" altLang="zh-CN" sz="1600" kern="1200" dirty="0">
            <a:latin typeface="Microsoft YaHei" charset="-122"/>
            <a:ea typeface="Microsoft YaHei" charset="-122"/>
            <a:cs typeface="Microsoft YaHei" charset="-122"/>
          </a:endParaRPr>
        </a:p>
      </dsp:txBody>
      <dsp:txXfrm>
        <a:off x="3284078" y="1129286"/>
        <a:ext cx="2878181" cy="2622847"/>
      </dsp:txXfrm>
    </dsp:sp>
    <dsp:sp modelId="{889706CE-05E8-4244-AAD6-DEFBA9B7316F}">
      <dsp:nvSpPr>
        <dsp:cNvPr id="0" name=""/>
        <dsp:cNvSpPr/>
      </dsp:nvSpPr>
      <dsp:spPr>
        <a:xfrm>
          <a:off x="6565205" y="6086"/>
          <a:ext cx="2878181" cy="11232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典型客户</a:t>
          </a:r>
          <a:endParaRPr lang="zh-CN" altLang="en-US" sz="2400" kern="1200" dirty="0">
            <a:latin typeface="Microsoft YaHei" charset="-122"/>
            <a:ea typeface="Microsoft YaHei" charset="-122"/>
            <a:cs typeface="Microsoft YaHei" charset="-122"/>
          </a:endParaRPr>
        </a:p>
      </dsp:txBody>
      <dsp:txXfrm>
        <a:off x="6565205" y="6086"/>
        <a:ext cx="2878181" cy="1123200"/>
      </dsp:txXfrm>
    </dsp:sp>
    <dsp:sp modelId="{62B72108-8261-459D-B9FC-90574C84E057}">
      <dsp:nvSpPr>
        <dsp:cNvPr id="0" name=""/>
        <dsp:cNvSpPr/>
      </dsp:nvSpPr>
      <dsp:spPr>
        <a:xfrm>
          <a:off x="6565205" y="1129286"/>
          <a:ext cx="2878181" cy="2622847"/>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运营商，云服务商</a:t>
          </a:r>
          <a:endParaRPr lang="zh-CN" altLang="en-US"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金融</a:t>
          </a:r>
          <a:endParaRPr lang="zh-CN" altLang="en-US"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能源</a:t>
          </a:r>
          <a:endParaRPr lang="zh-CN" altLang="en-US"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高校</a:t>
          </a:r>
          <a:endParaRPr lang="zh-CN" altLang="en-US" sz="1600" kern="1200" dirty="0">
            <a:latin typeface="Microsoft YaHei" charset="-122"/>
            <a:ea typeface="Microsoft YaHei" charset="-122"/>
            <a:cs typeface="Microsoft YaHei" charset="-122"/>
          </a:endParaRPr>
        </a:p>
        <a:p>
          <a:pPr marL="171450" lvl="1" indent="-171450" algn="l" defTabSz="711200">
            <a:lnSpc>
              <a:spcPct val="100000"/>
            </a:lnSpc>
            <a:spcBef>
              <a:spcPct val="0"/>
            </a:spcBef>
            <a:spcAft>
              <a:spcPts val="600"/>
            </a:spcAft>
            <a:buChar char="••"/>
          </a:pPr>
          <a:r>
            <a:rPr lang="zh-CN" altLang="en-US" sz="1600" kern="1200" dirty="0" smtClean="0">
              <a:latin typeface="Microsoft YaHei" charset="-122"/>
              <a:ea typeface="Microsoft YaHei" charset="-122"/>
              <a:cs typeface="Microsoft YaHei" charset="-122"/>
            </a:rPr>
            <a:t>对不同应用和部门隔离要求高的企业用户</a:t>
          </a:r>
          <a:endParaRPr lang="zh-CN" altLang="en-US" sz="1600" kern="1200" dirty="0">
            <a:latin typeface="Microsoft YaHei" charset="-122"/>
            <a:ea typeface="Microsoft YaHei" charset="-122"/>
            <a:cs typeface="Microsoft YaHei" charset="-122"/>
          </a:endParaRPr>
        </a:p>
      </dsp:txBody>
      <dsp:txXfrm>
        <a:off x="6565205" y="1129286"/>
        <a:ext cx="2878181" cy="26228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9EA3B-93EE-46E7-AABB-3520372FFFF6}">
      <dsp:nvSpPr>
        <dsp:cNvPr id="0" name=""/>
        <dsp:cNvSpPr/>
      </dsp:nvSpPr>
      <dsp:spPr>
        <a:xfrm>
          <a:off x="2951" y="7834"/>
          <a:ext cx="2878181" cy="115127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需求与环境特点</a:t>
          </a:r>
          <a:endParaRPr lang="zh-CN" altLang="en-US" sz="2400" kern="1200" dirty="0">
            <a:latin typeface="Microsoft YaHei" charset="-122"/>
            <a:ea typeface="Microsoft YaHei" charset="-122"/>
            <a:cs typeface="Microsoft YaHei" charset="-122"/>
          </a:endParaRPr>
        </a:p>
      </dsp:txBody>
      <dsp:txXfrm>
        <a:off x="2951" y="7834"/>
        <a:ext cx="2878181" cy="1151272"/>
      </dsp:txXfrm>
    </dsp:sp>
    <dsp:sp modelId="{EF90B1EA-2ADA-4A63-8134-9B21BAFF714F}">
      <dsp:nvSpPr>
        <dsp:cNvPr id="0" name=""/>
        <dsp:cNvSpPr/>
      </dsp:nvSpPr>
      <dsp:spPr>
        <a:xfrm>
          <a:off x="2951" y="1159106"/>
          <a:ext cx="2878181" cy="2591280"/>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远程接入控管</a:t>
          </a:r>
          <a:endParaRPr lang="zh-CN" altLang="en-US"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安全防护</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单点登入</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使用者存取分析</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en-US" altLang="zh-TW" sz="1800" kern="1200" dirty="0" smtClean="0">
              <a:latin typeface="Microsoft YaHei" charset="-122"/>
              <a:ea typeface="Microsoft YaHei" charset="-122"/>
              <a:cs typeface="Microsoft YaHei" charset="-122"/>
            </a:rPr>
            <a:t>7x24x365</a:t>
          </a:r>
          <a:r>
            <a:rPr lang="zh-TW" altLang="en-US" sz="1800" kern="1200" dirty="0" smtClean="0">
              <a:latin typeface="Microsoft YaHei" charset="-122"/>
              <a:ea typeface="Microsoft YaHei" charset="-122"/>
              <a:cs typeface="Microsoft YaHei" charset="-122"/>
            </a:rPr>
            <a:t>连线不中断</a:t>
          </a:r>
          <a:endParaRPr lang="en-US" altLang="zh-CN" sz="1800" kern="1200" dirty="0">
            <a:latin typeface="Microsoft YaHei" charset="-122"/>
            <a:ea typeface="Microsoft YaHei" charset="-122"/>
            <a:cs typeface="Microsoft YaHei" charset="-122"/>
          </a:endParaRPr>
        </a:p>
      </dsp:txBody>
      <dsp:txXfrm>
        <a:off x="2951" y="1159106"/>
        <a:ext cx="2878181" cy="2591280"/>
      </dsp:txXfrm>
    </dsp:sp>
    <dsp:sp modelId="{235972E4-9705-4E55-897D-DFDAD3EAC272}">
      <dsp:nvSpPr>
        <dsp:cNvPr id="0" name=""/>
        <dsp:cNvSpPr/>
      </dsp:nvSpPr>
      <dsp:spPr>
        <a:xfrm>
          <a:off x="3284078" y="7834"/>
          <a:ext cx="2878181" cy="1151272"/>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解决方案和优势</a:t>
          </a:r>
          <a:endParaRPr lang="zh-CN" altLang="en-US" sz="2400" kern="1200" dirty="0">
            <a:latin typeface="Microsoft YaHei" charset="-122"/>
            <a:ea typeface="Microsoft YaHei" charset="-122"/>
            <a:cs typeface="Microsoft YaHei" charset="-122"/>
          </a:endParaRPr>
        </a:p>
      </dsp:txBody>
      <dsp:txXfrm>
        <a:off x="3284078" y="7834"/>
        <a:ext cx="2878181" cy="1151272"/>
      </dsp:txXfrm>
    </dsp:sp>
    <dsp:sp modelId="{3DC35F02-B5F6-491A-832C-0C3803B37002}">
      <dsp:nvSpPr>
        <dsp:cNvPr id="0" name=""/>
        <dsp:cNvSpPr/>
      </dsp:nvSpPr>
      <dsp:spPr>
        <a:xfrm>
          <a:off x="3284078" y="1159106"/>
          <a:ext cx="2878181" cy="2591280"/>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100000"/>
            </a:lnSpc>
            <a:spcBef>
              <a:spcPct val="0"/>
            </a:spcBef>
            <a:spcAft>
              <a:spcPts val="600"/>
            </a:spcAft>
            <a:buChar char="••"/>
          </a:pPr>
          <a:r>
            <a:rPr lang="en-US" altLang="zh-CN" sz="1800" kern="1200" dirty="0" smtClean="0">
              <a:latin typeface="Microsoft YaHei" charset="-122"/>
              <a:ea typeface="Microsoft YaHei" charset="-122"/>
              <a:cs typeface="Microsoft YaHei" charset="-122"/>
            </a:rPr>
            <a:t>SDX</a:t>
          </a:r>
          <a:r>
            <a:rPr lang="zh-CN" altLang="en-US" sz="1800" kern="1200" dirty="0" smtClean="0">
              <a:latin typeface="Microsoft YaHei" charset="-122"/>
              <a:ea typeface="Microsoft YaHei" charset="-122"/>
              <a:cs typeface="Microsoft YaHei" charset="-122"/>
            </a:rPr>
            <a:t>解决方案</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en-US" altLang="zh-CN" sz="1800" kern="1200" dirty="0" smtClean="0">
              <a:latin typeface="Microsoft YaHei" charset="-122"/>
              <a:ea typeface="Microsoft YaHei" charset="-122"/>
              <a:cs typeface="Microsoft YaHei" charset="-122"/>
            </a:rPr>
            <a:t>HDX</a:t>
          </a:r>
          <a:r>
            <a:rPr lang="en-US" altLang="zh-CN" sz="1800" kern="1200" baseline="0" dirty="0" smtClean="0">
              <a:latin typeface="Microsoft YaHei" charset="-122"/>
              <a:ea typeface="Microsoft YaHei" charset="-122"/>
              <a:cs typeface="Microsoft YaHei" charset="-122"/>
            </a:rPr>
            <a:t> Insight</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en-US" altLang="zh-CN" sz="1800" kern="1200" dirty="0" smtClean="0">
              <a:latin typeface="Microsoft YaHei" charset="-122"/>
              <a:ea typeface="Microsoft YaHei" charset="-122"/>
              <a:cs typeface="Microsoft YaHei" charset="-122"/>
            </a:rPr>
            <a:t>ICA</a:t>
          </a:r>
          <a:r>
            <a:rPr lang="en-US" altLang="zh-CN" sz="1800" kern="1200" baseline="0" dirty="0" smtClean="0">
              <a:latin typeface="Microsoft YaHei" charset="-122"/>
              <a:ea typeface="Microsoft YaHei" charset="-122"/>
              <a:cs typeface="Microsoft YaHei" charset="-122"/>
            </a:rPr>
            <a:t> </a:t>
          </a:r>
          <a:r>
            <a:rPr lang="zh-TW" altLang="en-US" sz="1800" kern="1200" baseline="0" dirty="0" smtClean="0">
              <a:latin typeface="Microsoft YaHei" charset="-122"/>
              <a:ea typeface="Microsoft YaHei" charset="-122"/>
              <a:cs typeface="Microsoft YaHei" charset="-122"/>
            </a:rPr>
            <a:t>代理与单一入口</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防暴力登入</a:t>
          </a:r>
          <a:endParaRPr lang="en-US" altLang="zh-CN" sz="1800" kern="1200" dirty="0">
            <a:latin typeface="Microsoft YaHei" charset="-122"/>
            <a:ea typeface="Microsoft YaHei" charset="-122"/>
            <a:cs typeface="Microsoft YaHei" charset="-122"/>
          </a:endParaRPr>
        </a:p>
        <a:p>
          <a:pPr marL="171450" lvl="1" indent="-171450" algn="l" defTabSz="8001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服务不中断</a:t>
          </a:r>
          <a:endParaRPr lang="en-US" altLang="zh-CN" sz="1800" kern="1200" dirty="0">
            <a:latin typeface="Microsoft YaHei" charset="-122"/>
            <a:ea typeface="Microsoft YaHei" charset="-122"/>
            <a:cs typeface="Microsoft YaHei" charset="-122"/>
          </a:endParaRPr>
        </a:p>
      </dsp:txBody>
      <dsp:txXfrm>
        <a:off x="3284078" y="1159106"/>
        <a:ext cx="2878181" cy="2591280"/>
      </dsp:txXfrm>
    </dsp:sp>
    <dsp:sp modelId="{889706CE-05E8-4244-AAD6-DEFBA9B7316F}">
      <dsp:nvSpPr>
        <dsp:cNvPr id="0" name=""/>
        <dsp:cNvSpPr/>
      </dsp:nvSpPr>
      <dsp:spPr>
        <a:xfrm>
          <a:off x="6565205" y="7834"/>
          <a:ext cx="2878181" cy="1151272"/>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Microsoft YaHei" charset="-122"/>
              <a:ea typeface="Microsoft YaHei" charset="-122"/>
              <a:cs typeface="Microsoft YaHei" charset="-122"/>
            </a:rPr>
            <a:t>典型客户</a:t>
          </a:r>
          <a:endParaRPr lang="zh-CN" altLang="en-US" sz="2400" kern="1200" dirty="0">
            <a:latin typeface="Microsoft YaHei" charset="-122"/>
            <a:ea typeface="Microsoft YaHei" charset="-122"/>
            <a:cs typeface="Microsoft YaHei" charset="-122"/>
          </a:endParaRPr>
        </a:p>
      </dsp:txBody>
      <dsp:txXfrm>
        <a:off x="6565205" y="7834"/>
        <a:ext cx="2878181" cy="1151272"/>
      </dsp:txXfrm>
    </dsp:sp>
    <dsp:sp modelId="{62B72108-8261-459D-B9FC-90574C84E057}">
      <dsp:nvSpPr>
        <dsp:cNvPr id="0" name=""/>
        <dsp:cNvSpPr/>
      </dsp:nvSpPr>
      <dsp:spPr>
        <a:xfrm>
          <a:off x="6565205" y="1159106"/>
          <a:ext cx="2878181" cy="2591280"/>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14300" lvl="1" indent="0" algn="l" defTabSz="533400">
            <a:lnSpc>
              <a:spcPct val="100000"/>
            </a:lnSpc>
            <a:spcBef>
              <a:spcPct val="0"/>
            </a:spcBef>
            <a:spcAft>
              <a:spcPts val="600"/>
            </a:spcAft>
            <a:buChar char="••"/>
          </a:pPr>
          <a:r>
            <a:rPr lang="zh-TW" altLang="en-US" sz="1800" kern="1200" dirty="0" smtClean="0">
              <a:latin typeface="Microsoft YaHei" charset="-122"/>
              <a:ea typeface="Microsoft YaHei" charset="-122"/>
              <a:cs typeface="Microsoft YaHei" charset="-122"/>
            </a:rPr>
            <a:t>各</a:t>
          </a:r>
          <a:r>
            <a:rPr lang="en-US" altLang="zh-TW" sz="1800" kern="1200" dirty="0" smtClean="0">
              <a:latin typeface="Microsoft YaHei" charset="-122"/>
              <a:ea typeface="Microsoft YaHei" charset="-122"/>
              <a:cs typeface="Microsoft YaHei" charset="-122"/>
            </a:rPr>
            <a:t>XA/XD/XM</a:t>
          </a:r>
          <a:r>
            <a:rPr lang="zh-TW" altLang="en-US" sz="1800" kern="1200" dirty="0" smtClean="0">
              <a:latin typeface="Microsoft YaHei" charset="-122"/>
              <a:ea typeface="Microsoft YaHei" charset="-122"/>
              <a:cs typeface="Microsoft YaHei" charset="-122"/>
            </a:rPr>
            <a:t>客戸</a:t>
          </a:r>
          <a:endParaRPr lang="zh-CN" altLang="en-US" sz="1800" kern="1200" dirty="0">
            <a:latin typeface="Microsoft YaHei" charset="-122"/>
            <a:ea typeface="Microsoft YaHei" charset="-122"/>
            <a:cs typeface="Microsoft YaHei" charset="-122"/>
          </a:endParaRPr>
        </a:p>
      </dsp:txBody>
      <dsp:txXfrm>
        <a:off x="6565205" y="1159106"/>
        <a:ext cx="2878181" cy="259128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330454" y="8723596"/>
            <a:ext cx="503765" cy="415498"/>
          </a:xfrm>
          <a:prstGeom prst="rect">
            <a:avLst/>
          </a:prstGeom>
          <a:noFill/>
        </p:spPr>
        <p:txBody>
          <a:bodyPr wrap="square" rtlCol="0">
            <a:spAutoFit/>
          </a:bodyPr>
          <a:lstStyle/>
          <a:p>
            <a:endParaRPr lang="en-US" dirty="0" smtClean="0">
              <a:solidFill>
                <a:schemeClr val="tx1"/>
              </a:solidFill>
            </a:endParaRPr>
          </a:p>
        </p:txBody>
      </p:sp>
      <p:sp>
        <p:nvSpPr>
          <p:cNvPr id="5" name="Slide Number Placeholder 4"/>
          <p:cNvSpPr>
            <a:spLocks noGrp="1"/>
          </p:cNvSpPr>
          <p:nvPr>
            <p:ph type="sldNum" sz="quarter" idx="3"/>
          </p:nvPr>
        </p:nvSpPr>
        <p:spPr>
          <a:xfrm>
            <a:off x="451701" y="8881993"/>
            <a:ext cx="312763"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
        <p:nvSpPr>
          <p:cNvPr id="8" name="TextBox 7"/>
          <p:cNvSpPr txBox="1"/>
          <p:nvPr/>
        </p:nvSpPr>
        <p:spPr>
          <a:xfrm>
            <a:off x="681631" y="8881992"/>
            <a:ext cx="2722700"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chemeClr val="bg2"/>
                </a:solidFill>
                <a:latin typeface="Arial" pitchFamily="34" charset="0"/>
                <a:ea typeface="Arial"/>
                <a:cs typeface="Arial"/>
              </a:rPr>
              <a:t>© 2015 Citrix | Confidential </a:t>
            </a:r>
          </a:p>
        </p:txBody>
      </p:sp>
      <p:sp>
        <p:nvSpPr>
          <p:cNvPr id="9" name="Freeform 8"/>
          <p:cNvSpPr>
            <a:spLocks noEditPoints="1"/>
          </p:cNvSpPr>
          <p:nvPr/>
        </p:nvSpPr>
        <p:spPr bwMode="auto">
          <a:xfrm>
            <a:off x="6334624" y="8892867"/>
            <a:ext cx="457200" cy="191099"/>
          </a:xfrm>
          <a:custGeom>
            <a:avLst/>
            <a:gdLst>
              <a:gd name="T0" fmla="*/ 0 w 942"/>
              <a:gd name="T1" fmla="*/ 197 h 394"/>
              <a:gd name="T2" fmla="*/ 185 w 942"/>
              <a:gd name="T3" fmla="*/ 270 h 394"/>
              <a:gd name="T4" fmla="*/ 108 w 942"/>
              <a:gd name="T5" fmla="*/ 244 h 394"/>
              <a:gd name="T6" fmla="*/ 108 w 942"/>
              <a:gd name="T7" fmla="*/ 150 h 394"/>
              <a:gd name="T8" fmla="*/ 185 w 942"/>
              <a:gd name="T9" fmla="*/ 122 h 394"/>
              <a:gd name="T10" fmla="*/ 940 w 942"/>
              <a:gd name="T11" fmla="*/ 94 h 394"/>
              <a:gd name="T12" fmla="*/ 940 w 942"/>
              <a:gd name="T13" fmla="*/ 94 h 394"/>
              <a:gd name="T14" fmla="*/ 865 w 942"/>
              <a:gd name="T15" fmla="*/ 94 h 394"/>
              <a:gd name="T16" fmla="*/ 811 w 942"/>
              <a:gd name="T17" fmla="*/ 94 h 394"/>
              <a:gd name="T18" fmla="*/ 799 w 942"/>
              <a:gd name="T19" fmla="*/ 188 h 394"/>
              <a:gd name="T20" fmla="*/ 792 w 942"/>
              <a:gd name="T21" fmla="*/ 298 h 394"/>
              <a:gd name="T22" fmla="*/ 869 w 942"/>
              <a:gd name="T23" fmla="*/ 298 h 394"/>
              <a:gd name="T24" fmla="*/ 872 w 942"/>
              <a:gd name="T25" fmla="*/ 188 h 394"/>
              <a:gd name="T26" fmla="*/ 705 w 942"/>
              <a:gd name="T27" fmla="*/ 94 h 394"/>
              <a:gd name="T28" fmla="*/ 644 w 942"/>
              <a:gd name="T29" fmla="*/ 298 h 394"/>
              <a:gd name="T30" fmla="*/ 705 w 942"/>
              <a:gd name="T31" fmla="*/ 94 h 394"/>
              <a:gd name="T32" fmla="*/ 452 w 942"/>
              <a:gd name="T33" fmla="*/ 94 h 394"/>
              <a:gd name="T34" fmla="*/ 513 w 942"/>
              <a:gd name="T35" fmla="*/ 298 h 394"/>
              <a:gd name="T36" fmla="*/ 553 w 942"/>
              <a:gd name="T37" fmla="*/ 298 h 394"/>
              <a:gd name="T38" fmla="*/ 569 w 942"/>
              <a:gd name="T39" fmla="*/ 216 h 394"/>
              <a:gd name="T40" fmla="*/ 590 w 942"/>
              <a:gd name="T41" fmla="*/ 113 h 394"/>
              <a:gd name="T42" fmla="*/ 436 w 942"/>
              <a:gd name="T43" fmla="*/ 94 h 394"/>
              <a:gd name="T44" fmla="*/ 281 w 942"/>
              <a:gd name="T45" fmla="*/ 148 h 394"/>
              <a:gd name="T46" fmla="*/ 328 w 942"/>
              <a:gd name="T47" fmla="*/ 298 h 394"/>
              <a:gd name="T48" fmla="*/ 389 w 942"/>
              <a:gd name="T49" fmla="*/ 148 h 394"/>
              <a:gd name="T50" fmla="*/ 436 w 942"/>
              <a:gd name="T51" fmla="*/ 94 h 394"/>
              <a:gd name="T52" fmla="*/ 204 w 942"/>
              <a:gd name="T53" fmla="*/ 94 h 394"/>
              <a:gd name="T54" fmla="*/ 265 w 942"/>
              <a:gd name="T55" fmla="*/ 298 h 394"/>
              <a:gd name="T56" fmla="*/ 675 w 942"/>
              <a:gd name="T57" fmla="*/ 317 h 394"/>
              <a:gd name="T58" fmla="*/ 675 w 942"/>
              <a:gd name="T59" fmla="*/ 394 h 394"/>
              <a:gd name="T60" fmla="*/ 675 w 942"/>
              <a:gd name="T61" fmla="*/ 317 h 394"/>
              <a:gd name="T62" fmla="*/ 513 w 942"/>
              <a:gd name="T63" fmla="*/ 139 h 394"/>
              <a:gd name="T64" fmla="*/ 551 w 942"/>
              <a:gd name="T65" fmla="*/ 162 h 394"/>
              <a:gd name="T66" fmla="*/ 234 w 942"/>
              <a:gd name="T67" fmla="*/ 0 h 394"/>
              <a:gd name="T68" fmla="*/ 234 w 942"/>
              <a:gd name="T69" fmla="*/ 75 h 394"/>
              <a:gd name="T70" fmla="*/ 234 w 942"/>
              <a:gd name="T71"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2" h="394">
                <a:moveTo>
                  <a:pt x="108" y="89"/>
                </a:moveTo>
                <a:cubicBezTo>
                  <a:pt x="47" y="89"/>
                  <a:pt x="0" y="136"/>
                  <a:pt x="0" y="197"/>
                </a:cubicBezTo>
                <a:cubicBezTo>
                  <a:pt x="0" y="256"/>
                  <a:pt x="47" y="303"/>
                  <a:pt x="108" y="303"/>
                </a:cubicBezTo>
                <a:cubicBezTo>
                  <a:pt x="138" y="303"/>
                  <a:pt x="164" y="291"/>
                  <a:pt x="185" y="270"/>
                </a:cubicBezTo>
                <a:cubicBezTo>
                  <a:pt x="152" y="218"/>
                  <a:pt x="152" y="218"/>
                  <a:pt x="152" y="218"/>
                </a:cubicBezTo>
                <a:cubicBezTo>
                  <a:pt x="143" y="232"/>
                  <a:pt x="124" y="244"/>
                  <a:pt x="108" y="244"/>
                </a:cubicBezTo>
                <a:cubicBezTo>
                  <a:pt x="82" y="244"/>
                  <a:pt x="61" y="223"/>
                  <a:pt x="61" y="197"/>
                </a:cubicBezTo>
                <a:cubicBezTo>
                  <a:pt x="61" y="171"/>
                  <a:pt x="82" y="150"/>
                  <a:pt x="108" y="150"/>
                </a:cubicBezTo>
                <a:cubicBezTo>
                  <a:pt x="124" y="150"/>
                  <a:pt x="143" y="160"/>
                  <a:pt x="152" y="174"/>
                </a:cubicBezTo>
                <a:cubicBezTo>
                  <a:pt x="185" y="122"/>
                  <a:pt x="185" y="122"/>
                  <a:pt x="185" y="122"/>
                </a:cubicBezTo>
                <a:cubicBezTo>
                  <a:pt x="164" y="101"/>
                  <a:pt x="138" y="89"/>
                  <a:pt x="108" y="89"/>
                </a:cubicBezTo>
                <a:moveTo>
                  <a:pt x="940" y="94"/>
                </a:moveTo>
                <a:cubicBezTo>
                  <a:pt x="940" y="94"/>
                  <a:pt x="940" y="94"/>
                  <a:pt x="940" y="94"/>
                </a:cubicBezTo>
                <a:cubicBezTo>
                  <a:pt x="940" y="94"/>
                  <a:pt x="940" y="94"/>
                  <a:pt x="940" y="94"/>
                </a:cubicBezTo>
                <a:moveTo>
                  <a:pt x="940" y="94"/>
                </a:moveTo>
                <a:cubicBezTo>
                  <a:pt x="865" y="94"/>
                  <a:pt x="865" y="94"/>
                  <a:pt x="865" y="94"/>
                </a:cubicBezTo>
                <a:cubicBezTo>
                  <a:pt x="836" y="136"/>
                  <a:pt x="836" y="136"/>
                  <a:pt x="836" y="136"/>
                </a:cubicBezTo>
                <a:cubicBezTo>
                  <a:pt x="811" y="94"/>
                  <a:pt x="811" y="94"/>
                  <a:pt x="811" y="94"/>
                </a:cubicBezTo>
                <a:cubicBezTo>
                  <a:pt x="736" y="94"/>
                  <a:pt x="736" y="94"/>
                  <a:pt x="736" y="94"/>
                </a:cubicBezTo>
                <a:cubicBezTo>
                  <a:pt x="799" y="188"/>
                  <a:pt x="799" y="188"/>
                  <a:pt x="799" y="188"/>
                </a:cubicBezTo>
                <a:cubicBezTo>
                  <a:pt x="717" y="298"/>
                  <a:pt x="717" y="298"/>
                  <a:pt x="717" y="298"/>
                </a:cubicBezTo>
                <a:cubicBezTo>
                  <a:pt x="792" y="298"/>
                  <a:pt x="792" y="298"/>
                  <a:pt x="792" y="298"/>
                </a:cubicBezTo>
                <a:cubicBezTo>
                  <a:pt x="834" y="239"/>
                  <a:pt x="834" y="239"/>
                  <a:pt x="834" y="239"/>
                </a:cubicBezTo>
                <a:cubicBezTo>
                  <a:pt x="869" y="298"/>
                  <a:pt x="869" y="298"/>
                  <a:pt x="869" y="298"/>
                </a:cubicBezTo>
                <a:cubicBezTo>
                  <a:pt x="942" y="298"/>
                  <a:pt x="942" y="298"/>
                  <a:pt x="942" y="298"/>
                </a:cubicBezTo>
                <a:cubicBezTo>
                  <a:pt x="872" y="188"/>
                  <a:pt x="872" y="188"/>
                  <a:pt x="872" y="188"/>
                </a:cubicBezTo>
                <a:cubicBezTo>
                  <a:pt x="940" y="94"/>
                  <a:pt x="940" y="94"/>
                  <a:pt x="940" y="94"/>
                </a:cubicBezTo>
                <a:moveTo>
                  <a:pt x="705" y="94"/>
                </a:moveTo>
                <a:cubicBezTo>
                  <a:pt x="644" y="94"/>
                  <a:pt x="644" y="94"/>
                  <a:pt x="644" y="94"/>
                </a:cubicBezTo>
                <a:cubicBezTo>
                  <a:pt x="644" y="298"/>
                  <a:pt x="644" y="298"/>
                  <a:pt x="644" y="298"/>
                </a:cubicBezTo>
                <a:cubicBezTo>
                  <a:pt x="705" y="298"/>
                  <a:pt x="705" y="298"/>
                  <a:pt x="705" y="298"/>
                </a:cubicBezTo>
                <a:cubicBezTo>
                  <a:pt x="705" y="94"/>
                  <a:pt x="705" y="94"/>
                  <a:pt x="705" y="94"/>
                </a:cubicBezTo>
                <a:moveTo>
                  <a:pt x="534" y="94"/>
                </a:moveTo>
                <a:cubicBezTo>
                  <a:pt x="452" y="94"/>
                  <a:pt x="452" y="94"/>
                  <a:pt x="452" y="94"/>
                </a:cubicBezTo>
                <a:cubicBezTo>
                  <a:pt x="452" y="298"/>
                  <a:pt x="452" y="298"/>
                  <a:pt x="452" y="298"/>
                </a:cubicBezTo>
                <a:cubicBezTo>
                  <a:pt x="513" y="298"/>
                  <a:pt x="513" y="298"/>
                  <a:pt x="513" y="298"/>
                </a:cubicBezTo>
                <a:cubicBezTo>
                  <a:pt x="513" y="237"/>
                  <a:pt x="513" y="237"/>
                  <a:pt x="513" y="237"/>
                </a:cubicBezTo>
                <a:cubicBezTo>
                  <a:pt x="553" y="298"/>
                  <a:pt x="553" y="298"/>
                  <a:pt x="553" y="298"/>
                </a:cubicBezTo>
                <a:cubicBezTo>
                  <a:pt x="630" y="298"/>
                  <a:pt x="630" y="298"/>
                  <a:pt x="630" y="298"/>
                </a:cubicBezTo>
                <a:cubicBezTo>
                  <a:pt x="569" y="216"/>
                  <a:pt x="569" y="216"/>
                  <a:pt x="569" y="216"/>
                </a:cubicBezTo>
                <a:cubicBezTo>
                  <a:pt x="593" y="209"/>
                  <a:pt x="607" y="188"/>
                  <a:pt x="607" y="160"/>
                </a:cubicBezTo>
                <a:cubicBezTo>
                  <a:pt x="607" y="141"/>
                  <a:pt x="600" y="124"/>
                  <a:pt x="590" y="113"/>
                </a:cubicBezTo>
                <a:cubicBezTo>
                  <a:pt x="576" y="101"/>
                  <a:pt x="558" y="94"/>
                  <a:pt x="534" y="94"/>
                </a:cubicBezTo>
                <a:moveTo>
                  <a:pt x="436" y="94"/>
                </a:moveTo>
                <a:cubicBezTo>
                  <a:pt x="281" y="94"/>
                  <a:pt x="281" y="94"/>
                  <a:pt x="281" y="94"/>
                </a:cubicBezTo>
                <a:cubicBezTo>
                  <a:pt x="281" y="148"/>
                  <a:pt x="281" y="148"/>
                  <a:pt x="281" y="148"/>
                </a:cubicBezTo>
                <a:cubicBezTo>
                  <a:pt x="328" y="148"/>
                  <a:pt x="328" y="148"/>
                  <a:pt x="328" y="148"/>
                </a:cubicBezTo>
                <a:cubicBezTo>
                  <a:pt x="328" y="298"/>
                  <a:pt x="328" y="298"/>
                  <a:pt x="328" y="298"/>
                </a:cubicBezTo>
                <a:cubicBezTo>
                  <a:pt x="389" y="298"/>
                  <a:pt x="389" y="298"/>
                  <a:pt x="389" y="298"/>
                </a:cubicBezTo>
                <a:cubicBezTo>
                  <a:pt x="389" y="148"/>
                  <a:pt x="389" y="148"/>
                  <a:pt x="389" y="148"/>
                </a:cubicBezTo>
                <a:cubicBezTo>
                  <a:pt x="436" y="148"/>
                  <a:pt x="436" y="148"/>
                  <a:pt x="436" y="148"/>
                </a:cubicBezTo>
                <a:cubicBezTo>
                  <a:pt x="436" y="94"/>
                  <a:pt x="436" y="94"/>
                  <a:pt x="436" y="94"/>
                </a:cubicBezTo>
                <a:moveTo>
                  <a:pt x="265" y="94"/>
                </a:moveTo>
                <a:cubicBezTo>
                  <a:pt x="204" y="94"/>
                  <a:pt x="204" y="94"/>
                  <a:pt x="204" y="94"/>
                </a:cubicBezTo>
                <a:cubicBezTo>
                  <a:pt x="204" y="298"/>
                  <a:pt x="204" y="298"/>
                  <a:pt x="204" y="298"/>
                </a:cubicBezTo>
                <a:cubicBezTo>
                  <a:pt x="265" y="298"/>
                  <a:pt x="265" y="298"/>
                  <a:pt x="265" y="298"/>
                </a:cubicBezTo>
                <a:cubicBezTo>
                  <a:pt x="265" y="94"/>
                  <a:pt x="265" y="94"/>
                  <a:pt x="265" y="94"/>
                </a:cubicBezTo>
                <a:moveTo>
                  <a:pt x="675" y="317"/>
                </a:moveTo>
                <a:cubicBezTo>
                  <a:pt x="654" y="317"/>
                  <a:pt x="637" y="333"/>
                  <a:pt x="637" y="354"/>
                </a:cubicBezTo>
                <a:cubicBezTo>
                  <a:pt x="637" y="375"/>
                  <a:pt x="654" y="394"/>
                  <a:pt x="675" y="394"/>
                </a:cubicBezTo>
                <a:cubicBezTo>
                  <a:pt x="696" y="394"/>
                  <a:pt x="715" y="375"/>
                  <a:pt x="715" y="354"/>
                </a:cubicBezTo>
                <a:cubicBezTo>
                  <a:pt x="715" y="333"/>
                  <a:pt x="696" y="317"/>
                  <a:pt x="675" y="317"/>
                </a:cubicBezTo>
                <a:moveTo>
                  <a:pt x="513" y="185"/>
                </a:moveTo>
                <a:cubicBezTo>
                  <a:pt x="513" y="139"/>
                  <a:pt x="513" y="139"/>
                  <a:pt x="513" y="139"/>
                </a:cubicBezTo>
                <a:cubicBezTo>
                  <a:pt x="525" y="139"/>
                  <a:pt x="539" y="139"/>
                  <a:pt x="546" y="146"/>
                </a:cubicBezTo>
                <a:cubicBezTo>
                  <a:pt x="551" y="150"/>
                  <a:pt x="551" y="155"/>
                  <a:pt x="551" y="162"/>
                </a:cubicBezTo>
                <a:cubicBezTo>
                  <a:pt x="551" y="178"/>
                  <a:pt x="541" y="185"/>
                  <a:pt x="513" y="185"/>
                </a:cubicBezTo>
                <a:moveTo>
                  <a:pt x="234" y="0"/>
                </a:moveTo>
                <a:cubicBezTo>
                  <a:pt x="213" y="0"/>
                  <a:pt x="195" y="17"/>
                  <a:pt x="195" y="38"/>
                </a:cubicBezTo>
                <a:cubicBezTo>
                  <a:pt x="195" y="59"/>
                  <a:pt x="213" y="75"/>
                  <a:pt x="234" y="75"/>
                </a:cubicBezTo>
                <a:cubicBezTo>
                  <a:pt x="255" y="75"/>
                  <a:pt x="272" y="59"/>
                  <a:pt x="272" y="38"/>
                </a:cubicBezTo>
                <a:cubicBezTo>
                  <a:pt x="272" y="17"/>
                  <a:pt x="255" y="0"/>
                  <a:pt x="234" y="0"/>
                </a:cubicBezTo>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702558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406400" y="4560570"/>
            <a:ext cx="6502400" cy="4320540"/>
          </a:xfrm>
          <a:prstGeom prst="rect">
            <a:avLst/>
          </a:prstGeom>
        </p:spPr>
        <p:txBody>
          <a:bodyPr vert="horz" lIns="0" tIns="0" rIns="0" bIns="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reeform 8"/>
          <p:cNvSpPr>
            <a:spLocks noEditPoints="1"/>
          </p:cNvSpPr>
          <p:nvPr/>
        </p:nvSpPr>
        <p:spPr bwMode="auto">
          <a:xfrm>
            <a:off x="6464428" y="9026563"/>
            <a:ext cx="457200" cy="191099"/>
          </a:xfrm>
          <a:custGeom>
            <a:avLst/>
            <a:gdLst>
              <a:gd name="T0" fmla="*/ 0 w 942"/>
              <a:gd name="T1" fmla="*/ 197 h 394"/>
              <a:gd name="T2" fmla="*/ 185 w 942"/>
              <a:gd name="T3" fmla="*/ 270 h 394"/>
              <a:gd name="T4" fmla="*/ 108 w 942"/>
              <a:gd name="T5" fmla="*/ 244 h 394"/>
              <a:gd name="T6" fmla="*/ 108 w 942"/>
              <a:gd name="T7" fmla="*/ 150 h 394"/>
              <a:gd name="T8" fmla="*/ 185 w 942"/>
              <a:gd name="T9" fmla="*/ 122 h 394"/>
              <a:gd name="T10" fmla="*/ 940 w 942"/>
              <a:gd name="T11" fmla="*/ 94 h 394"/>
              <a:gd name="T12" fmla="*/ 940 w 942"/>
              <a:gd name="T13" fmla="*/ 94 h 394"/>
              <a:gd name="T14" fmla="*/ 865 w 942"/>
              <a:gd name="T15" fmla="*/ 94 h 394"/>
              <a:gd name="T16" fmla="*/ 811 w 942"/>
              <a:gd name="T17" fmla="*/ 94 h 394"/>
              <a:gd name="T18" fmla="*/ 799 w 942"/>
              <a:gd name="T19" fmla="*/ 188 h 394"/>
              <a:gd name="T20" fmla="*/ 792 w 942"/>
              <a:gd name="T21" fmla="*/ 298 h 394"/>
              <a:gd name="T22" fmla="*/ 869 w 942"/>
              <a:gd name="T23" fmla="*/ 298 h 394"/>
              <a:gd name="T24" fmla="*/ 872 w 942"/>
              <a:gd name="T25" fmla="*/ 188 h 394"/>
              <a:gd name="T26" fmla="*/ 705 w 942"/>
              <a:gd name="T27" fmla="*/ 94 h 394"/>
              <a:gd name="T28" fmla="*/ 644 w 942"/>
              <a:gd name="T29" fmla="*/ 298 h 394"/>
              <a:gd name="T30" fmla="*/ 705 w 942"/>
              <a:gd name="T31" fmla="*/ 94 h 394"/>
              <a:gd name="T32" fmla="*/ 452 w 942"/>
              <a:gd name="T33" fmla="*/ 94 h 394"/>
              <a:gd name="T34" fmla="*/ 513 w 942"/>
              <a:gd name="T35" fmla="*/ 298 h 394"/>
              <a:gd name="T36" fmla="*/ 553 w 942"/>
              <a:gd name="T37" fmla="*/ 298 h 394"/>
              <a:gd name="T38" fmla="*/ 569 w 942"/>
              <a:gd name="T39" fmla="*/ 216 h 394"/>
              <a:gd name="T40" fmla="*/ 590 w 942"/>
              <a:gd name="T41" fmla="*/ 113 h 394"/>
              <a:gd name="T42" fmla="*/ 436 w 942"/>
              <a:gd name="T43" fmla="*/ 94 h 394"/>
              <a:gd name="T44" fmla="*/ 281 w 942"/>
              <a:gd name="T45" fmla="*/ 148 h 394"/>
              <a:gd name="T46" fmla="*/ 328 w 942"/>
              <a:gd name="T47" fmla="*/ 298 h 394"/>
              <a:gd name="T48" fmla="*/ 389 w 942"/>
              <a:gd name="T49" fmla="*/ 148 h 394"/>
              <a:gd name="T50" fmla="*/ 436 w 942"/>
              <a:gd name="T51" fmla="*/ 94 h 394"/>
              <a:gd name="T52" fmla="*/ 204 w 942"/>
              <a:gd name="T53" fmla="*/ 94 h 394"/>
              <a:gd name="T54" fmla="*/ 265 w 942"/>
              <a:gd name="T55" fmla="*/ 298 h 394"/>
              <a:gd name="T56" fmla="*/ 675 w 942"/>
              <a:gd name="T57" fmla="*/ 317 h 394"/>
              <a:gd name="T58" fmla="*/ 675 w 942"/>
              <a:gd name="T59" fmla="*/ 394 h 394"/>
              <a:gd name="T60" fmla="*/ 675 w 942"/>
              <a:gd name="T61" fmla="*/ 317 h 394"/>
              <a:gd name="T62" fmla="*/ 513 w 942"/>
              <a:gd name="T63" fmla="*/ 139 h 394"/>
              <a:gd name="T64" fmla="*/ 551 w 942"/>
              <a:gd name="T65" fmla="*/ 162 h 394"/>
              <a:gd name="T66" fmla="*/ 234 w 942"/>
              <a:gd name="T67" fmla="*/ 0 h 394"/>
              <a:gd name="T68" fmla="*/ 234 w 942"/>
              <a:gd name="T69" fmla="*/ 75 h 394"/>
              <a:gd name="T70" fmla="*/ 234 w 942"/>
              <a:gd name="T71"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2" h="394">
                <a:moveTo>
                  <a:pt x="108" y="89"/>
                </a:moveTo>
                <a:cubicBezTo>
                  <a:pt x="47" y="89"/>
                  <a:pt x="0" y="136"/>
                  <a:pt x="0" y="197"/>
                </a:cubicBezTo>
                <a:cubicBezTo>
                  <a:pt x="0" y="256"/>
                  <a:pt x="47" y="303"/>
                  <a:pt x="108" y="303"/>
                </a:cubicBezTo>
                <a:cubicBezTo>
                  <a:pt x="138" y="303"/>
                  <a:pt x="164" y="291"/>
                  <a:pt x="185" y="270"/>
                </a:cubicBezTo>
                <a:cubicBezTo>
                  <a:pt x="152" y="218"/>
                  <a:pt x="152" y="218"/>
                  <a:pt x="152" y="218"/>
                </a:cubicBezTo>
                <a:cubicBezTo>
                  <a:pt x="143" y="232"/>
                  <a:pt x="124" y="244"/>
                  <a:pt x="108" y="244"/>
                </a:cubicBezTo>
                <a:cubicBezTo>
                  <a:pt x="82" y="244"/>
                  <a:pt x="61" y="223"/>
                  <a:pt x="61" y="197"/>
                </a:cubicBezTo>
                <a:cubicBezTo>
                  <a:pt x="61" y="171"/>
                  <a:pt x="82" y="150"/>
                  <a:pt x="108" y="150"/>
                </a:cubicBezTo>
                <a:cubicBezTo>
                  <a:pt x="124" y="150"/>
                  <a:pt x="143" y="160"/>
                  <a:pt x="152" y="174"/>
                </a:cubicBezTo>
                <a:cubicBezTo>
                  <a:pt x="185" y="122"/>
                  <a:pt x="185" y="122"/>
                  <a:pt x="185" y="122"/>
                </a:cubicBezTo>
                <a:cubicBezTo>
                  <a:pt x="164" y="101"/>
                  <a:pt x="138" y="89"/>
                  <a:pt x="108" y="89"/>
                </a:cubicBezTo>
                <a:moveTo>
                  <a:pt x="940" y="94"/>
                </a:moveTo>
                <a:cubicBezTo>
                  <a:pt x="940" y="94"/>
                  <a:pt x="940" y="94"/>
                  <a:pt x="940" y="94"/>
                </a:cubicBezTo>
                <a:cubicBezTo>
                  <a:pt x="940" y="94"/>
                  <a:pt x="940" y="94"/>
                  <a:pt x="940" y="94"/>
                </a:cubicBezTo>
                <a:moveTo>
                  <a:pt x="940" y="94"/>
                </a:moveTo>
                <a:cubicBezTo>
                  <a:pt x="865" y="94"/>
                  <a:pt x="865" y="94"/>
                  <a:pt x="865" y="94"/>
                </a:cubicBezTo>
                <a:cubicBezTo>
                  <a:pt x="836" y="136"/>
                  <a:pt x="836" y="136"/>
                  <a:pt x="836" y="136"/>
                </a:cubicBezTo>
                <a:cubicBezTo>
                  <a:pt x="811" y="94"/>
                  <a:pt x="811" y="94"/>
                  <a:pt x="811" y="94"/>
                </a:cubicBezTo>
                <a:cubicBezTo>
                  <a:pt x="736" y="94"/>
                  <a:pt x="736" y="94"/>
                  <a:pt x="736" y="94"/>
                </a:cubicBezTo>
                <a:cubicBezTo>
                  <a:pt x="799" y="188"/>
                  <a:pt x="799" y="188"/>
                  <a:pt x="799" y="188"/>
                </a:cubicBezTo>
                <a:cubicBezTo>
                  <a:pt x="717" y="298"/>
                  <a:pt x="717" y="298"/>
                  <a:pt x="717" y="298"/>
                </a:cubicBezTo>
                <a:cubicBezTo>
                  <a:pt x="792" y="298"/>
                  <a:pt x="792" y="298"/>
                  <a:pt x="792" y="298"/>
                </a:cubicBezTo>
                <a:cubicBezTo>
                  <a:pt x="834" y="239"/>
                  <a:pt x="834" y="239"/>
                  <a:pt x="834" y="239"/>
                </a:cubicBezTo>
                <a:cubicBezTo>
                  <a:pt x="869" y="298"/>
                  <a:pt x="869" y="298"/>
                  <a:pt x="869" y="298"/>
                </a:cubicBezTo>
                <a:cubicBezTo>
                  <a:pt x="942" y="298"/>
                  <a:pt x="942" y="298"/>
                  <a:pt x="942" y="298"/>
                </a:cubicBezTo>
                <a:cubicBezTo>
                  <a:pt x="872" y="188"/>
                  <a:pt x="872" y="188"/>
                  <a:pt x="872" y="188"/>
                </a:cubicBezTo>
                <a:cubicBezTo>
                  <a:pt x="940" y="94"/>
                  <a:pt x="940" y="94"/>
                  <a:pt x="940" y="94"/>
                </a:cubicBezTo>
                <a:moveTo>
                  <a:pt x="705" y="94"/>
                </a:moveTo>
                <a:cubicBezTo>
                  <a:pt x="644" y="94"/>
                  <a:pt x="644" y="94"/>
                  <a:pt x="644" y="94"/>
                </a:cubicBezTo>
                <a:cubicBezTo>
                  <a:pt x="644" y="298"/>
                  <a:pt x="644" y="298"/>
                  <a:pt x="644" y="298"/>
                </a:cubicBezTo>
                <a:cubicBezTo>
                  <a:pt x="705" y="298"/>
                  <a:pt x="705" y="298"/>
                  <a:pt x="705" y="298"/>
                </a:cubicBezTo>
                <a:cubicBezTo>
                  <a:pt x="705" y="94"/>
                  <a:pt x="705" y="94"/>
                  <a:pt x="705" y="94"/>
                </a:cubicBezTo>
                <a:moveTo>
                  <a:pt x="534" y="94"/>
                </a:moveTo>
                <a:cubicBezTo>
                  <a:pt x="452" y="94"/>
                  <a:pt x="452" y="94"/>
                  <a:pt x="452" y="94"/>
                </a:cubicBezTo>
                <a:cubicBezTo>
                  <a:pt x="452" y="298"/>
                  <a:pt x="452" y="298"/>
                  <a:pt x="452" y="298"/>
                </a:cubicBezTo>
                <a:cubicBezTo>
                  <a:pt x="513" y="298"/>
                  <a:pt x="513" y="298"/>
                  <a:pt x="513" y="298"/>
                </a:cubicBezTo>
                <a:cubicBezTo>
                  <a:pt x="513" y="237"/>
                  <a:pt x="513" y="237"/>
                  <a:pt x="513" y="237"/>
                </a:cubicBezTo>
                <a:cubicBezTo>
                  <a:pt x="553" y="298"/>
                  <a:pt x="553" y="298"/>
                  <a:pt x="553" y="298"/>
                </a:cubicBezTo>
                <a:cubicBezTo>
                  <a:pt x="630" y="298"/>
                  <a:pt x="630" y="298"/>
                  <a:pt x="630" y="298"/>
                </a:cubicBezTo>
                <a:cubicBezTo>
                  <a:pt x="569" y="216"/>
                  <a:pt x="569" y="216"/>
                  <a:pt x="569" y="216"/>
                </a:cubicBezTo>
                <a:cubicBezTo>
                  <a:pt x="593" y="209"/>
                  <a:pt x="607" y="188"/>
                  <a:pt x="607" y="160"/>
                </a:cubicBezTo>
                <a:cubicBezTo>
                  <a:pt x="607" y="141"/>
                  <a:pt x="600" y="124"/>
                  <a:pt x="590" y="113"/>
                </a:cubicBezTo>
                <a:cubicBezTo>
                  <a:pt x="576" y="101"/>
                  <a:pt x="558" y="94"/>
                  <a:pt x="534" y="94"/>
                </a:cubicBezTo>
                <a:moveTo>
                  <a:pt x="436" y="94"/>
                </a:moveTo>
                <a:cubicBezTo>
                  <a:pt x="281" y="94"/>
                  <a:pt x="281" y="94"/>
                  <a:pt x="281" y="94"/>
                </a:cubicBezTo>
                <a:cubicBezTo>
                  <a:pt x="281" y="148"/>
                  <a:pt x="281" y="148"/>
                  <a:pt x="281" y="148"/>
                </a:cubicBezTo>
                <a:cubicBezTo>
                  <a:pt x="328" y="148"/>
                  <a:pt x="328" y="148"/>
                  <a:pt x="328" y="148"/>
                </a:cubicBezTo>
                <a:cubicBezTo>
                  <a:pt x="328" y="298"/>
                  <a:pt x="328" y="298"/>
                  <a:pt x="328" y="298"/>
                </a:cubicBezTo>
                <a:cubicBezTo>
                  <a:pt x="389" y="298"/>
                  <a:pt x="389" y="298"/>
                  <a:pt x="389" y="298"/>
                </a:cubicBezTo>
                <a:cubicBezTo>
                  <a:pt x="389" y="148"/>
                  <a:pt x="389" y="148"/>
                  <a:pt x="389" y="148"/>
                </a:cubicBezTo>
                <a:cubicBezTo>
                  <a:pt x="436" y="148"/>
                  <a:pt x="436" y="148"/>
                  <a:pt x="436" y="148"/>
                </a:cubicBezTo>
                <a:cubicBezTo>
                  <a:pt x="436" y="94"/>
                  <a:pt x="436" y="94"/>
                  <a:pt x="436" y="94"/>
                </a:cubicBezTo>
                <a:moveTo>
                  <a:pt x="265" y="94"/>
                </a:moveTo>
                <a:cubicBezTo>
                  <a:pt x="204" y="94"/>
                  <a:pt x="204" y="94"/>
                  <a:pt x="204" y="94"/>
                </a:cubicBezTo>
                <a:cubicBezTo>
                  <a:pt x="204" y="298"/>
                  <a:pt x="204" y="298"/>
                  <a:pt x="204" y="298"/>
                </a:cubicBezTo>
                <a:cubicBezTo>
                  <a:pt x="265" y="298"/>
                  <a:pt x="265" y="298"/>
                  <a:pt x="265" y="298"/>
                </a:cubicBezTo>
                <a:cubicBezTo>
                  <a:pt x="265" y="94"/>
                  <a:pt x="265" y="94"/>
                  <a:pt x="265" y="94"/>
                </a:cubicBezTo>
                <a:moveTo>
                  <a:pt x="675" y="317"/>
                </a:moveTo>
                <a:cubicBezTo>
                  <a:pt x="654" y="317"/>
                  <a:pt x="637" y="333"/>
                  <a:pt x="637" y="354"/>
                </a:cubicBezTo>
                <a:cubicBezTo>
                  <a:pt x="637" y="375"/>
                  <a:pt x="654" y="394"/>
                  <a:pt x="675" y="394"/>
                </a:cubicBezTo>
                <a:cubicBezTo>
                  <a:pt x="696" y="394"/>
                  <a:pt x="715" y="375"/>
                  <a:pt x="715" y="354"/>
                </a:cubicBezTo>
                <a:cubicBezTo>
                  <a:pt x="715" y="333"/>
                  <a:pt x="696" y="317"/>
                  <a:pt x="675" y="317"/>
                </a:cubicBezTo>
                <a:moveTo>
                  <a:pt x="513" y="185"/>
                </a:moveTo>
                <a:cubicBezTo>
                  <a:pt x="513" y="139"/>
                  <a:pt x="513" y="139"/>
                  <a:pt x="513" y="139"/>
                </a:cubicBezTo>
                <a:cubicBezTo>
                  <a:pt x="525" y="139"/>
                  <a:pt x="539" y="139"/>
                  <a:pt x="546" y="146"/>
                </a:cubicBezTo>
                <a:cubicBezTo>
                  <a:pt x="551" y="150"/>
                  <a:pt x="551" y="155"/>
                  <a:pt x="551" y="162"/>
                </a:cubicBezTo>
                <a:cubicBezTo>
                  <a:pt x="551" y="178"/>
                  <a:pt x="541" y="185"/>
                  <a:pt x="513" y="185"/>
                </a:cubicBezTo>
                <a:moveTo>
                  <a:pt x="234" y="0"/>
                </a:moveTo>
                <a:cubicBezTo>
                  <a:pt x="213" y="0"/>
                  <a:pt x="195" y="17"/>
                  <a:pt x="195" y="38"/>
                </a:cubicBezTo>
                <a:cubicBezTo>
                  <a:pt x="195" y="59"/>
                  <a:pt x="213" y="75"/>
                  <a:pt x="234" y="75"/>
                </a:cubicBezTo>
                <a:cubicBezTo>
                  <a:pt x="255" y="75"/>
                  <a:pt x="272" y="59"/>
                  <a:pt x="272" y="38"/>
                </a:cubicBezTo>
                <a:cubicBezTo>
                  <a:pt x="272" y="17"/>
                  <a:pt x="255" y="0"/>
                  <a:pt x="234" y="0"/>
                </a:cubicBezTo>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p:nvSpPr>
        <p:spPr>
          <a:xfrm>
            <a:off x="172404" y="8890273"/>
            <a:ext cx="661192" cy="415498"/>
          </a:xfrm>
          <a:prstGeom prst="rect">
            <a:avLst/>
          </a:prstGeom>
          <a:noFill/>
        </p:spPr>
        <p:txBody>
          <a:bodyPr wrap="square" rtlCol="0">
            <a:spAutoFit/>
          </a:bodyPr>
          <a:lstStyle/>
          <a:p>
            <a:endParaRPr lang="en-US" dirty="0" smtClean="0">
              <a:solidFill>
                <a:schemeClr val="tx1"/>
              </a:solidFill>
            </a:endParaRPr>
          </a:p>
        </p:txBody>
      </p:sp>
      <p:sp>
        <p:nvSpPr>
          <p:cNvPr id="11" name="Slide Number Placeholder 4"/>
          <p:cNvSpPr>
            <a:spLocks noGrp="1"/>
          </p:cNvSpPr>
          <p:nvPr>
            <p:ph type="sldNum" sz="quarter" idx="5"/>
          </p:nvPr>
        </p:nvSpPr>
        <p:spPr>
          <a:xfrm>
            <a:off x="331541" y="9010957"/>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
        <p:nvSpPr>
          <p:cNvPr id="12" name="TextBox 11"/>
          <p:cNvSpPr txBox="1"/>
          <p:nvPr/>
        </p:nvSpPr>
        <p:spPr>
          <a:xfrm>
            <a:off x="633326" y="9010956"/>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chemeClr val="bg2"/>
                </a:solidFill>
                <a:latin typeface="Arial" pitchFamily="34" charset="0"/>
                <a:ea typeface="Arial"/>
                <a:cs typeface="Arial"/>
              </a:rPr>
              <a:t>© 2015 Citrix | Confidential </a:t>
            </a:r>
          </a:p>
        </p:txBody>
      </p:sp>
      <p:sp>
        <p:nvSpPr>
          <p:cNvPr id="10" name="Slide Image Placeholder 3"/>
          <p:cNvSpPr>
            <a:spLocks noGrp="1" noRot="1" noChangeAspect="1"/>
          </p:cNvSpPr>
          <p:nvPr>
            <p:ph type="sldImg" idx="2"/>
          </p:nvPr>
        </p:nvSpPr>
        <p:spPr>
          <a:xfrm>
            <a:off x="409575" y="607664"/>
            <a:ext cx="6505842" cy="3659536"/>
          </a:xfrm>
          <a:prstGeom prst="rect">
            <a:avLst/>
          </a:prstGeom>
          <a:noFill/>
          <a:ln w="12700">
            <a:solidFill>
              <a:prstClr val="black"/>
            </a:solidFill>
          </a:ln>
        </p:spPr>
        <p:txBody>
          <a:bodyPr vert="horz" lIns="96661" tIns="48331" rIns="96661" bIns="48331" rtlCol="0" anchor="ctr"/>
          <a:lstStyle/>
          <a:p>
            <a:endParaRPr lang="en-US" dirty="0"/>
          </a:p>
        </p:txBody>
      </p:sp>
    </p:spTree>
    <p:extLst>
      <p:ext uri="{BB962C8B-B14F-4D97-AF65-F5344CB8AC3E}">
        <p14:creationId xmlns:p14="http://schemas.microsoft.com/office/powerpoint/2010/main" val="173634416"/>
      </p:ext>
    </p:extLst>
  </p:cSld>
  <p:clrMap bg1="lt1" tx1="dk1" bg2="lt2" tx2="dk2" accent1="accent1" accent2="accent2" accent3="accent3" accent4="accent4" accent5="accent5" accent6="accent6" hlink="hlink" folHlink="folHlink"/>
  <p:hf hdr="0" ftr="0" dt="0"/>
  <p:notesStyle>
    <a:lvl1pPr marL="115330" indent="-115330" algn="l" defTabSz="1088291" rtl="0" eaLnBrk="1" latinLnBrk="0" hangingPunct="1">
      <a:lnSpc>
        <a:spcPct val="95000"/>
      </a:lnSpc>
      <a:spcBef>
        <a:spcPts val="533"/>
      </a:spcBef>
      <a:buFont typeface="Arial" pitchFamily="34" charset="0"/>
      <a:buChar char="•"/>
      <a:defRPr sz="1400" kern="1200">
        <a:solidFill>
          <a:srgbClr val="000000"/>
        </a:solidFill>
        <a:latin typeface="+mn-lt"/>
        <a:ea typeface="+mn-ea"/>
        <a:cs typeface="+mn-cs"/>
      </a:defRPr>
    </a:lvl1pPr>
    <a:lvl2pPr marL="230659" indent="-115330" algn="l" defTabSz="1088291" rtl="0" eaLnBrk="1" latinLnBrk="0" hangingPunct="1">
      <a:lnSpc>
        <a:spcPct val="85000"/>
      </a:lnSpc>
      <a:spcBef>
        <a:spcPts val="133"/>
      </a:spcBef>
      <a:spcAft>
        <a:spcPts val="133"/>
      </a:spcAft>
      <a:buFont typeface="Lucida Grande"/>
      <a:buChar char="–"/>
      <a:defRPr sz="1200" kern="1200">
        <a:solidFill>
          <a:srgbClr val="000000"/>
        </a:solidFill>
        <a:latin typeface="+mn-lt"/>
        <a:ea typeface="+mn-ea"/>
        <a:cs typeface="+mn-cs"/>
      </a:defRPr>
    </a:lvl2pPr>
    <a:lvl3pPr marL="341757" indent="-111098" algn="l" defTabSz="1088291" rtl="0" eaLnBrk="1" latinLnBrk="0" hangingPunct="1">
      <a:lnSpc>
        <a:spcPct val="85000"/>
      </a:lnSpc>
      <a:spcBef>
        <a:spcPts val="133"/>
      </a:spcBef>
      <a:spcAft>
        <a:spcPts val="133"/>
      </a:spcAft>
      <a:buFont typeface="Lucida Grande"/>
      <a:buChar char="–"/>
      <a:defRPr sz="1000" kern="1200">
        <a:solidFill>
          <a:srgbClr val="000000"/>
        </a:solidFill>
        <a:latin typeface="+mn-lt"/>
        <a:ea typeface="+mn-ea"/>
        <a:cs typeface="+mn-cs"/>
      </a:defRPr>
    </a:lvl3pPr>
    <a:lvl4pPr marL="457086" indent="-115330" algn="l" defTabSz="1088291" rtl="0" eaLnBrk="1" latinLnBrk="0" hangingPunct="1">
      <a:lnSpc>
        <a:spcPct val="85000"/>
      </a:lnSpc>
      <a:spcBef>
        <a:spcPts val="133"/>
      </a:spcBef>
      <a:spcAft>
        <a:spcPts val="133"/>
      </a:spcAft>
      <a:buFont typeface="Lucida Grande"/>
      <a:buChar char="–"/>
      <a:defRPr sz="900" kern="1200">
        <a:solidFill>
          <a:srgbClr val="000000"/>
        </a:solidFill>
        <a:latin typeface="+mn-lt"/>
        <a:ea typeface="+mn-ea"/>
        <a:cs typeface="+mn-cs"/>
      </a:defRPr>
    </a:lvl4pPr>
    <a:lvl5pPr marL="572416" indent="-115330" algn="l" defTabSz="1088291" rtl="0" eaLnBrk="1" latinLnBrk="0" hangingPunct="1">
      <a:lnSpc>
        <a:spcPct val="85000"/>
      </a:lnSpc>
      <a:spcBef>
        <a:spcPts val="133"/>
      </a:spcBef>
      <a:spcAft>
        <a:spcPts val="133"/>
      </a:spcAft>
      <a:buFont typeface="Lucida Grande"/>
      <a:buChar char="–"/>
      <a:defRPr sz="800" kern="1200">
        <a:solidFill>
          <a:srgbClr val="000000"/>
        </a:solidFill>
        <a:latin typeface="+mn-lt"/>
        <a:ea typeface="+mn-ea"/>
        <a:cs typeface="+mn-cs"/>
      </a:defRPr>
    </a:lvl5pPr>
    <a:lvl6pPr marL="2720726" algn="l" defTabSz="1088291" rtl="0" eaLnBrk="1" latinLnBrk="0" hangingPunct="1">
      <a:defRPr sz="1400" kern="1200">
        <a:solidFill>
          <a:schemeClr val="tx1"/>
        </a:solidFill>
        <a:latin typeface="+mn-lt"/>
        <a:ea typeface="+mn-ea"/>
        <a:cs typeface="+mn-cs"/>
      </a:defRPr>
    </a:lvl6pPr>
    <a:lvl7pPr marL="3264872" algn="l" defTabSz="1088291" rtl="0" eaLnBrk="1" latinLnBrk="0" hangingPunct="1">
      <a:defRPr sz="1400" kern="1200">
        <a:solidFill>
          <a:schemeClr val="tx1"/>
        </a:solidFill>
        <a:latin typeface="+mn-lt"/>
        <a:ea typeface="+mn-ea"/>
        <a:cs typeface="+mn-cs"/>
      </a:defRPr>
    </a:lvl7pPr>
    <a:lvl8pPr marL="3809017" algn="l" defTabSz="1088291" rtl="0" eaLnBrk="1" latinLnBrk="0" hangingPunct="1">
      <a:defRPr sz="1400" kern="1200">
        <a:solidFill>
          <a:schemeClr val="tx1"/>
        </a:solidFill>
        <a:latin typeface="+mn-lt"/>
        <a:ea typeface="+mn-ea"/>
        <a:cs typeface="+mn-cs"/>
      </a:defRPr>
    </a:lvl8pPr>
    <a:lvl9pPr marL="4353162" algn="l" defTabSz="1088291"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cloud-computing.tmcnet.com/" TargetMode="External"/><Relationship Id="rId7" Type="http://schemas.openxmlformats.org/officeDocument/2006/relationships/hyperlink" Target="http://www.tmcnet.com/"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www.tmcnet.com/voip/" TargetMode="External"/><Relationship Id="rId5" Type="http://schemas.openxmlformats.org/officeDocument/2006/relationships/hyperlink" Target="http://www.tmcnet.com/cis/" TargetMode="External"/><Relationship Id="rId4" Type="http://schemas.openxmlformats.org/officeDocument/2006/relationships/hyperlink" Target="http://www.m2mevolution.com/magazine/"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13BA7D1-EE9A-0241-B0CB-67F65CFD4A8F}" type="slidenum">
              <a:rPr lang="en-US" smtClean="0"/>
              <a:pPr/>
              <a:t>1</a:t>
            </a:fld>
            <a:endParaRPr lang="en-US" dirty="0"/>
          </a:p>
        </p:txBody>
      </p:sp>
      <p:sp>
        <p:nvSpPr>
          <p:cNvPr id="9" name="Slide Image Placeholder 8"/>
          <p:cNvSpPr>
            <a:spLocks noGrp="1" noRot="1" noChangeAspect="1"/>
          </p:cNvSpPr>
          <p:nvPr>
            <p:ph type="sldImg"/>
          </p:nvPr>
        </p:nvSpPr>
        <p:spPr>
          <a:xfrm>
            <a:off x="411163" y="608013"/>
            <a:ext cx="6502400" cy="3659187"/>
          </a:xfrm>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1794907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3822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8288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93288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84578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0374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9530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7206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76248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35147" y="6865491"/>
            <a:ext cx="538783" cy="215444"/>
          </a:xfrm>
          <a:prstGeom prst="rect">
            <a:avLst/>
          </a:prstGeom>
        </p:spPr>
        <p:txBody>
          <a:bodyPr/>
          <a:lstStyle/>
          <a:p>
            <a:pPr defTabSz="1088291" fontAlgn="auto">
              <a:spcBef>
                <a:spcPts val="0"/>
              </a:spcBef>
              <a:spcAft>
                <a:spcPts val="0"/>
              </a:spcAft>
            </a:pPr>
            <a:fld id="{6C8DC147-12D7-4A0A-A5E2-7F9499EBBEC7}" type="slidenum">
              <a:rPr lang="en-US" sz="2100" b="0" smtClean="0">
                <a:solidFill>
                  <a:srgbClr val="FFFFFF"/>
                </a:solidFill>
                <a:latin typeface="Arial"/>
              </a:rPr>
              <a:pPr defTabSz="1088291" fontAlgn="auto">
                <a:spcBef>
                  <a:spcPts val="0"/>
                </a:spcBef>
                <a:spcAft>
                  <a:spcPts val="0"/>
                </a:spcAft>
              </a:pPr>
              <a:t>31</a:t>
            </a:fld>
            <a:endParaRPr lang="en-US" sz="2100" b="0" dirty="0">
              <a:solidFill>
                <a:srgbClr val="FFFFFF"/>
              </a:solidFill>
              <a:latin typeface="Arial"/>
            </a:endParaRPr>
          </a:p>
        </p:txBody>
      </p:sp>
    </p:spTree>
    <p:extLst>
      <p:ext uri="{BB962C8B-B14F-4D97-AF65-F5344CB8AC3E}">
        <p14:creationId xmlns:p14="http://schemas.microsoft.com/office/powerpoint/2010/main" val="2067960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pPr marL="115330" indent="-115330">
              <a:buSzPct val="100000"/>
              <a:buFont typeface="Arial" panose="020B0604020202020204" pitchFamily="34" charset="0"/>
              <a:buChar char="•"/>
            </a:pPr>
            <a:endParaRPr lang="en-US" baseline="0" dirty="0" smtClean="0"/>
          </a:p>
        </p:txBody>
      </p:sp>
    </p:spTree>
    <p:extLst>
      <p:ext uri="{BB962C8B-B14F-4D97-AF65-F5344CB8AC3E}">
        <p14:creationId xmlns:p14="http://schemas.microsoft.com/office/powerpoint/2010/main" val="1313843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13BA7D1-EE9A-0241-B0CB-67F65CFD4A8F}" type="slidenum">
              <a:rPr lang="en-US" smtClean="0"/>
              <a:pPr/>
              <a:t>3</a:t>
            </a:fld>
            <a:endParaRPr lang="en-US" dirty="0"/>
          </a:p>
        </p:txBody>
      </p:sp>
      <p:sp>
        <p:nvSpPr>
          <p:cNvPr id="9" name="Slide Image Placeholder 8"/>
          <p:cNvSpPr>
            <a:spLocks noGrp="1" noRot="1" noChangeAspect="1"/>
          </p:cNvSpPr>
          <p:nvPr>
            <p:ph type="sldImg"/>
          </p:nvPr>
        </p:nvSpPr>
        <p:spPr>
          <a:xfrm>
            <a:off x="411163" y="608013"/>
            <a:ext cx="6502400" cy="3659187"/>
          </a:xfrm>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67974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r>
              <a:rPr lang="en-US" dirty="0" smtClean="0"/>
              <a:t>Many of you sell F5s.</a:t>
            </a:r>
          </a:p>
          <a:p>
            <a:r>
              <a:rPr lang="en-US" dirty="0" smtClean="0"/>
              <a:t>What</a:t>
            </a:r>
            <a:r>
              <a:rPr lang="en-US" baseline="0" dirty="0" smtClean="0"/>
              <a:t> makes you decide to lead with Netscaler vs F5 ? Customer driven ? Driven by your architects ?</a:t>
            </a:r>
          </a:p>
          <a:p>
            <a:r>
              <a:rPr lang="en-US" baseline="0" dirty="0" smtClean="0"/>
              <a:t>What differentiators do you lead with ?</a:t>
            </a:r>
          </a:p>
          <a:p>
            <a:pPr lvl="1"/>
            <a:r>
              <a:rPr lang="en-US" baseline="0" dirty="0" smtClean="0"/>
              <a:t>Security features</a:t>
            </a:r>
          </a:p>
          <a:p>
            <a:pPr lvl="1"/>
            <a:r>
              <a:rPr lang="en-US" baseline="0" dirty="0" smtClean="0"/>
              <a:t>Price performance (</a:t>
            </a:r>
            <a:r>
              <a:rPr lang="en-US" baseline="0" dirty="0" err="1" smtClean="0"/>
              <a:t>Triscale</a:t>
            </a:r>
            <a:r>
              <a:rPr lang="en-US" baseline="0" dirty="0" smtClean="0"/>
              <a:t> ?)</a:t>
            </a:r>
          </a:p>
          <a:p>
            <a:pPr lvl="1"/>
            <a:r>
              <a:rPr lang="en-US" baseline="0" dirty="0" smtClean="0"/>
              <a:t>Architecture and feature set commonality ?</a:t>
            </a:r>
            <a:endParaRPr lang="en-US" dirty="0" smtClean="0"/>
          </a:p>
          <a:p>
            <a:endParaRPr lang="en-US" dirty="0" smtClean="0"/>
          </a:p>
          <a:p>
            <a:pPr marL="115330" marR="0" indent="-115330" algn="l" defTabSz="1088291" rtl="0" eaLnBrk="1" fontAlgn="auto" latinLnBrk="0" hangingPunct="1">
              <a:lnSpc>
                <a:spcPct val="95000"/>
              </a:lnSpc>
              <a:spcBef>
                <a:spcPts val="533"/>
              </a:spcBef>
              <a:spcAft>
                <a:spcPts val="0"/>
              </a:spcAft>
              <a:buClrTx/>
              <a:buSzTx/>
              <a:buFont typeface="Arial" pitchFamily="34" charset="0"/>
              <a:buChar char="•"/>
              <a:tabLst/>
              <a:defRPr/>
            </a:pPr>
            <a:r>
              <a:rPr lang="en-US" dirty="0" smtClean="0"/>
              <a:t>VPN growth</a:t>
            </a:r>
            <a:r>
              <a:rPr lang="en-US" baseline="0" dirty="0" smtClean="0"/>
              <a:t> is flat  but there is a new resurgence with mobile Apps, per App micro VPN.</a:t>
            </a:r>
            <a:endParaRPr lang="en-US" dirty="0" smtClean="0"/>
          </a:p>
          <a:p>
            <a:endParaRPr lang="en-US" dirty="0"/>
          </a:p>
        </p:txBody>
      </p:sp>
    </p:spTree>
    <p:extLst>
      <p:ext uri="{BB962C8B-B14F-4D97-AF65-F5344CB8AC3E}">
        <p14:creationId xmlns:p14="http://schemas.microsoft.com/office/powerpoint/2010/main" val="1394198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r>
              <a:rPr lang="en-US" dirty="0" smtClean="0"/>
              <a:t>XA/SD</a:t>
            </a:r>
            <a:r>
              <a:rPr lang="en-US" baseline="0" dirty="0" smtClean="0"/>
              <a:t> to web apps, </a:t>
            </a:r>
            <a:r>
              <a:rPr lang="en-US" baseline="0" dirty="0" err="1" smtClean="0"/>
              <a:t>saas</a:t>
            </a:r>
            <a:r>
              <a:rPr lang="en-US" baseline="0" dirty="0" smtClean="0"/>
              <a:t> apps, client server apps, mobile apps – VPN scale, SAML IDP become important with per App VPN. Netscaler can also act as SAML IDP.</a:t>
            </a:r>
          </a:p>
          <a:p>
            <a:pPr marL="115330" marR="0" indent="-115330" algn="l" defTabSz="1088291" rtl="0" eaLnBrk="1" fontAlgn="auto" latinLnBrk="0" hangingPunct="1">
              <a:lnSpc>
                <a:spcPct val="95000"/>
              </a:lnSpc>
              <a:spcBef>
                <a:spcPts val="533"/>
              </a:spcBef>
              <a:spcAft>
                <a:spcPts val="0"/>
              </a:spcAft>
              <a:buClrTx/>
              <a:buSzTx/>
              <a:buFont typeface="Arial" pitchFamily="34" charset="0"/>
              <a:buChar char="•"/>
              <a:tabLst/>
              <a:defRPr/>
            </a:pPr>
            <a:r>
              <a:rPr lang="en-US" baseline="0" dirty="0" smtClean="0"/>
              <a:t>For users: They have multiple URLs to access applications remotely, different portals and different UI etc., have to deal with installing multiple plugins on their devices.</a:t>
            </a:r>
          </a:p>
          <a:p>
            <a:pPr marL="0" marR="0" indent="0" algn="l" defTabSz="1088291" rtl="0" eaLnBrk="1" fontAlgn="auto" latinLnBrk="0" hangingPunct="1">
              <a:lnSpc>
                <a:spcPct val="95000"/>
              </a:lnSpc>
              <a:spcBef>
                <a:spcPts val="533"/>
              </a:spcBef>
              <a:spcAft>
                <a:spcPts val="0"/>
              </a:spcAft>
              <a:buClrTx/>
              <a:buSzTx/>
              <a:buFont typeface="Arial" pitchFamily="34" charset="0"/>
              <a:buNone/>
              <a:tabLst/>
              <a:defRPr/>
            </a:pPr>
            <a:r>
              <a:rPr lang="en-US" baseline="0" dirty="0" smtClean="0"/>
              <a:t>Net features.</a:t>
            </a:r>
          </a:p>
          <a:p>
            <a:pPr marL="115330" marR="0" indent="-115330" algn="l" defTabSz="1088291" rtl="0" eaLnBrk="1" fontAlgn="auto" latinLnBrk="0" hangingPunct="1">
              <a:lnSpc>
                <a:spcPct val="95000"/>
              </a:lnSpc>
              <a:spcBef>
                <a:spcPts val="533"/>
              </a:spcBef>
              <a:spcAft>
                <a:spcPts val="0"/>
              </a:spcAft>
              <a:buClrTx/>
              <a:buSzTx/>
              <a:tabLst/>
              <a:defRPr/>
            </a:pPr>
            <a:r>
              <a:rPr lang="en-US" baseline="0" dirty="0" smtClean="0"/>
              <a:t>NetScaler now provides both full SSL VPN tunnel and per app VPN tunnel for Android and iOS devices. </a:t>
            </a:r>
          </a:p>
          <a:p>
            <a:r>
              <a:rPr lang="en-US" baseline="0" dirty="0" smtClean="0"/>
              <a:t>Content switching, customizable portal </a:t>
            </a:r>
          </a:p>
          <a:p>
            <a:r>
              <a:rPr lang="en-US" baseline="0" dirty="0" smtClean="0"/>
              <a:t>HDX insight, new reporting enhancements for troubleshooting and RCA.</a:t>
            </a:r>
          </a:p>
          <a:p>
            <a:endParaRPr lang="en-US" baseline="0" dirty="0" smtClean="0"/>
          </a:p>
          <a:p>
            <a:endParaRPr lang="en-US" dirty="0"/>
          </a:p>
        </p:txBody>
      </p:sp>
    </p:spTree>
    <p:extLst>
      <p:ext uri="{BB962C8B-B14F-4D97-AF65-F5344CB8AC3E}">
        <p14:creationId xmlns:p14="http://schemas.microsoft.com/office/powerpoint/2010/main" val="19494667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pPr marL="0" indent="0">
              <a:buNone/>
            </a:pPr>
            <a:endParaRPr lang="en-US" dirty="0"/>
          </a:p>
        </p:txBody>
      </p:sp>
    </p:spTree>
    <p:extLst>
      <p:ext uri="{BB962C8B-B14F-4D97-AF65-F5344CB8AC3E}">
        <p14:creationId xmlns:p14="http://schemas.microsoft.com/office/powerpoint/2010/main" val="44082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pPr marL="169222" lvl="1"/>
            <a:endParaRPr lang="en-US" baseline="0" dirty="0" smtClean="0"/>
          </a:p>
          <a:p>
            <a:pPr lvl="0"/>
            <a:r>
              <a:rPr lang="en-US" sz="1600" b="1" dirty="0">
                <a:latin typeface="Arial" pitchFamily="34" charset="0"/>
              </a:rPr>
              <a:t>Scale up </a:t>
            </a:r>
            <a:r>
              <a:rPr lang="en-US" sz="1600" dirty="0">
                <a:latin typeface="Arial" pitchFamily="34" charset="0"/>
              </a:rPr>
              <a:t>elasticity with 5x faster performance on-demand using NetScaler Pay-As-You-Grow</a:t>
            </a:r>
          </a:p>
          <a:p>
            <a:pPr lvl="0"/>
            <a:r>
              <a:rPr lang="en-US" sz="1600" b="1" dirty="0">
                <a:latin typeface="Arial" pitchFamily="34" charset="0"/>
              </a:rPr>
              <a:t>Scale in</a:t>
            </a:r>
            <a:r>
              <a:rPr lang="en-US" sz="1600" dirty="0">
                <a:latin typeface="Arial" pitchFamily="34" charset="0"/>
              </a:rPr>
              <a:t> for greater simplification by consolidating up to 40 appliances into a multi-tenant NetScaler platform</a:t>
            </a:r>
          </a:p>
          <a:p>
            <a:pPr lvl="0"/>
            <a:r>
              <a:rPr lang="en-US" sz="1600" b="1" dirty="0">
                <a:latin typeface="Arial" pitchFamily="34" charset="0"/>
              </a:rPr>
              <a:t>Scale out </a:t>
            </a:r>
            <a:r>
              <a:rPr lang="en-US" sz="1600" dirty="0">
                <a:latin typeface="Arial" pitchFamily="34" charset="0"/>
              </a:rPr>
              <a:t>for expanded capacity with powerful Citrix </a:t>
            </a:r>
            <a:r>
              <a:rPr lang="en-US" sz="1600" dirty="0" err="1">
                <a:latin typeface="Arial" pitchFamily="34" charset="0"/>
              </a:rPr>
              <a:t>TriScale</a:t>
            </a:r>
            <a:r>
              <a:rPr lang="en-US" sz="1600" dirty="0">
                <a:latin typeface="Arial" pitchFamily="34" charset="0"/>
              </a:rPr>
              <a:t> clustering</a:t>
            </a:r>
          </a:p>
          <a:p>
            <a:pPr marL="174056" indent="-174056">
              <a:buFontTx/>
              <a:buChar char="-"/>
            </a:pPr>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solidFill>
                  <a:prstClr val="black"/>
                </a:solidFill>
              </a:rPr>
              <a:pPr>
                <a:defRPr/>
              </a:pPr>
              <a:t>44</a:t>
            </a:fld>
            <a:endParaRPr lang="en-US" dirty="0">
              <a:solidFill>
                <a:prstClr val="black"/>
              </a:solidFill>
            </a:endParaRPr>
          </a:p>
        </p:txBody>
      </p:sp>
    </p:spTree>
    <p:extLst>
      <p:ext uri="{BB962C8B-B14F-4D97-AF65-F5344CB8AC3E}">
        <p14:creationId xmlns:p14="http://schemas.microsoft.com/office/powerpoint/2010/main" val="1831513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xfrm>
            <a:off x="3970939" y="8772669"/>
            <a:ext cx="3037840" cy="461804"/>
          </a:xfrm>
          <a:prstGeom prst="rect">
            <a:avLst/>
          </a:prstGeom>
          <a:noFill/>
        </p:spPr>
        <p:txBody>
          <a:bodyPr/>
          <a:lstStyle>
            <a:lvl1pPr eaLnBrk="0" hangingPunct="0">
              <a:defRPr b="1">
                <a:solidFill>
                  <a:schemeClr val="tx1"/>
                </a:solidFill>
                <a:latin typeface="Arial" charset="0"/>
              </a:defRPr>
            </a:lvl1pPr>
            <a:lvl2pPr marL="757066" indent="-291179" eaLnBrk="0" hangingPunct="0">
              <a:defRPr b="1">
                <a:solidFill>
                  <a:schemeClr val="tx1"/>
                </a:solidFill>
                <a:latin typeface="Arial" charset="0"/>
              </a:defRPr>
            </a:lvl2pPr>
            <a:lvl3pPr marL="1164717" indent="-232943" eaLnBrk="0" hangingPunct="0">
              <a:defRPr b="1">
                <a:solidFill>
                  <a:schemeClr val="tx1"/>
                </a:solidFill>
                <a:latin typeface="Arial" charset="0"/>
              </a:defRPr>
            </a:lvl3pPr>
            <a:lvl4pPr marL="1630604" indent="-232943" eaLnBrk="0" hangingPunct="0">
              <a:defRPr b="1">
                <a:solidFill>
                  <a:schemeClr val="tx1"/>
                </a:solidFill>
                <a:latin typeface="Arial" charset="0"/>
              </a:defRPr>
            </a:lvl4pPr>
            <a:lvl5pPr marL="2096491" indent="-232943" eaLnBrk="0" hangingPunct="0">
              <a:defRPr b="1">
                <a:solidFill>
                  <a:schemeClr val="tx1"/>
                </a:solidFill>
                <a:latin typeface="Arial" charset="0"/>
              </a:defRPr>
            </a:lvl5pPr>
            <a:lvl6pPr marL="2562377" indent="-232943" eaLnBrk="0" fontAlgn="base" hangingPunct="0">
              <a:spcBef>
                <a:spcPct val="0"/>
              </a:spcBef>
              <a:spcAft>
                <a:spcPct val="0"/>
              </a:spcAft>
              <a:defRPr b="1">
                <a:solidFill>
                  <a:schemeClr val="tx1"/>
                </a:solidFill>
                <a:latin typeface="Arial" charset="0"/>
              </a:defRPr>
            </a:lvl6pPr>
            <a:lvl7pPr marL="3028264" indent="-232943" eaLnBrk="0" fontAlgn="base" hangingPunct="0">
              <a:spcBef>
                <a:spcPct val="0"/>
              </a:spcBef>
              <a:spcAft>
                <a:spcPct val="0"/>
              </a:spcAft>
              <a:defRPr b="1">
                <a:solidFill>
                  <a:schemeClr val="tx1"/>
                </a:solidFill>
                <a:latin typeface="Arial" charset="0"/>
              </a:defRPr>
            </a:lvl7pPr>
            <a:lvl8pPr marL="3494151" indent="-232943" eaLnBrk="0" fontAlgn="base" hangingPunct="0">
              <a:spcBef>
                <a:spcPct val="0"/>
              </a:spcBef>
              <a:spcAft>
                <a:spcPct val="0"/>
              </a:spcAft>
              <a:defRPr b="1">
                <a:solidFill>
                  <a:schemeClr val="tx1"/>
                </a:solidFill>
                <a:latin typeface="Arial" charset="0"/>
              </a:defRPr>
            </a:lvl8pPr>
            <a:lvl9pPr marL="3960038" indent="-232943" eaLnBrk="0" fontAlgn="base" hangingPunct="0">
              <a:spcBef>
                <a:spcPct val="0"/>
              </a:spcBef>
              <a:spcAft>
                <a:spcPct val="0"/>
              </a:spcAft>
              <a:defRPr b="1">
                <a:solidFill>
                  <a:schemeClr val="tx1"/>
                </a:solidFill>
                <a:latin typeface="Arial" charset="0"/>
              </a:defRPr>
            </a:lvl9pPr>
          </a:lstStyle>
          <a:p>
            <a:pPr eaLnBrk="1" hangingPunct="1"/>
            <a:fld id="{3C390AF9-6E14-4AEB-8B22-7CD64CE2C2F6}" type="slidenum">
              <a:rPr lang="en-US" b="0">
                <a:solidFill>
                  <a:prstClr val="black"/>
                </a:solidFill>
                <a:latin typeface="Arial" pitchFamily="34" charset="0"/>
              </a:rPr>
              <a:pPr eaLnBrk="1" hangingPunct="1"/>
              <a:t>45</a:t>
            </a:fld>
            <a:endParaRPr lang="en-US" b="0" dirty="0">
              <a:solidFill>
                <a:prstClr val="black"/>
              </a:solidFill>
              <a:latin typeface="Arial" pitchFamily="34" charset="0"/>
            </a:endParaRPr>
          </a:p>
        </p:txBody>
      </p:sp>
      <p:sp>
        <p:nvSpPr>
          <p:cNvPr id="56323" name="Rectangle 2"/>
          <p:cNvSpPr>
            <a:spLocks noGrp="1" noRot="1" noChangeAspect="1" noChangeArrowheads="1" noTextEdit="1"/>
          </p:cNvSpPr>
          <p:nvPr>
            <p:ph type="sldImg"/>
          </p:nvPr>
        </p:nvSpPr>
        <p:spPr>
          <a:xfrm>
            <a:off x="427038" y="692150"/>
            <a:ext cx="6156325" cy="3463925"/>
          </a:xfrm>
          <a:ln/>
        </p:spPr>
      </p:sp>
      <p:sp>
        <p:nvSpPr>
          <p:cNvPr id="56324" name="Rectangle 3"/>
          <p:cNvSpPr>
            <a:spLocks noGrp="1" noChangeArrowheads="1"/>
          </p:cNvSpPr>
          <p:nvPr>
            <p:ph type="body" idx="1"/>
          </p:nvPr>
        </p:nvSpPr>
        <p:spPr>
          <a:xfrm>
            <a:off x="326181" y="3387148"/>
            <a:ext cx="6474882" cy="247455"/>
          </a:xfrm>
          <a:noFill/>
        </p:spPr>
        <p:txBody>
          <a:bodyPr>
            <a:normAutofit/>
          </a:bodyPr>
          <a:lstStyle/>
          <a:p>
            <a:pPr eaLnBrk="1" hangingPunct="1"/>
            <a:endParaRPr lang="en-US" dirty="0" smtClean="0"/>
          </a:p>
        </p:txBody>
      </p:sp>
    </p:spTree>
    <p:extLst>
      <p:ext uri="{BB962C8B-B14F-4D97-AF65-F5344CB8AC3E}">
        <p14:creationId xmlns:p14="http://schemas.microsoft.com/office/powerpoint/2010/main" val="835655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xfrm>
            <a:off x="427038" y="692150"/>
            <a:ext cx="6156325"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Clr>
                <a:srgbClr val="000000"/>
              </a:buClr>
              <a:buFont typeface="Calibri" pitchFamily="34" charset="0"/>
              <a:buChar char="-"/>
            </a:pPr>
            <a:endParaRPr lang="en-US" altLang="zh-CN" dirty="0" smtClean="0">
              <a:solidFill>
                <a:srgbClr val="0079BD"/>
              </a:solidFill>
            </a:endParaRPr>
          </a:p>
        </p:txBody>
      </p:sp>
    </p:spTree>
    <p:extLst>
      <p:ext uri="{BB962C8B-B14F-4D97-AF65-F5344CB8AC3E}">
        <p14:creationId xmlns:p14="http://schemas.microsoft.com/office/powerpoint/2010/main" val="420867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393083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2106629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1986240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1756808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550" y="579438"/>
            <a:ext cx="6194425" cy="3484562"/>
          </a:xfrm>
        </p:spPr>
      </p:sp>
      <p:sp>
        <p:nvSpPr>
          <p:cNvPr id="3" name="Notes Placeholder 2"/>
          <p:cNvSpPr>
            <a:spLocks noGrp="1"/>
          </p:cNvSpPr>
          <p:nvPr>
            <p:ph type="body" idx="1"/>
          </p:nvPr>
        </p:nvSpPr>
        <p:spPr/>
        <p:txBody>
          <a:bodyPr/>
          <a:lstStyle/>
          <a:p>
            <a:r>
              <a:rPr lang="en-US" baseline="0" dirty="0" smtClean="0"/>
              <a:t>NetScaler is the perfect consolidation device</a:t>
            </a:r>
          </a:p>
          <a:p>
            <a:r>
              <a:rPr lang="en-US" baseline="0" dirty="0" smtClean="0"/>
              <a:t> - </a:t>
            </a:r>
            <a:r>
              <a:rPr lang="en-US" baseline="0" dirty="0" err="1" smtClean="0"/>
              <a:t>TriScale</a:t>
            </a:r>
            <a:r>
              <a:rPr lang="en-US" baseline="0" dirty="0" smtClean="0"/>
              <a:t> Scale-in with SDX even allows for separate business needs to have separate instances</a:t>
            </a:r>
          </a:p>
          <a:p>
            <a:r>
              <a:rPr lang="en-US" baseline="0" dirty="0" smtClean="0"/>
              <a:t> - proven to work even before NetScaler 11 release</a:t>
            </a:r>
            <a:endParaRPr lang="en-US" dirty="0" smtClean="0"/>
          </a:p>
          <a:p>
            <a:r>
              <a:rPr lang="en-US" dirty="0" smtClean="0"/>
              <a:t>Examples; </a:t>
            </a:r>
          </a:p>
          <a:p>
            <a:r>
              <a:rPr lang="en-US" baseline="0" dirty="0" smtClean="0"/>
              <a:t>A well known an American multinational financial services corporation operating in 42 countries with more than 1300 offices</a:t>
            </a:r>
          </a:p>
          <a:p>
            <a:pPr defTabSz="864931">
              <a:defRPr/>
            </a:pPr>
            <a:r>
              <a:rPr lang="en-US" dirty="0" smtClean="0"/>
              <a:t>One of the Top 5 off-</a:t>
            </a:r>
            <a:r>
              <a:rPr lang="en-US" baseline="0" dirty="0" smtClean="0"/>
              <a:t> price department stores</a:t>
            </a:r>
          </a:p>
          <a:p>
            <a:r>
              <a:rPr lang="en-US" dirty="0" smtClean="0"/>
              <a:t>One of the Top 5 North American railway/railroad operators</a:t>
            </a:r>
            <a:endParaRPr lang="en-US" dirty="0"/>
          </a:p>
        </p:txBody>
      </p:sp>
      <p:sp>
        <p:nvSpPr>
          <p:cNvPr id="4" name="Slide Number Placeholder 3"/>
          <p:cNvSpPr>
            <a:spLocks noGrp="1"/>
          </p:cNvSpPr>
          <p:nvPr>
            <p:ph type="sldNum" sz="quarter" idx="10"/>
          </p:nvPr>
        </p:nvSpPr>
        <p:spPr>
          <a:xfrm>
            <a:off x="3722193" y="8409214"/>
            <a:ext cx="2848570" cy="442989"/>
          </a:xfrm>
          <a:prstGeom prst="rect">
            <a:avLst/>
          </a:prstGeom>
        </p:spPr>
        <p:txBody>
          <a:bodyPr/>
          <a:lstStyle/>
          <a:p>
            <a:fld id="{8E28CEE9-EA6B-461E-B579-6DBE4125767C}" type="slidenum">
              <a:rPr lang="en-US" smtClean="0">
                <a:solidFill>
                  <a:prstClr val="black"/>
                </a:solidFill>
                <a:latin typeface="Calibri"/>
              </a:rPr>
              <a:pPr/>
              <a:t>5</a:t>
            </a:fld>
            <a:endParaRPr lang="en-US">
              <a:solidFill>
                <a:prstClr val="black"/>
              </a:solidFill>
              <a:latin typeface="Calibri"/>
            </a:endParaRPr>
          </a:p>
        </p:txBody>
      </p:sp>
    </p:spTree>
    <p:extLst>
      <p:ext uri="{BB962C8B-B14F-4D97-AF65-F5344CB8AC3E}">
        <p14:creationId xmlns:p14="http://schemas.microsoft.com/office/powerpoint/2010/main" val="14243218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en-US" altLang="zh-CN" dirty="0" smtClean="0"/>
          </a:p>
          <a:p>
            <a:endParaRPr lang="zh-CN" altLang="en-US" dirty="0"/>
          </a:p>
        </p:txBody>
      </p:sp>
      <p:sp>
        <p:nvSpPr>
          <p:cNvPr id="4" name="灯片编号占位符 3"/>
          <p:cNvSpPr>
            <a:spLocks noGrp="1"/>
          </p:cNvSpPr>
          <p:nvPr>
            <p:ph type="sldNum" sz="quarter" idx="10"/>
          </p:nvPr>
        </p:nvSpPr>
        <p:spPr>
          <a:xfrm>
            <a:off x="3970938" y="8772668"/>
            <a:ext cx="3037840" cy="461804"/>
          </a:xfrm>
          <a:prstGeom prst="rect">
            <a:avLst/>
          </a:prstGeom>
        </p:spPr>
        <p:txBody>
          <a:bodyPr/>
          <a:lstStyle/>
          <a:p>
            <a:pPr>
              <a:defRPr/>
            </a:pPr>
            <a:fld id="{3ACEB97F-42D4-4D39-8E22-26016C1BA427}" type="slidenum">
              <a:rPr lang="en-US" smtClean="0"/>
              <a:pPr>
                <a:defRPr/>
              </a:pPr>
              <a:t>52</a:t>
            </a:fld>
            <a:endParaRPr lang="en-US" dirty="0"/>
          </a:p>
        </p:txBody>
      </p:sp>
    </p:spTree>
    <p:extLst>
      <p:ext uri="{BB962C8B-B14F-4D97-AF65-F5344CB8AC3E}">
        <p14:creationId xmlns:p14="http://schemas.microsoft.com/office/powerpoint/2010/main" val="6952750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3ACEB97F-42D4-4D39-8E22-26016C1BA427}" type="slidenum">
              <a:rPr lang="en-US" smtClean="0"/>
              <a:pPr>
                <a:defRPr/>
              </a:pPr>
              <a:t>54</a:t>
            </a:fld>
            <a:endParaRPr lang="en-US" dirty="0"/>
          </a:p>
        </p:txBody>
      </p:sp>
    </p:spTree>
    <p:extLst>
      <p:ext uri="{BB962C8B-B14F-4D97-AF65-F5344CB8AC3E}">
        <p14:creationId xmlns:p14="http://schemas.microsoft.com/office/powerpoint/2010/main" val="2954650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970938" y="8772668"/>
            <a:ext cx="3037840" cy="461804"/>
          </a:xfrm>
          <a:prstGeom prst="rect">
            <a:avLst/>
          </a:prstGeom>
        </p:spPr>
        <p:txBody>
          <a:bodyPr/>
          <a:lstStyle/>
          <a:p>
            <a:pPr>
              <a:defRPr/>
            </a:pPr>
            <a:fld id="{218C9B1C-1859-48EE-8E7D-46F339F59BCF}" type="slidenum">
              <a:rPr lang="en-US" altLang="zh-CN" smtClean="0"/>
              <a:pPr>
                <a:defRPr/>
              </a:pPr>
              <a:t>60</a:t>
            </a:fld>
            <a:endParaRPr lang="en-US" altLang="zh-CN" dirty="0"/>
          </a:p>
        </p:txBody>
      </p:sp>
    </p:spTree>
    <p:extLst>
      <p:ext uri="{BB962C8B-B14F-4D97-AF65-F5344CB8AC3E}">
        <p14:creationId xmlns:p14="http://schemas.microsoft.com/office/powerpoint/2010/main" val="1369196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970938" y="8772668"/>
            <a:ext cx="3037840" cy="461804"/>
          </a:xfrm>
          <a:prstGeom prst="rect">
            <a:avLst/>
          </a:prstGeom>
        </p:spPr>
        <p:txBody>
          <a:bodyPr/>
          <a:lstStyle/>
          <a:p>
            <a:pPr>
              <a:defRPr/>
            </a:pPr>
            <a:fld id="{218C9B1C-1859-48EE-8E7D-46F339F59BCF}" type="slidenum">
              <a:rPr lang="en-US" altLang="zh-CN" smtClean="0"/>
              <a:pPr>
                <a:defRPr/>
              </a:pPr>
              <a:t>61</a:t>
            </a:fld>
            <a:endParaRPr lang="en-US" altLang="zh-CN" dirty="0"/>
          </a:p>
        </p:txBody>
      </p:sp>
    </p:spTree>
    <p:extLst>
      <p:ext uri="{BB962C8B-B14F-4D97-AF65-F5344CB8AC3E}">
        <p14:creationId xmlns:p14="http://schemas.microsoft.com/office/powerpoint/2010/main" val="8049090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970938" y="8772668"/>
            <a:ext cx="3037840" cy="461804"/>
          </a:xfrm>
          <a:prstGeom prst="rect">
            <a:avLst/>
          </a:prstGeom>
        </p:spPr>
        <p:txBody>
          <a:bodyPr/>
          <a:lstStyle/>
          <a:p>
            <a:pPr>
              <a:defRPr/>
            </a:pPr>
            <a:fld id="{218C9B1C-1859-48EE-8E7D-46F339F59BCF}" type="slidenum">
              <a:rPr lang="en-US" altLang="zh-CN" smtClean="0"/>
              <a:pPr>
                <a:defRPr/>
              </a:pPr>
              <a:t>62</a:t>
            </a:fld>
            <a:endParaRPr lang="en-US" altLang="zh-CN" dirty="0"/>
          </a:p>
        </p:txBody>
      </p:sp>
    </p:spTree>
    <p:extLst>
      <p:ext uri="{BB962C8B-B14F-4D97-AF65-F5344CB8AC3E}">
        <p14:creationId xmlns:p14="http://schemas.microsoft.com/office/powerpoint/2010/main" val="9390780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11163" y="608013"/>
            <a:ext cx="6502400" cy="36591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970938" y="8772668"/>
            <a:ext cx="3037840" cy="461804"/>
          </a:xfrm>
          <a:prstGeom prst="rect">
            <a:avLst/>
          </a:prstGeom>
        </p:spPr>
        <p:txBody>
          <a:bodyPr/>
          <a:lstStyle/>
          <a:p>
            <a:pPr>
              <a:defRPr/>
            </a:pPr>
            <a:fld id="{218C9B1C-1859-48EE-8E7D-46F339F59BCF}" type="slidenum">
              <a:rPr lang="en-US" altLang="zh-CN" smtClean="0"/>
              <a:pPr>
                <a:defRPr/>
              </a:pPr>
              <a:t>63</a:t>
            </a:fld>
            <a:endParaRPr lang="en-US" altLang="zh-CN" dirty="0"/>
          </a:p>
        </p:txBody>
      </p:sp>
    </p:spTree>
    <p:extLst>
      <p:ext uri="{BB962C8B-B14F-4D97-AF65-F5344CB8AC3E}">
        <p14:creationId xmlns:p14="http://schemas.microsoft.com/office/powerpoint/2010/main" val="5302621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txBox="1">
            <a:spLocks noGrp="1" noChangeArrowheads="1"/>
          </p:cNvSpPr>
          <p:nvPr/>
        </p:nvSpPr>
        <p:spPr>
          <a:xfrm>
            <a:off x="1" y="1"/>
            <a:ext cx="2971800" cy="464820"/>
          </a:xfrm>
          <a:prstGeom prst="rect">
            <a:avLst/>
          </a:prstGeom>
          <a:noFill/>
        </p:spPr>
        <p:txBody>
          <a:bodyPr lIns="91429" tIns="45715" rIns="91429" bIns="45715"/>
          <a:lstStyle/>
          <a:p>
            <a:pPr>
              <a:defRPr/>
            </a:pPr>
            <a:r>
              <a:rPr lang="en-US" dirty="0">
                <a:solidFill>
                  <a:srgbClr val="000000"/>
                </a:solidFill>
                <a:latin typeface="Calibri"/>
              </a:rPr>
              <a:t>Presentation Title Goes Here</a:t>
            </a:r>
          </a:p>
        </p:txBody>
      </p:sp>
      <p:sp>
        <p:nvSpPr>
          <p:cNvPr id="18434" name="Rectangle 3"/>
          <p:cNvSpPr txBox="1">
            <a:spLocks noGrp="1" noChangeArrowheads="1"/>
          </p:cNvSpPr>
          <p:nvPr/>
        </p:nvSpPr>
        <p:spPr>
          <a:xfrm>
            <a:off x="3884613" y="1"/>
            <a:ext cx="2971800" cy="464820"/>
          </a:xfrm>
          <a:prstGeom prst="rect">
            <a:avLst/>
          </a:prstGeom>
          <a:noFill/>
        </p:spPr>
        <p:txBody>
          <a:bodyPr lIns="91429" tIns="45715" rIns="91429" bIns="45715"/>
          <a:lstStyle/>
          <a:p>
            <a:pPr>
              <a:defRPr/>
            </a:pPr>
            <a:r>
              <a:rPr lang="en-US" dirty="0">
                <a:solidFill>
                  <a:srgbClr val="000000"/>
                </a:solidFill>
                <a:latin typeface="Calibri"/>
              </a:rPr>
              <a:t>Insert Version Number Here</a:t>
            </a:r>
          </a:p>
        </p:txBody>
      </p:sp>
      <p:sp>
        <p:nvSpPr>
          <p:cNvPr id="18435" name="Rectangle 6"/>
          <p:cNvSpPr txBox="1">
            <a:spLocks noGrp="1" noChangeArrowheads="1"/>
          </p:cNvSpPr>
          <p:nvPr/>
        </p:nvSpPr>
        <p:spPr>
          <a:xfrm>
            <a:off x="1" y="8829967"/>
            <a:ext cx="2971800" cy="464820"/>
          </a:xfrm>
          <a:prstGeom prst="rect">
            <a:avLst/>
          </a:prstGeom>
          <a:noFill/>
        </p:spPr>
        <p:txBody>
          <a:bodyPr lIns="91429" tIns="45715" rIns="91429" bIns="45715"/>
          <a:lstStyle/>
          <a:p>
            <a:pPr>
              <a:defRPr/>
            </a:pPr>
            <a:r>
              <a:rPr lang="en-US" dirty="0">
                <a:solidFill>
                  <a:srgbClr val="000000"/>
                </a:solidFill>
                <a:latin typeface="Calibri"/>
              </a:rPr>
              <a:t>© 2003 Citrix Systems, Inc.—All rights reserved.</a:t>
            </a:r>
          </a:p>
        </p:txBody>
      </p:sp>
      <p:sp>
        <p:nvSpPr>
          <p:cNvPr id="18436" name="Rectangle 7"/>
          <p:cNvSpPr txBox="1">
            <a:spLocks noGrp="1" noChangeArrowheads="1"/>
          </p:cNvSpPr>
          <p:nvPr/>
        </p:nvSpPr>
        <p:spPr>
          <a:xfrm>
            <a:off x="3884613" y="8829967"/>
            <a:ext cx="2971800" cy="464820"/>
          </a:xfrm>
          <a:prstGeom prst="rect">
            <a:avLst/>
          </a:prstGeom>
          <a:noFill/>
        </p:spPr>
        <p:txBody>
          <a:bodyPr lIns="91429" tIns="45715" rIns="91429" bIns="45715"/>
          <a:lstStyle/>
          <a:p>
            <a:pPr>
              <a:defRPr/>
            </a:pPr>
            <a:fld id="{810032DA-B06A-4030-8DE8-4DCA2F7A2276}" type="slidenum">
              <a:rPr lang="en-US">
                <a:solidFill>
                  <a:srgbClr val="000000"/>
                </a:solidFill>
                <a:latin typeface="Calibri"/>
              </a:rPr>
              <a:pPr>
                <a:defRPr/>
              </a:pPr>
              <a:t>64</a:t>
            </a:fld>
            <a:endParaRPr lang="en-US" dirty="0">
              <a:solidFill>
                <a:srgbClr val="000000"/>
              </a:solidFill>
              <a:latin typeface="Calibri"/>
            </a:endParaRPr>
          </a:p>
        </p:txBody>
      </p:sp>
      <p:sp>
        <p:nvSpPr>
          <p:cNvPr id="38917" name="Rectangle 2"/>
          <p:cNvSpPr>
            <a:spLocks noGrp="1" noRot="1" noChangeAspect="1" noChangeArrowheads="1" noTextEdit="1"/>
          </p:cNvSpPr>
          <p:nvPr>
            <p:ph type="sldImg"/>
          </p:nvPr>
        </p:nvSpPr>
        <p:spPr bwMode="auto">
          <a:xfrm>
            <a:off x="411163" y="608013"/>
            <a:ext cx="6502400" cy="3659187"/>
          </a:xfrm>
          <a:noFill/>
          <a:ln>
            <a:solidFill>
              <a:srgbClr val="000000"/>
            </a:solidFill>
            <a:miter lim="800000"/>
            <a:headEnd/>
            <a:tailEnd/>
          </a:ln>
        </p:spPr>
      </p:sp>
      <p:sp>
        <p:nvSpPr>
          <p:cNvPr id="38918" name="Rectangle 3"/>
          <p:cNvSpPr>
            <a:spLocks noGrp="1" noChangeArrowheads="1"/>
          </p:cNvSpPr>
          <p:nvPr>
            <p:ph type="body" idx="1"/>
          </p:nvPr>
        </p:nvSpPr>
        <p:spPr bwMode="auto">
          <a:noFill/>
        </p:spPr>
        <p:txBody>
          <a:bodyPr wrap="square" lIns="91429" tIns="45715" rIns="91429" bIns="45715" numCol="1" anchor="t" anchorCtr="0" compatLnSpc="1">
            <a:prstTxWarp prst="textNoShape">
              <a:avLst/>
            </a:prstTxWarp>
          </a:bodyPr>
          <a:lstStyle/>
          <a:p>
            <a:pPr eaLnBrk="1" hangingPunct="1"/>
            <a:endParaRPr lang="en-US" smtClean="0"/>
          </a:p>
        </p:txBody>
      </p:sp>
    </p:spTree>
    <p:extLst>
      <p:ext uri="{BB962C8B-B14F-4D97-AF65-F5344CB8AC3E}">
        <p14:creationId xmlns:p14="http://schemas.microsoft.com/office/powerpoint/2010/main" val="395557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fld id="{113BA7D1-EE9A-0241-B0CB-67F65CFD4A8F}" type="slidenum">
              <a:rPr lang="en-US" smtClean="0"/>
              <a:pPr/>
              <a:t>66</a:t>
            </a:fld>
            <a:endParaRPr lang="en-US" dirty="0"/>
          </a:p>
        </p:txBody>
      </p:sp>
      <p:sp>
        <p:nvSpPr>
          <p:cNvPr id="3" name="Slide Image Placeholder 2"/>
          <p:cNvSpPr>
            <a:spLocks noGrp="1" noRot="1" noChangeAspect="1"/>
          </p:cNvSpPr>
          <p:nvPr>
            <p:ph type="sldImg"/>
          </p:nvPr>
        </p:nvSpPr>
        <p:spPr>
          <a:xfrm>
            <a:off x="411163" y="608013"/>
            <a:ext cx="6502400" cy="3659187"/>
          </a:xfrm>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997747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550" y="579438"/>
            <a:ext cx="6194425" cy="3484562"/>
          </a:xfrm>
        </p:spPr>
      </p:sp>
      <p:sp>
        <p:nvSpPr>
          <p:cNvPr id="3" name="Notes Placeholder 2"/>
          <p:cNvSpPr>
            <a:spLocks noGrp="1"/>
          </p:cNvSpPr>
          <p:nvPr>
            <p:ph type="body" idx="1"/>
          </p:nvPr>
        </p:nvSpPr>
        <p:spPr/>
        <p:txBody>
          <a:bodyPr/>
          <a:lstStyle/>
          <a:p>
            <a:pPr marL="109072" indent="-109072" defTabSz="1029235">
              <a:spcBef>
                <a:spcPts val="504"/>
              </a:spcBef>
              <a:defRPr/>
            </a:pPr>
            <a:r>
              <a:rPr lang="en-US" dirty="0" smtClean="0"/>
              <a:t>Last year we introduced MobileStream that consolidated features</a:t>
            </a:r>
            <a:r>
              <a:rPr lang="en-US" baseline="0" dirty="0" smtClean="0"/>
              <a:t> and introduced new features to give an amazing, secure mobile experience with a side effect of improving it for all web and Web App access even from fixed desktops.</a:t>
            </a:r>
          </a:p>
          <a:p>
            <a:pPr marL="109072" indent="-109072" defTabSz="1029235">
              <a:spcBef>
                <a:spcPts val="504"/>
              </a:spcBef>
              <a:defRPr/>
            </a:pPr>
            <a:r>
              <a:rPr lang="en-US" baseline="0" dirty="0" smtClean="0"/>
              <a:t>This year Mobile stream got even better.</a:t>
            </a:r>
            <a:endParaRPr lang="en-US" dirty="0"/>
          </a:p>
        </p:txBody>
      </p:sp>
    </p:spTree>
    <p:extLst>
      <p:ext uri="{BB962C8B-B14F-4D97-AF65-F5344CB8AC3E}">
        <p14:creationId xmlns:p14="http://schemas.microsoft.com/office/powerpoint/2010/main" val="177332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r>
              <a:rPr lang="en-US" dirty="0" smtClean="0"/>
              <a:t>Here are some common use cases that will help you determine which Edition is right for your prospect</a:t>
            </a:r>
            <a:r>
              <a:rPr lang="en-US" baseline="0" dirty="0" smtClean="0"/>
              <a:t> based on your customer’s use case or use cases.</a:t>
            </a:r>
          </a:p>
          <a:p>
            <a:endParaRPr lang="en-US" baseline="0" dirty="0" smtClean="0"/>
          </a:p>
          <a:p>
            <a:r>
              <a:rPr lang="en-US" baseline="0" dirty="0" smtClean="0"/>
              <a:t>Use cases or features marked with an asterisk require Universal license on top of the NetScaler license. For pricing, please refer to the Citrix price list.</a:t>
            </a:r>
          </a:p>
          <a:p>
            <a:endParaRPr lang="en-US" baseline="0" dirty="0" smtClean="0"/>
          </a:p>
          <a:p>
            <a:r>
              <a:rPr lang="en-US" baseline="0" dirty="0" smtClean="0"/>
              <a:t>Items marked in white are new, coming out in ION</a:t>
            </a:r>
          </a:p>
          <a:p>
            <a:pPr marL="0" indent="0">
              <a:buNone/>
            </a:pPr>
            <a:endParaRPr lang="en-US" baseline="0" dirty="0" smtClean="0"/>
          </a:p>
        </p:txBody>
      </p:sp>
    </p:spTree>
    <p:extLst>
      <p:ext uri="{BB962C8B-B14F-4D97-AF65-F5344CB8AC3E}">
        <p14:creationId xmlns:p14="http://schemas.microsoft.com/office/powerpoint/2010/main" val="1073781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pPr marL="115330" marR="0" indent="-115330" algn="l" defTabSz="1088291" rtl="0" eaLnBrk="1" fontAlgn="auto" latinLnBrk="0" hangingPunct="1">
              <a:lnSpc>
                <a:spcPct val="95000"/>
              </a:lnSpc>
              <a:spcBef>
                <a:spcPts val="533"/>
              </a:spcBef>
              <a:spcAft>
                <a:spcPts val="0"/>
              </a:spcAft>
              <a:buClrTx/>
              <a:buSzTx/>
              <a:buFont typeface="Arial" pitchFamily="34" charset="0"/>
              <a:buChar char="•"/>
              <a:tabLst/>
              <a:defRPr/>
            </a:pPr>
            <a:r>
              <a:rPr lang="en-US" sz="1400" kern="1200" dirty="0" smtClean="0">
                <a:solidFill>
                  <a:srgbClr val="000000"/>
                </a:solidFill>
                <a:effectLst/>
                <a:latin typeface="+mn-lt"/>
                <a:ea typeface="+mn-ea"/>
                <a:cs typeface="+mn-cs"/>
              </a:rPr>
              <a:t>It's a layer seven model. The main thing that I want to talk about is that layer two is typically switching. Layer three is IP. You'll hear in Citrix we talk about how the </a:t>
            </a:r>
            <a:r>
              <a:rPr lang="en-US" sz="1400" kern="1200" dirty="0" err="1" smtClean="0">
                <a:solidFill>
                  <a:srgbClr val="000000"/>
                </a:solidFill>
                <a:effectLst/>
                <a:latin typeface="+mn-lt"/>
                <a:ea typeface="+mn-ea"/>
                <a:cs typeface="+mn-cs"/>
              </a:rPr>
              <a:t>NetScaler</a:t>
            </a:r>
            <a:r>
              <a:rPr lang="en-US" sz="1400" kern="1200" dirty="0" smtClean="0">
                <a:solidFill>
                  <a:srgbClr val="000000"/>
                </a:solidFill>
                <a:effectLst/>
                <a:latin typeface="+mn-lt"/>
                <a:ea typeface="+mn-ea"/>
                <a:cs typeface="+mn-cs"/>
              </a:rPr>
              <a:t> and application delivery controller, and that means it mostly works on layer four through seven.</a:t>
            </a:r>
          </a:p>
          <a:p>
            <a:r>
              <a:rPr lang="en-US" sz="1400" kern="1200" dirty="0" smtClean="0">
                <a:solidFill>
                  <a:srgbClr val="000000"/>
                </a:solidFill>
                <a:effectLst/>
                <a:latin typeface="+mn-lt"/>
                <a:ea typeface="+mn-ea"/>
                <a:cs typeface="+mn-cs"/>
              </a:rPr>
              <a:t>You can make a good case that the OSI Networking Model isn't always the best way to describe networking traffic. But I want to make sure when I say something about layer two mode, everybody knows that I am talking about switching, when I say layer three mode, I'm talking about routing, and then we can table the discussion of if the OSI model is the best model to describe traffic flow. </a:t>
            </a:r>
            <a:endParaRPr lang="en-US" dirty="0"/>
          </a:p>
        </p:txBody>
      </p:sp>
      <p:sp>
        <p:nvSpPr>
          <p:cNvPr id="4" name="Slide Number Placeholder 3"/>
          <p:cNvSpPr>
            <a:spLocks noGrp="1"/>
          </p:cNvSpPr>
          <p:nvPr>
            <p:ph type="sldNum" sz="quarter" idx="10"/>
          </p:nvPr>
        </p:nvSpPr>
        <p:spPr/>
        <p:txBody>
          <a:bodyPr/>
          <a:lstStyle/>
          <a:p>
            <a:fld id="{113BA7D1-EE9A-0241-B0CB-67F65CFD4A8F}" type="slidenum">
              <a:rPr lang="en-US" smtClean="0"/>
              <a:pPr/>
              <a:t>12</a:t>
            </a:fld>
            <a:endParaRPr lang="en-US" dirty="0"/>
          </a:p>
        </p:txBody>
      </p:sp>
    </p:spTree>
    <p:extLst>
      <p:ext uri="{BB962C8B-B14F-4D97-AF65-F5344CB8AC3E}">
        <p14:creationId xmlns:p14="http://schemas.microsoft.com/office/powerpoint/2010/main" val="183652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r>
              <a:rPr lang="en-US" dirty="0" smtClean="0"/>
              <a:t>IT Brand Pulse is a trusted source of data and analysis about private, public and hybrid cloud IT infrastructure, including servers, storage, networking and operating platforms.</a:t>
            </a:r>
          </a:p>
          <a:p>
            <a:r>
              <a:rPr lang="en-US" i="1" dirty="0" smtClean="0"/>
              <a:t>End User, Channel and OEM Research – </a:t>
            </a:r>
            <a:r>
              <a:rPr lang="en-US" dirty="0" smtClean="0"/>
              <a:t>IT Brand Pulse is the only company that performs annual surveys measuring IT pros perceptions of IT product brand values. IT Brand Pulse also conducts custom research related to technology adoption and customer satisfaction.</a:t>
            </a:r>
          </a:p>
          <a:p>
            <a:r>
              <a:rPr lang="en-US" i="1" dirty="0" smtClean="0"/>
              <a:t>Product Testing</a:t>
            </a:r>
            <a:r>
              <a:rPr lang="en-US" dirty="0" smtClean="0"/>
              <a:t> </a:t>
            </a:r>
            <a:r>
              <a:rPr lang="en-US" dirty="0" smtClean="0">
                <a:effectLst/>
              </a:rPr>
              <a:t>- An Ixia Lab Partner, IT Brand Pulse Labs provides hands-on testing or deliver hands-off reviews of products which have not been released yet.</a:t>
            </a:r>
            <a:endParaRPr lang="en-US" dirty="0" smtClean="0"/>
          </a:p>
          <a:p>
            <a:r>
              <a:rPr lang="en-US" i="1" dirty="0" smtClean="0"/>
              <a:t>Industry Analysis</a:t>
            </a:r>
            <a:r>
              <a:rPr lang="en-US" dirty="0" smtClean="0"/>
              <a:t> – IT Brand Pulse analysts publish reports and contributes to </a:t>
            </a:r>
            <a:r>
              <a:rPr lang="en-US" dirty="0" err="1" smtClean="0"/>
              <a:t>to</a:t>
            </a:r>
            <a:r>
              <a:rPr lang="en-US" dirty="0" smtClean="0"/>
              <a:t> leading industry publications including </a:t>
            </a:r>
            <a:r>
              <a:rPr lang="en-US" dirty="0" err="1" smtClean="0"/>
              <a:t>InfoStor</a:t>
            </a:r>
            <a:r>
              <a:rPr lang="en-US" dirty="0" smtClean="0"/>
              <a:t>, Network Computing, Seeking Alpha, and Virtual Strategy Magazine.</a:t>
            </a:r>
          </a:p>
          <a:p>
            <a:r>
              <a:rPr lang="en-US" i="1" dirty="0" smtClean="0"/>
              <a:t>Marketing Services</a:t>
            </a:r>
            <a:r>
              <a:rPr lang="en-US" dirty="0" smtClean="0"/>
              <a:t> – Technical marketing, corporate identity, product identity, lead generation, event management and collateral development</a:t>
            </a:r>
          </a:p>
          <a:p>
            <a:endParaRPr lang="en-US" dirty="0" smtClean="0"/>
          </a:p>
          <a:p>
            <a:endParaRPr lang="en-US" dirty="0" smtClean="0"/>
          </a:p>
          <a:p>
            <a:r>
              <a:rPr lang="en-US" dirty="0" smtClean="0">
                <a:effectLst/>
              </a:rPr>
              <a:t>TMC is a global, integrated media company that supports clients' goals by building communities in print, online, and face to face. TMC publishes multiple magazines including </a:t>
            </a:r>
            <a:r>
              <a:rPr lang="en-US" dirty="0" smtClean="0">
                <a:effectLst/>
                <a:hlinkClick r:id="rId3"/>
              </a:rPr>
              <a:t>Cloud Computing</a:t>
            </a:r>
            <a:r>
              <a:rPr lang="en-US" dirty="0" smtClean="0">
                <a:effectLst/>
              </a:rPr>
              <a:t>, </a:t>
            </a:r>
            <a:r>
              <a:rPr lang="en-US" dirty="0" smtClean="0">
                <a:effectLst/>
                <a:hlinkClick r:id="rId4"/>
              </a:rPr>
              <a:t>M2M Evolution</a:t>
            </a:r>
            <a:r>
              <a:rPr lang="en-US" dirty="0" smtClean="0">
                <a:effectLst/>
              </a:rPr>
              <a:t>, </a:t>
            </a:r>
            <a:r>
              <a:rPr lang="en-US" dirty="0" smtClean="0">
                <a:effectLst/>
                <a:hlinkClick r:id="rId5" tooltip="http://www.tmcnet.com/cis/"/>
              </a:rPr>
              <a:t>Customer</a:t>
            </a:r>
            <a:r>
              <a:rPr lang="en-US" dirty="0" smtClean="0">
                <a:effectLst/>
              </a:rPr>
              <a:t>, and </a:t>
            </a:r>
            <a:r>
              <a:rPr lang="en-US" dirty="0" smtClean="0">
                <a:effectLst/>
                <a:hlinkClick r:id="rId6" tooltip="http://www.tmcnet.com/voip/"/>
              </a:rPr>
              <a:t>Internet Telephony</a:t>
            </a:r>
            <a:r>
              <a:rPr lang="en-US" dirty="0" smtClean="0">
                <a:effectLst/>
              </a:rPr>
              <a:t>. </a:t>
            </a:r>
            <a:r>
              <a:rPr lang="en-US" dirty="0" err="1" smtClean="0">
                <a:effectLst/>
                <a:hlinkClick r:id="rId7"/>
              </a:rPr>
              <a:t>TMCnet</a:t>
            </a:r>
            <a:r>
              <a:rPr lang="en-US" dirty="0" smtClean="0">
                <a:effectLst/>
              </a:rPr>
              <a:t> is the leading source of news and articles for the communications and technology industries, and is read by as many as 1.5 million unique visitors monthly.</a:t>
            </a:r>
          </a:p>
          <a:p>
            <a:endParaRPr lang="en-US" dirty="0" smtClean="0"/>
          </a:p>
          <a:p>
            <a:endParaRPr lang="en-US" dirty="0"/>
          </a:p>
        </p:txBody>
      </p:sp>
    </p:spTree>
    <p:extLst>
      <p:ext uri="{BB962C8B-B14F-4D97-AF65-F5344CB8AC3E}">
        <p14:creationId xmlns:p14="http://schemas.microsoft.com/office/powerpoint/2010/main" val="927859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pPr marL="0" indent="0">
              <a:buFontTx/>
              <a:buNone/>
            </a:pPr>
            <a:r>
              <a:rPr lang="en-US" dirty="0" smtClean="0"/>
              <a:t>Slide –</a:t>
            </a:r>
            <a:r>
              <a:rPr lang="en-US" baseline="0" dirty="0" smtClean="0"/>
              <a:t> Application Architectures are moving to Cloud and SDN</a:t>
            </a:r>
          </a:p>
          <a:p>
            <a:pPr marL="0" indent="0">
              <a:buFontTx/>
              <a:buNone/>
            </a:pPr>
            <a:endParaRPr lang="en-US" baseline="0" dirty="0" smtClean="0"/>
          </a:p>
          <a:p>
            <a:pPr marL="0" indent="0">
              <a:buFontTx/>
              <a:buNone/>
            </a:pPr>
            <a:r>
              <a:rPr lang="en-US" sz="1400" kern="1200" dirty="0" smtClean="0">
                <a:solidFill>
                  <a:srgbClr val="000000"/>
                </a:solidFill>
                <a:effectLst/>
                <a:latin typeface="+mn-lt"/>
                <a:ea typeface="+mn-ea"/>
                <a:cs typeface="+mn-cs"/>
              </a:rPr>
              <a:t>Here’s a look at what’s happening. </a:t>
            </a:r>
          </a:p>
          <a:p>
            <a:pPr marL="0" indent="0">
              <a:buFontTx/>
              <a:buNone/>
            </a:pPr>
            <a:r>
              <a:rPr lang="en-US" sz="1400" kern="1200" dirty="0" smtClean="0">
                <a:solidFill>
                  <a:srgbClr val="000000"/>
                </a:solidFill>
                <a:effectLst/>
                <a:latin typeface="+mn-lt"/>
                <a:ea typeface="+mn-ea"/>
                <a:cs typeface="+mn-cs"/>
              </a:rPr>
              <a:t>We are seeing an ongoing transformation of application architectures. </a:t>
            </a:r>
          </a:p>
          <a:p>
            <a:pPr marL="0" indent="0">
              <a:buFontTx/>
              <a:buNone/>
            </a:pPr>
            <a:r>
              <a:rPr lang="en-US" sz="1400" kern="1200" dirty="0" smtClean="0">
                <a:solidFill>
                  <a:srgbClr val="000000"/>
                </a:solidFill>
                <a:effectLst/>
                <a:latin typeface="+mn-lt"/>
                <a:ea typeface="+mn-ea"/>
                <a:cs typeface="+mn-cs"/>
              </a:rPr>
              <a:t>Customers are continuing to move to a model where everything is virtualized and automated. </a:t>
            </a:r>
          </a:p>
          <a:p>
            <a:pPr marL="0" indent="0">
              <a:buFontTx/>
              <a:buNone/>
            </a:pPr>
            <a:r>
              <a:rPr lang="en-US" sz="1400" kern="1200" dirty="0" smtClean="0">
                <a:solidFill>
                  <a:srgbClr val="000000"/>
                </a:solidFill>
                <a:effectLst/>
                <a:latin typeface="+mn-lt"/>
                <a:ea typeface="+mn-ea"/>
                <a:cs typeface="+mn-cs"/>
              </a:rPr>
              <a:t>You remember the advent of PCs and windows where applications just ran on your PC. </a:t>
            </a:r>
          </a:p>
          <a:p>
            <a:pPr marL="0" indent="0">
              <a:buFontTx/>
              <a:buNone/>
            </a:pPr>
            <a:r>
              <a:rPr lang="en-US" sz="1400" kern="1200" dirty="0" smtClean="0">
                <a:solidFill>
                  <a:srgbClr val="000000"/>
                </a:solidFill>
                <a:effectLst/>
                <a:latin typeface="+mn-lt"/>
                <a:ea typeface="+mn-ea"/>
                <a:cs typeface="+mn-cs"/>
              </a:rPr>
              <a:t>Then we had applications built with a service oriented architecture and the web front end. </a:t>
            </a:r>
          </a:p>
          <a:p>
            <a:pPr marL="0" indent="0">
              <a:buFontTx/>
              <a:buNone/>
            </a:pPr>
            <a:r>
              <a:rPr lang="en-US" sz="1400" kern="1200" dirty="0" smtClean="0">
                <a:solidFill>
                  <a:srgbClr val="000000"/>
                </a:solidFill>
                <a:effectLst/>
                <a:latin typeface="+mn-lt"/>
                <a:ea typeface="+mn-ea"/>
                <a:cs typeface="+mn-cs"/>
              </a:rPr>
              <a:t>This was when we had the </a:t>
            </a:r>
            <a:r>
              <a:rPr lang="en-US" sz="1400" kern="1200" dirty="0" err="1" smtClean="0">
                <a:solidFill>
                  <a:srgbClr val="000000"/>
                </a:solidFill>
                <a:effectLst/>
                <a:latin typeface="+mn-lt"/>
                <a:ea typeface="+mn-ea"/>
                <a:cs typeface="+mn-cs"/>
              </a:rPr>
              <a:t>NetScape</a:t>
            </a:r>
            <a:r>
              <a:rPr lang="en-US" sz="1400" kern="1200" dirty="0" smtClean="0">
                <a:solidFill>
                  <a:srgbClr val="000000"/>
                </a:solidFill>
                <a:effectLst/>
                <a:latin typeface="+mn-lt"/>
                <a:ea typeface="+mn-ea"/>
                <a:cs typeface="+mn-cs"/>
              </a:rPr>
              <a:t> web browser. </a:t>
            </a:r>
          </a:p>
          <a:p>
            <a:pPr marL="0" indent="0">
              <a:buFontTx/>
              <a:buNone/>
            </a:pPr>
            <a:r>
              <a:rPr lang="en-US" sz="1400" kern="1200" dirty="0" smtClean="0">
                <a:solidFill>
                  <a:srgbClr val="000000"/>
                </a:solidFill>
                <a:effectLst/>
                <a:latin typeface="+mn-lt"/>
                <a:ea typeface="+mn-ea"/>
                <a:cs typeface="+mn-cs"/>
              </a:rPr>
              <a:t>Next was server virtualization led by VMware. </a:t>
            </a:r>
          </a:p>
          <a:p>
            <a:pPr marL="0" indent="0">
              <a:buFontTx/>
              <a:buNone/>
            </a:pPr>
            <a:r>
              <a:rPr lang="en-US" sz="1400" kern="1200" dirty="0" smtClean="0">
                <a:solidFill>
                  <a:srgbClr val="000000"/>
                </a:solidFill>
                <a:effectLst/>
                <a:latin typeface="+mn-lt"/>
                <a:ea typeface="+mn-ea"/>
                <a:cs typeface="+mn-cs"/>
              </a:rPr>
              <a:t>Recently cloud computing and OpenStack have been getting traction. OpenStack is about automated instantiation of compute resources including servers, storage and networking. </a:t>
            </a:r>
          </a:p>
          <a:p>
            <a:pPr marL="0" indent="0">
              <a:buFontTx/>
              <a:buNone/>
            </a:pPr>
            <a:r>
              <a:rPr lang="en-US" sz="1400" kern="1200" dirty="0" smtClean="0">
                <a:solidFill>
                  <a:srgbClr val="000000"/>
                </a:solidFill>
                <a:effectLst/>
                <a:latin typeface="+mn-lt"/>
                <a:ea typeface="+mn-ea"/>
                <a:cs typeface="+mn-cs"/>
              </a:rPr>
              <a:t>As applications have become virtualized the underlying network infrastructure has become virtualized as well. Switches, routers and networking services appliances like </a:t>
            </a:r>
            <a:r>
              <a:rPr lang="en-US" sz="1400" kern="1200" dirty="0" err="1" smtClean="0">
                <a:solidFill>
                  <a:srgbClr val="000000"/>
                </a:solidFill>
                <a:effectLst/>
                <a:latin typeface="+mn-lt"/>
                <a:ea typeface="+mn-ea"/>
                <a:cs typeface="+mn-cs"/>
              </a:rPr>
              <a:t>Netscaler</a:t>
            </a:r>
            <a:r>
              <a:rPr lang="en-US" sz="1400" kern="1200" dirty="0" smtClean="0">
                <a:solidFill>
                  <a:srgbClr val="000000"/>
                </a:solidFill>
                <a:effectLst/>
                <a:latin typeface="+mn-lt"/>
                <a:ea typeface="+mn-ea"/>
                <a:cs typeface="+mn-cs"/>
              </a:rPr>
              <a:t> are virtualized.</a:t>
            </a:r>
          </a:p>
          <a:p>
            <a:pPr marL="0" indent="0">
              <a:buFontTx/>
              <a:buNone/>
            </a:pPr>
            <a:r>
              <a:rPr lang="en-US" sz="1400" kern="1200" dirty="0" smtClean="0">
                <a:solidFill>
                  <a:srgbClr val="000000"/>
                </a:solidFill>
                <a:effectLst/>
                <a:latin typeface="+mn-lt"/>
                <a:ea typeface="+mn-ea"/>
                <a:cs typeface="+mn-cs"/>
              </a:rPr>
              <a:t>Organizations want to deploy all of this virtualized infrastructure automatically.  </a:t>
            </a:r>
          </a:p>
          <a:p>
            <a:pPr marL="0" indent="0">
              <a:buFontTx/>
              <a:buNone/>
            </a:pPr>
            <a:r>
              <a:rPr lang="en-US" sz="1400" kern="1200" dirty="0" smtClean="0">
                <a:solidFill>
                  <a:srgbClr val="000000"/>
                </a:solidFill>
                <a:effectLst/>
                <a:latin typeface="+mn-lt"/>
                <a:ea typeface="+mn-ea"/>
                <a:cs typeface="+mn-cs"/>
              </a:rPr>
              <a:t>At the same time applications have become more distributed. They are made up of many modules running in many virtual machines on different racks of servers in the data center. </a:t>
            </a:r>
          </a:p>
          <a:p>
            <a:pPr marL="0" indent="0">
              <a:buFontTx/>
              <a:buNone/>
            </a:pPr>
            <a:r>
              <a:rPr lang="en-US" sz="1400" kern="1200" dirty="0" smtClean="0">
                <a:solidFill>
                  <a:srgbClr val="000000"/>
                </a:solidFill>
                <a:effectLst/>
                <a:latin typeface="+mn-lt"/>
                <a:ea typeface="+mn-ea"/>
                <a:cs typeface="+mn-cs"/>
              </a:rPr>
              <a:t>Virtual networks have been created to connect all of the virtualized application components. </a:t>
            </a:r>
          </a:p>
          <a:p>
            <a:pPr marL="0" indent="0">
              <a:buFontTx/>
              <a:buNone/>
            </a:pPr>
            <a:r>
              <a:rPr lang="en-US" sz="1400" kern="1200" dirty="0" err="1" smtClean="0">
                <a:solidFill>
                  <a:srgbClr val="000000"/>
                </a:solidFill>
                <a:effectLst/>
                <a:latin typeface="+mn-lt"/>
                <a:ea typeface="+mn-ea"/>
                <a:cs typeface="+mn-cs"/>
              </a:rPr>
              <a:t>Nuage</a:t>
            </a:r>
            <a:r>
              <a:rPr lang="en-US" sz="1400" kern="1200" dirty="0" smtClean="0">
                <a:solidFill>
                  <a:srgbClr val="000000"/>
                </a:solidFill>
                <a:effectLst/>
                <a:latin typeface="+mn-lt"/>
                <a:ea typeface="+mn-ea"/>
                <a:cs typeface="+mn-cs"/>
              </a:rPr>
              <a:t> Networks VSP is one of these virtual networks that we will feature on this presentation. </a:t>
            </a:r>
          </a:p>
          <a:p>
            <a:pPr marL="0" indent="0">
              <a:buFontTx/>
              <a:buNone/>
            </a:pPr>
            <a:r>
              <a:rPr lang="en-US" sz="1400" kern="1200" dirty="0" smtClean="0">
                <a:solidFill>
                  <a:srgbClr val="000000"/>
                </a:solidFill>
                <a:effectLst/>
                <a:latin typeface="+mn-lt"/>
                <a:ea typeface="+mn-ea"/>
                <a:cs typeface="+mn-cs"/>
              </a:rPr>
              <a:t>VMware NSX and Juniper Contrail are other examples of virtual networks. </a:t>
            </a:r>
          </a:p>
          <a:p>
            <a:pPr marL="0" indent="0">
              <a:buFontTx/>
              <a:buNone/>
            </a:pPr>
            <a:r>
              <a:rPr lang="en-US" sz="1400" kern="1200" dirty="0" smtClean="0">
                <a:solidFill>
                  <a:srgbClr val="000000"/>
                </a:solidFill>
                <a:effectLst/>
                <a:latin typeface="+mn-lt"/>
                <a:ea typeface="+mn-ea"/>
                <a:cs typeface="+mn-cs"/>
              </a:rPr>
              <a:t>We recently did interoperability testing with </a:t>
            </a:r>
            <a:r>
              <a:rPr lang="en-US" sz="1400" kern="1200" dirty="0" err="1" smtClean="0">
                <a:solidFill>
                  <a:srgbClr val="000000"/>
                </a:solidFill>
                <a:effectLst/>
                <a:latin typeface="+mn-lt"/>
                <a:ea typeface="+mn-ea"/>
                <a:cs typeface="+mn-cs"/>
              </a:rPr>
              <a:t>Nuage</a:t>
            </a:r>
            <a:r>
              <a:rPr lang="en-US" sz="1400" kern="1200" dirty="0" smtClean="0">
                <a:solidFill>
                  <a:srgbClr val="000000"/>
                </a:solidFill>
                <a:effectLst/>
                <a:latin typeface="+mn-lt"/>
                <a:ea typeface="+mn-ea"/>
                <a:cs typeface="+mn-cs"/>
              </a:rPr>
              <a:t> and I did a </a:t>
            </a:r>
            <a:r>
              <a:rPr lang="en-US" sz="1400" kern="1200" dirty="0" err="1" smtClean="0">
                <a:solidFill>
                  <a:srgbClr val="000000"/>
                </a:solidFill>
                <a:effectLst/>
                <a:latin typeface="+mn-lt"/>
                <a:ea typeface="+mn-ea"/>
                <a:cs typeface="+mn-cs"/>
              </a:rPr>
              <a:t>DemoFriday</a:t>
            </a:r>
            <a:r>
              <a:rPr lang="en-US" sz="1400" kern="1200" dirty="0" smtClean="0">
                <a:solidFill>
                  <a:srgbClr val="000000"/>
                </a:solidFill>
                <a:effectLst/>
                <a:latin typeface="+mn-lt"/>
                <a:ea typeface="+mn-ea"/>
                <a:cs typeface="+mn-cs"/>
              </a:rPr>
              <a:t> on SDX Central with them and we have customers who are using OpenStack and </a:t>
            </a:r>
            <a:r>
              <a:rPr lang="en-US" sz="1400" kern="1200" dirty="0" err="1" smtClean="0">
                <a:solidFill>
                  <a:srgbClr val="000000"/>
                </a:solidFill>
                <a:effectLst/>
                <a:latin typeface="+mn-lt"/>
                <a:ea typeface="+mn-ea"/>
                <a:cs typeface="+mn-cs"/>
              </a:rPr>
              <a:t>Nuage</a:t>
            </a:r>
            <a:r>
              <a:rPr lang="en-US" sz="1400" kern="1200" dirty="0" smtClean="0">
                <a:solidFill>
                  <a:srgbClr val="000000"/>
                </a:solidFill>
                <a:effectLst/>
                <a:latin typeface="+mn-lt"/>
                <a:ea typeface="+mn-ea"/>
                <a:cs typeface="+mn-cs"/>
              </a:rPr>
              <a:t>, so that’s why they are featured here. </a:t>
            </a:r>
            <a:endParaRPr lang="en-US" sz="1400" kern="1200" dirty="0">
              <a:solidFill>
                <a:srgbClr val="000000"/>
              </a:solidFill>
              <a:effectLst/>
              <a:latin typeface="+mn-lt"/>
              <a:ea typeface="+mn-ea"/>
              <a:cs typeface="+mn-cs"/>
            </a:endParaRPr>
          </a:p>
        </p:txBody>
      </p:sp>
    </p:spTree>
    <p:extLst>
      <p:ext uri="{BB962C8B-B14F-4D97-AF65-F5344CB8AC3E}">
        <p14:creationId xmlns:p14="http://schemas.microsoft.com/office/powerpoint/2010/main" val="1789510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1163" y="608013"/>
            <a:ext cx="6502400" cy="3659187"/>
          </a:xfrm>
        </p:spPr>
      </p:sp>
      <p:sp>
        <p:nvSpPr>
          <p:cNvPr id="3" name="Notes Placeholder 2"/>
          <p:cNvSpPr>
            <a:spLocks noGrp="1"/>
          </p:cNvSpPr>
          <p:nvPr>
            <p:ph type="body" idx="1"/>
          </p:nvPr>
        </p:nvSpPr>
        <p:spPr/>
        <p: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pPr marL="0" indent="0">
              <a:buNone/>
            </a:pPr>
            <a:r>
              <a:rPr lang="en-US" sz="1400" dirty="0" smtClean="0"/>
              <a:t>-----------------------------</a:t>
            </a:r>
          </a:p>
          <a:p>
            <a:r>
              <a:rPr lang="en-US" sz="1400" dirty="0" smtClean="0"/>
              <a:t>The networking industry is going through some fertile innovation.</a:t>
            </a:r>
          </a:p>
          <a:p>
            <a:r>
              <a:rPr lang="en-US" sz="1400" dirty="0" smtClean="0"/>
              <a:t>Yesterday, Klaus talked about these four key trends – these are the strong disruptors transforming </a:t>
            </a:r>
            <a:r>
              <a:rPr lang="en-US" sz="1400" b="0" dirty="0" smtClean="0"/>
              <a:t>application delivery </a:t>
            </a:r>
            <a:r>
              <a:rPr lang="en-US" sz="1400" dirty="0" smtClean="0"/>
              <a:t>today.  </a:t>
            </a:r>
          </a:p>
          <a:p>
            <a:pPr marL="171450" indent="-171450">
              <a:buFont typeface="Arial" panose="020B0604020202020204" pitchFamily="34" charset="0"/>
              <a:buChar char="•"/>
            </a:pPr>
            <a:r>
              <a:rPr lang="en-US" sz="1400" b="1" dirty="0" smtClean="0"/>
              <a:t>SDN</a:t>
            </a:r>
            <a:r>
              <a:rPr lang="en-US" sz="1400" dirty="0" smtClean="0"/>
              <a:t> – or software-defined</a:t>
            </a:r>
            <a:r>
              <a:rPr lang="en-US" sz="1400" baseline="0" dirty="0" smtClean="0"/>
              <a:t> networking offering a new way to manage networks.</a:t>
            </a:r>
          </a:p>
          <a:p>
            <a:pPr marL="171450" indent="-171450">
              <a:buFont typeface="Arial" panose="020B0604020202020204" pitchFamily="34" charset="0"/>
              <a:buChar char="•"/>
            </a:pPr>
            <a:r>
              <a:rPr lang="en-US" sz="1400" baseline="0" dirty="0" smtClean="0"/>
              <a:t>With the maturity of public clouds, now customers are looking at hybrid clouds.  and not just for one-off workloads.  For their mainstream workloads.</a:t>
            </a:r>
          </a:p>
          <a:p>
            <a:pPr marL="171450" indent="-171450">
              <a:buFont typeface="Arial" panose="020B0604020202020204" pitchFamily="34" charset="0"/>
              <a:buChar char="•"/>
            </a:pPr>
            <a:r>
              <a:rPr lang="en-US" sz="1400" b="1" dirty="0" smtClean="0"/>
              <a:t>Open Source </a:t>
            </a:r>
            <a:r>
              <a:rPr lang="en-US" sz="1400" dirty="0" smtClean="0"/>
              <a:t>adoption and the</a:t>
            </a:r>
            <a:r>
              <a:rPr lang="en-US" sz="1400" baseline="0" dirty="0" smtClean="0"/>
              <a:t> impact of open source is now very real and very meaningful, </a:t>
            </a:r>
            <a:r>
              <a:rPr lang="en-US" sz="1400" b="1" baseline="0" dirty="0" smtClean="0"/>
              <a:t>specially</a:t>
            </a:r>
            <a:r>
              <a:rPr lang="en-US" sz="1400" baseline="0" dirty="0" smtClean="0"/>
              <a:t> when it comes to infrastructure</a:t>
            </a:r>
          </a:p>
          <a:p>
            <a:pPr marL="171450" indent="-171450">
              <a:buFont typeface="Arial" panose="020B0604020202020204" pitchFamily="34" charset="0"/>
              <a:buChar char="•"/>
            </a:pPr>
            <a:r>
              <a:rPr lang="en-US" sz="1400" baseline="0" dirty="0" smtClean="0"/>
              <a:t>and the </a:t>
            </a:r>
            <a:r>
              <a:rPr lang="en-US" sz="1400" b="1" baseline="0" dirty="0" err="1" smtClean="0"/>
              <a:t>Devops</a:t>
            </a:r>
            <a:r>
              <a:rPr lang="en-US" sz="1400" baseline="0" dirty="0" smtClean="0"/>
              <a:t> movement – this idea of developers taking charge of their own operations – is gaining purchase as well.</a:t>
            </a:r>
            <a:endParaRPr lang="en-US" sz="1400" dirty="0" smtClean="0"/>
          </a:p>
          <a:p>
            <a:endParaRPr lang="en-US" sz="1400" dirty="0" smtClean="0"/>
          </a:p>
          <a:p>
            <a:r>
              <a:rPr lang="en-US" sz="1400" dirty="0" smtClean="0"/>
              <a:t>Transition:  these trends represent a highly desirable </a:t>
            </a:r>
            <a:r>
              <a:rPr lang="en-US" sz="1400" b="1" i="1" dirty="0" smtClean="0"/>
              <a:t>destination</a:t>
            </a:r>
            <a:r>
              <a:rPr lang="en-US" sz="1400" b="1" i="0" dirty="0" smtClean="0"/>
              <a:t> </a:t>
            </a:r>
            <a:r>
              <a:rPr lang="en-US" sz="1400" b="0" i="0" dirty="0" smtClean="0"/>
              <a:t>for</a:t>
            </a:r>
            <a:r>
              <a:rPr lang="en-US" sz="1400" b="0" i="0" baseline="0" dirty="0" smtClean="0"/>
              <a:t> our customers.  Parts of their organizations are already engaged with some of these trends.  But they are grappling with getting there. &lt;&lt;TODO&gt;&gt;</a:t>
            </a:r>
          </a:p>
          <a:p>
            <a:endParaRPr lang="en-US" sz="1400" dirty="0" smtClean="0"/>
          </a:p>
          <a:p>
            <a:pPr marL="0" indent="0">
              <a:buSzPct val="100000"/>
              <a:buFont typeface="Arial"/>
              <a:buNone/>
            </a:pPr>
            <a:endParaRPr lang="en-US" dirty="0"/>
          </a:p>
        </p:txBody>
      </p:sp>
    </p:spTree>
    <p:extLst>
      <p:ext uri="{BB962C8B-B14F-4D97-AF65-F5344CB8AC3E}">
        <p14:creationId xmlns:p14="http://schemas.microsoft.com/office/powerpoint/2010/main" val="554982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423168" y="3250983"/>
            <a:ext cx="7491615" cy="646331"/>
          </a:xfrm>
          <a:prstGeom prst="rect">
            <a:avLst/>
          </a:prstGeom>
        </p:spPr>
        <p:txBody>
          <a:bodyPr wrap="square" anchor="b" anchorCtr="0">
            <a:spAutoFit/>
          </a:bodyPr>
          <a:lstStyle>
            <a:lvl1pPr marL="0" indent="0">
              <a:buNone/>
              <a:defRPr sz="3600">
                <a:solidFill>
                  <a:schemeClr val="accent1"/>
                </a:solidFill>
              </a:defRPr>
            </a:lvl1pPr>
          </a:lstStyle>
          <a:p>
            <a:pPr lvl="0"/>
            <a:r>
              <a:rPr lang="en-US" dirty="0" smtClean="0"/>
              <a:t>Presentation Title Placeholder</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3907" y="1940843"/>
            <a:ext cx="1280054" cy="530308"/>
          </a:xfrm>
          <a:prstGeom prst="rect">
            <a:avLst/>
          </a:prstGeom>
          <a:noFill/>
          <a:ln>
            <a:noFill/>
          </a:ln>
        </p:spPr>
      </p:pic>
      <p:sp>
        <p:nvSpPr>
          <p:cNvPr id="14" name="Text Placeholder 5"/>
          <p:cNvSpPr>
            <a:spLocks noGrp="1"/>
          </p:cNvSpPr>
          <p:nvPr>
            <p:ph type="body" sz="quarter" idx="13" hasCustomPrompt="1"/>
          </p:nvPr>
        </p:nvSpPr>
        <p:spPr>
          <a:xfrm>
            <a:off x="444162" y="3886990"/>
            <a:ext cx="7470622" cy="325303"/>
          </a:xfrm>
          <a:prstGeom prst="rect">
            <a:avLst/>
          </a:prstGeom>
        </p:spPr>
        <p:txBody>
          <a:bodyPr wrap="square" anchor="t" anchorCtr="0">
            <a:spAutoFit/>
          </a:bodyPr>
          <a:lstStyle>
            <a:lvl1pPr marL="0" indent="0" algn="l" defTabSz="1088291" rtl="0" eaLnBrk="1" latinLnBrk="0" hangingPunct="1">
              <a:lnSpc>
                <a:spcPts val="1700"/>
              </a:lnSpc>
              <a:buNone/>
              <a:defRPr lang="en-US" sz="2000" kern="1200" cap="none" spc="0" baseline="0" dirty="0" smtClean="0">
                <a:solidFill>
                  <a:srgbClr val="FFFFFF">
                    <a:lumMod val="50000"/>
                  </a:srgbClr>
                </a:solidFill>
                <a:latin typeface="+mn-lt"/>
                <a:ea typeface="+mn-ea"/>
                <a:cs typeface="+mn-cs"/>
              </a:defRPr>
            </a:lvl1pPr>
          </a:lstStyle>
          <a:p>
            <a:pPr marL="0" marR="0" lvl="0" indent="0" algn="l" defTabSz="1088291" rtl="0" eaLnBrk="1" fontAlgn="auto" latinLnBrk="0" hangingPunct="1">
              <a:lnSpc>
                <a:spcPts val="17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FFFFFF">
                    <a:lumMod val="50000"/>
                  </a:srgbClr>
                </a:solidFill>
                <a:effectLst/>
                <a:uLnTx/>
                <a:uFillTx/>
                <a:latin typeface="Arial"/>
                <a:ea typeface="+mn-ea"/>
                <a:cs typeface="+mn-cs"/>
              </a:rPr>
              <a:t>Subtitle Placeholder</a:t>
            </a:r>
          </a:p>
        </p:txBody>
      </p:sp>
      <p:sp>
        <p:nvSpPr>
          <p:cNvPr id="11" name="TextBox 10"/>
          <p:cNvSpPr txBox="1"/>
          <p:nvPr userDrawn="1"/>
        </p:nvSpPr>
        <p:spPr>
          <a:xfrm>
            <a:off x="429994" y="6586591"/>
            <a:ext cx="4348918"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bg2"/>
                </a:solidFill>
                <a:effectLst/>
                <a:uLnTx/>
                <a:uFillTx/>
                <a:latin typeface="+mn-lt"/>
                <a:ea typeface="+mn-ea"/>
                <a:cs typeface="+mn-cs"/>
              </a:rPr>
              <a:t> v2 March </a:t>
            </a:r>
            <a:r>
              <a:rPr lang="en-US" sz="800" dirty="0" smtClean="0">
                <a:solidFill>
                  <a:schemeClr val="bg2"/>
                </a:solidFill>
                <a:latin typeface="Arial" pitchFamily="34" charset="0"/>
                <a:ea typeface="Arial"/>
                <a:cs typeface="Arial"/>
              </a:rPr>
              <a:t>© 2015 Citrix | Confidential</a:t>
            </a:r>
          </a:p>
        </p:txBody>
      </p:sp>
      <p:pic>
        <p:nvPicPr>
          <p:cNvPr id="10" name="Picture 9" descr="Citrix_Logo_Black_v2.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7669" y="1933457"/>
            <a:ext cx="1375696" cy="514717"/>
          </a:xfrm>
          <a:prstGeom prst="rect">
            <a:avLst/>
          </a:prstGeom>
        </p:spPr>
      </p:pic>
      <p:sp>
        <p:nvSpPr>
          <p:cNvPr id="25" name="Text Placeholder 8"/>
          <p:cNvSpPr>
            <a:spLocks noGrp="1"/>
          </p:cNvSpPr>
          <p:nvPr>
            <p:ph type="body" sz="quarter" idx="18" hasCustomPrompt="1"/>
          </p:nvPr>
        </p:nvSpPr>
        <p:spPr>
          <a:xfrm>
            <a:off x="447272" y="4484152"/>
            <a:ext cx="7467511" cy="365760"/>
          </a:xfrm>
        </p:spPr>
        <p:txBody>
          <a:bodyPr anchor="ctr"/>
          <a:lstStyle>
            <a:lvl1pPr marL="0" indent="0">
              <a:buNone/>
              <a:defRPr sz="1800"/>
            </a:lvl1pPr>
          </a:lstStyle>
          <a:p>
            <a:pPr lvl="0"/>
            <a:r>
              <a:rPr lang="en-US" dirty="0" smtClean="0"/>
              <a:t>Presenter</a:t>
            </a:r>
            <a:endParaRPr lang="en-US" dirty="0"/>
          </a:p>
        </p:txBody>
      </p:sp>
      <p:sp>
        <p:nvSpPr>
          <p:cNvPr id="27" name="Text Placeholder 8"/>
          <p:cNvSpPr>
            <a:spLocks noGrp="1"/>
          </p:cNvSpPr>
          <p:nvPr>
            <p:ph type="body" sz="quarter" idx="19" hasCustomPrompt="1"/>
          </p:nvPr>
        </p:nvSpPr>
        <p:spPr>
          <a:xfrm>
            <a:off x="452516" y="4818713"/>
            <a:ext cx="7462267" cy="365760"/>
          </a:xfrm>
        </p:spPr>
        <p:txBody>
          <a:bodyPr anchor="ctr"/>
          <a:lstStyle>
            <a:lvl1pPr marL="0" indent="0">
              <a:buNone/>
              <a:defRPr sz="1800"/>
            </a:lvl1pPr>
          </a:lstStyle>
          <a:p>
            <a:pPr lvl="0"/>
            <a:r>
              <a:rPr lang="en-US" dirty="0" smtClean="0"/>
              <a:t>Job Title</a:t>
            </a:r>
            <a:endParaRPr lang="en-US" dirty="0"/>
          </a:p>
        </p:txBody>
      </p:sp>
      <p:sp>
        <p:nvSpPr>
          <p:cNvPr id="30" name="Text Placeholder 8"/>
          <p:cNvSpPr>
            <a:spLocks noGrp="1"/>
          </p:cNvSpPr>
          <p:nvPr>
            <p:ph type="body" sz="quarter" idx="20" hasCustomPrompt="1"/>
          </p:nvPr>
        </p:nvSpPr>
        <p:spPr>
          <a:xfrm>
            <a:off x="452516" y="5153273"/>
            <a:ext cx="7462267" cy="365760"/>
          </a:xfrm>
        </p:spPr>
        <p:txBody>
          <a:bodyPr anchor="ctr"/>
          <a:lstStyle>
            <a:lvl1pPr marL="0" indent="0">
              <a:buNone/>
              <a:defRPr sz="1800"/>
            </a:lvl1pPr>
          </a:lstStyle>
          <a:p>
            <a:pPr lvl="0"/>
            <a:r>
              <a:rPr lang="en-US" dirty="0" smtClean="0"/>
              <a:t>Date</a:t>
            </a:r>
            <a:endParaRPr lang="en-US" dirty="0"/>
          </a:p>
        </p:txBody>
      </p:sp>
      <p:pic>
        <p:nvPicPr>
          <p:cNvPr id="16" name="Picture Placeholder 13" descr="Overhead_RGB_lowres.jpg"/>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128000" y="1"/>
            <a:ext cx="4060825" cy="6857999"/>
          </a:xfrm>
          <a:prstGeom prst="rect">
            <a:avLst/>
          </a:prstGeom>
        </p:spPr>
      </p:pic>
    </p:spTree>
    <p:extLst>
      <p:ext uri="{BB962C8B-B14F-4D97-AF65-F5344CB8AC3E}">
        <p14:creationId xmlns:p14="http://schemas.microsoft.com/office/powerpoint/2010/main" val="396928616"/>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and Subtit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48058" y="78828"/>
            <a:ext cx="11316124" cy="985840"/>
          </a:xfrm>
        </p:spPr>
        <p:txBody>
          <a:bodyPr/>
          <a:lstStyle/>
          <a:p>
            <a:r>
              <a:rPr lang="en-US" dirty="0" smtClean="0"/>
              <a:t>Click to Edit Title</a:t>
            </a:r>
            <a:endParaRPr lang="en-US" dirty="0"/>
          </a:p>
        </p:txBody>
      </p:sp>
      <p:sp>
        <p:nvSpPr>
          <p:cNvPr id="10" name="Text Placeholder 6"/>
          <p:cNvSpPr>
            <a:spLocks noGrp="1"/>
          </p:cNvSpPr>
          <p:nvPr>
            <p:ph type="body" sz="quarter" idx="16" hasCustomPrompt="1"/>
          </p:nvPr>
        </p:nvSpPr>
        <p:spPr>
          <a:xfrm>
            <a:off x="448058" y="1033137"/>
            <a:ext cx="11316124" cy="606477"/>
          </a:xfrm>
          <a:prstGeom prst="rect">
            <a:avLst/>
          </a:prstGeo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rgbClr val="7F7F7F"/>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3" name="Content Placeholder 2"/>
          <p:cNvSpPr>
            <a:spLocks noGrp="1"/>
          </p:cNvSpPr>
          <p:nvPr>
            <p:ph sz="quarter" idx="20" hasCustomPrompt="1"/>
          </p:nvPr>
        </p:nvSpPr>
        <p:spPr>
          <a:xfrm>
            <a:off x="448056" y="1875103"/>
            <a:ext cx="5533645" cy="4251960"/>
          </a:xfrm>
          <a:prstGeom prst="rect">
            <a:avLst/>
          </a:prstGeom>
        </p:spPr>
        <p:txBody>
          <a:bodyPr/>
          <a:lstStyle>
            <a:lvl1pPr marL="230188" indent="-230188">
              <a:defRPr/>
            </a:lvl1pPr>
            <a:lvl3pPr marL="461963" indent="-231775">
              <a:buFont typeface="Lucida Grande"/>
              <a:buChar char="–"/>
              <a:defRPr sz="2000"/>
            </a:lvl3pPr>
            <a:lvl5pPr marL="679450" indent="-2174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15" name="Content Placeholder 2"/>
          <p:cNvSpPr>
            <a:spLocks noGrp="1"/>
          </p:cNvSpPr>
          <p:nvPr>
            <p:ph sz="quarter" idx="21" hasCustomPrompt="1"/>
          </p:nvPr>
        </p:nvSpPr>
        <p:spPr>
          <a:xfrm>
            <a:off x="6226822" y="1876376"/>
            <a:ext cx="5532120" cy="4251960"/>
          </a:xfrm>
          <a:prstGeom prst="rect">
            <a:avLst/>
          </a:prstGeom>
        </p:spPr>
        <p:txBody>
          <a:bodyPr/>
          <a:lstStyle>
            <a:lvl1pPr marL="230188" indent="-230188">
              <a:defRPr/>
            </a:lvl1pPr>
            <a:lvl3pPr marL="461963" indent="-231775">
              <a:buFont typeface="Lucida Grande"/>
              <a:buChar char="–"/>
              <a:defRPr/>
            </a:lvl3pPr>
            <a:lvl5pPr marL="679450" indent="-2174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7"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667470862"/>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56" y="78828"/>
            <a:ext cx="11309783" cy="985840"/>
          </a:xfrm>
        </p:spPr>
        <p:txBody>
          <a:bodyPr/>
          <a:lstStyle/>
          <a:p>
            <a:r>
              <a:rPr lang="en-US" dirty="0" smtClean="0"/>
              <a:t>Click to Edit Title</a:t>
            </a:r>
            <a:endParaRPr lang="en-US" dirty="0"/>
          </a:p>
        </p:txBody>
      </p:sp>
      <p:sp>
        <p:nvSpPr>
          <p:cNvPr id="9" name="Content Placeholder 2"/>
          <p:cNvSpPr>
            <a:spLocks noGrp="1"/>
          </p:cNvSpPr>
          <p:nvPr>
            <p:ph sz="quarter" idx="20" hasCustomPrompt="1"/>
          </p:nvPr>
        </p:nvSpPr>
        <p:spPr>
          <a:xfrm>
            <a:off x="448056" y="2667000"/>
            <a:ext cx="5533645" cy="3459480"/>
          </a:xfrm>
          <a:prstGeom prst="rect">
            <a:avLst/>
          </a:prstGeom>
        </p:spPr>
        <p:txBody>
          <a:bodyPr/>
          <a:lstStyle>
            <a:lvl1pPr marL="230188" indent="-230188">
              <a:defRPr/>
            </a:lvl1pPr>
            <a:lvl3pPr marL="461963" indent="-231775">
              <a:buFont typeface="Lucida Grande"/>
              <a:buChar char="–"/>
              <a:defRPr sz="2000"/>
            </a:lvl3pPr>
            <a:lvl5pPr marL="679450" indent="-2174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10" name="Content Placeholder 2"/>
          <p:cNvSpPr>
            <a:spLocks noGrp="1"/>
          </p:cNvSpPr>
          <p:nvPr>
            <p:ph sz="quarter" idx="21" hasCustomPrompt="1"/>
          </p:nvPr>
        </p:nvSpPr>
        <p:spPr>
          <a:xfrm>
            <a:off x="6226822" y="2667000"/>
            <a:ext cx="5532120" cy="3459480"/>
          </a:xfrm>
          <a:prstGeom prst="rect">
            <a:avLst/>
          </a:prstGeom>
        </p:spPr>
        <p:txBody>
          <a:bodyPr/>
          <a:lstStyle>
            <a:lvl1pPr marL="230188" indent="-230188">
              <a:defRPr/>
            </a:lvl1pPr>
            <a:lvl3pPr marL="461963" indent="-231775">
              <a:buFont typeface="Lucida Grande"/>
              <a:buChar char="–"/>
              <a:defRPr sz="2000"/>
            </a:lvl3pPr>
            <a:lvl5pPr marL="679450" indent="-2174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4" name="Text Placeholder 3"/>
          <p:cNvSpPr>
            <a:spLocks noGrp="1"/>
          </p:cNvSpPr>
          <p:nvPr>
            <p:ph type="body" sz="quarter" idx="22" hasCustomPrompt="1"/>
          </p:nvPr>
        </p:nvSpPr>
        <p:spPr>
          <a:xfrm>
            <a:off x="447675" y="1600200"/>
            <a:ext cx="5534025" cy="889000"/>
          </a:xfrm>
        </p:spPr>
        <p:txBody>
          <a:bodyPr anchor="ctr"/>
          <a:lstStyle>
            <a:lvl1pPr marL="0" indent="0" algn="ctr">
              <a:buFontTx/>
              <a:buNone/>
              <a:defRPr/>
            </a:lvl1pPr>
          </a:lstStyle>
          <a:p>
            <a:pPr lvl="0"/>
            <a:r>
              <a:rPr lang="en-US" dirty="0" smtClean="0"/>
              <a:t>Heading</a:t>
            </a:r>
            <a:endParaRPr lang="en-US" dirty="0"/>
          </a:p>
        </p:txBody>
      </p:sp>
      <p:sp>
        <p:nvSpPr>
          <p:cNvPr id="8" name="Text Placeholder 3"/>
          <p:cNvSpPr>
            <a:spLocks noGrp="1"/>
          </p:cNvSpPr>
          <p:nvPr>
            <p:ph type="body" sz="quarter" idx="23" hasCustomPrompt="1"/>
          </p:nvPr>
        </p:nvSpPr>
        <p:spPr>
          <a:xfrm>
            <a:off x="6226822" y="1600200"/>
            <a:ext cx="5534025" cy="889000"/>
          </a:xfrm>
        </p:spPr>
        <p:txBody>
          <a:bodyPr anchor="ctr"/>
          <a:lstStyle>
            <a:lvl1pPr marL="0" indent="0" algn="ctr">
              <a:buFontTx/>
              <a:buNone/>
              <a:defRPr/>
            </a:lvl1pPr>
          </a:lstStyle>
          <a:p>
            <a:pPr lvl="0"/>
            <a:r>
              <a:rPr lang="en-US" dirty="0" smtClean="0"/>
              <a:t>Heading</a:t>
            </a:r>
            <a:endParaRPr lang="en-US" dirty="0"/>
          </a:p>
        </p:txBody>
      </p:sp>
      <p:sp>
        <p:nvSpPr>
          <p:cNvPr id="11"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66166751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48056" y="78828"/>
            <a:ext cx="11311128" cy="985840"/>
          </a:xfrm>
        </p:spPr>
        <p:txBody>
          <a:bodyPr/>
          <a:lstStyle/>
          <a:p>
            <a:r>
              <a:rPr lang="en-US" dirty="0" smtClean="0"/>
              <a:t>Click to Edit Title</a:t>
            </a:r>
            <a:endParaRPr lang="en-US" dirty="0"/>
          </a:p>
        </p:txBody>
      </p:sp>
      <p:sp>
        <p:nvSpPr>
          <p:cNvPr id="12" name="Content Placeholder 2"/>
          <p:cNvSpPr>
            <a:spLocks noGrp="1"/>
          </p:cNvSpPr>
          <p:nvPr>
            <p:ph sz="quarter" idx="20" hasCustomPrompt="1"/>
          </p:nvPr>
        </p:nvSpPr>
        <p:spPr>
          <a:xfrm>
            <a:off x="448059" y="1600200"/>
            <a:ext cx="3614356" cy="4526280"/>
          </a:xfrm>
          <a:prstGeom prst="rect">
            <a:avLst/>
          </a:prstGeom>
        </p:spPr>
        <p:txBody>
          <a:bodyPr/>
          <a:lstStyle>
            <a:lvl3pPr marL="447675" indent="-223838">
              <a:buFont typeface="Lucida Grande"/>
              <a:buChar char="–"/>
              <a:defRPr sz="2000"/>
            </a:lvl3pPr>
            <a:lvl5pPr marL="690563" indent="-2428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13" name="Content Placeholder 2"/>
          <p:cNvSpPr>
            <a:spLocks noGrp="1"/>
          </p:cNvSpPr>
          <p:nvPr>
            <p:ph sz="quarter" idx="21" hasCustomPrompt="1"/>
          </p:nvPr>
        </p:nvSpPr>
        <p:spPr>
          <a:xfrm>
            <a:off x="4267645" y="1600200"/>
            <a:ext cx="7500494" cy="4527550"/>
          </a:xfrm>
          <a:prstGeom prst="rect">
            <a:avLst/>
          </a:prstGeom>
        </p:spPr>
        <p:txBody>
          <a:bodyPr/>
          <a:lstStyle>
            <a:lvl3pPr marL="447675" indent="-223838">
              <a:buFont typeface="Lucida Grande"/>
              <a:buChar char="–"/>
              <a:defRPr sz="2000"/>
            </a:lvl3pPr>
            <a:lvl5pPr marL="690563" indent="-242888">
              <a:defRPr sz="1800"/>
            </a:lvl5pPr>
            <a:lvl6pPr marL="911225" indent="-231775">
              <a:buFont typeface="Lucida Grande"/>
              <a:buChar char="–"/>
              <a:defRPr sz="1600"/>
            </a:lvl6pPr>
            <a:lvl7pPr marL="1141413" indent="-230188">
              <a:buFont typeface="Lucida Grande"/>
              <a:buChar char="–"/>
              <a:defRPr sz="1600">
                <a:solidFill>
                  <a:srgbClr val="FFFFFF"/>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96390221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Image and Subtex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48056" y="78828"/>
            <a:ext cx="11314322" cy="985840"/>
          </a:xfrm>
        </p:spPr>
        <p:txBody>
          <a:bodyPr/>
          <a:lstStyle/>
          <a:p>
            <a:r>
              <a:rPr lang="en-US" dirty="0" smtClean="0"/>
              <a:t>Click to Edit Title</a:t>
            </a:r>
            <a:endParaRPr lang="en-US" dirty="0"/>
          </a:p>
        </p:txBody>
      </p:sp>
      <p:sp>
        <p:nvSpPr>
          <p:cNvPr id="4" name="Text Placeholder 3"/>
          <p:cNvSpPr>
            <a:spLocks noGrp="1"/>
          </p:cNvSpPr>
          <p:nvPr>
            <p:ph type="body" sz="quarter" idx="19" hasCustomPrompt="1"/>
          </p:nvPr>
        </p:nvSpPr>
        <p:spPr>
          <a:xfrm>
            <a:off x="448057" y="3937253"/>
            <a:ext cx="5573713" cy="2194560"/>
          </a:xfrm>
          <a:prstGeom prst="rect">
            <a:avLst/>
          </a:prstGeom>
        </p:spPr>
        <p:txBody>
          <a:bodyPr/>
          <a:lstStyle>
            <a:lvl1pPr>
              <a:defRPr sz="2400">
                <a:solidFill>
                  <a:schemeClr val="bg2"/>
                </a:solidFill>
              </a:defRPr>
            </a:lvl1pPr>
            <a:lvl2pPr>
              <a:defRPr sz="1800"/>
            </a:lvl2pPr>
            <a:lvl3pPr marL="452438" indent="-215900">
              <a:buFont typeface="Lucida Grande"/>
              <a:buChar char="–"/>
              <a:defRPr sz="2000">
                <a:solidFill>
                  <a:schemeClr val="bg2"/>
                </a:solidFill>
              </a:defRPr>
            </a:lvl3pPr>
            <a:lvl5pPr marL="688975" indent="-236538">
              <a:defRPr sz="1800">
                <a:solidFill>
                  <a:schemeClr val="bg2"/>
                </a:solidFill>
              </a:defRPr>
            </a:lvl5pPr>
            <a:lvl6pPr marL="911225" indent="-231775">
              <a:buFont typeface="Lucida Grande"/>
              <a:buChar char="–"/>
              <a:defRPr sz="1600">
                <a:solidFill>
                  <a:schemeClr val="bg2"/>
                </a:solidFill>
              </a:defRPr>
            </a:lvl6pPr>
            <a:lvl7pPr marL="1141413" indent="-230188">
              <a:buFont typeface="Lucida Grande"/>
              <a:buChar char="–"/>
              <a:defRPr sz="1600">
                <a:solidFill>
                  <a:schemeClr val="bg2"/>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11" name="Text Placeholder 3"/>
          <p:cNvSpPr>
            <a:spLocks noGrp="1"/>
          </p:cNvSpPr>
          <p:nvPr>
            <p:ph type="body" sz="quarter" idx="20" hasCustomPrompt="1"/>
          </p:nvPr>
        </p:nvSpPr>
        <p:spPr>
          <a:xfrm>
            <a:off x="6005909" y="3937253"/>
            <a:ext cx="5758036" cy="2194560"/>
          </a:xfrm>
          <a:prstGeom prst="rect">
            <a:avLst/>
          </a:prstGeom>
        </p:spPr>
        <p:txBody>
          <a:bodyPr/>
          <a:lstStyle>
            <a:lvl1pPr>
              <a:defRPr sz="2400">
                <a:solidFill>
                  <a:schemeClr val="bg2"/>
                </a:solidFill>
              </a:defRPr>
            </a:lvl1pPr>
            <a:lvl2pPr>
              <a:defRPr sz="1800"/>
            </a:lvl2pPr>
            <a:lvl3pPr marL="679450" indent="-217488">
              <a:buFont typeface="Lucida Grande"/>
              <a:buChar char="–"/>
              <a:defRPr sz="2000">
                <a:solidFill>
                  <a:schemeClr val="bg2"/>
                </a:solidFill>
              </a:defRPr>
            </a:lvl3pPr>
            <a:lvl5pPr marL="903288" indent="-214313">
              <a:defRPr sz="1800">
                <a:solidFill>
                  <a:schemeClr val="bg2"/>
                </a:solidFill>
              </a:defRPr>
            </a:lvl5pPr>
            <a:lvl6pPr marL="1141413" indent="-238125">
              <a:buFont typeface="Lucida Grande"/>
              <a:buChar char="–"/>
              <a:tabLst/>
              <a:defRPr sz="1600">
                <a:solidFill>
                  <a:schemeClr val="bg2"/>
                </a:solidFill>
              </a:defRPr>
            </a:lvl6pPr>
            <a:lvl7pPr marL="1377950" indent="-236538">
              <a:buFont typeface="Lucida Grande"/>
              <a:buChar char="–"/>
              <a:defRPr sz="1600">
                <a:solidFill>
                  <a:schemeClr val="bg2"/>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3" name="Picture Placeholder 2"/>
          <p:cNvSpPr>
            <a:spLocks noGrp="1"/>
          </p:cNvSpPr>
          <p:nvPr>
            <p:ph type="pic" sz="quarter" idx="21" hasCustomPrompt="1"/>
          </p:nvPr>
        </p:nvSpPr>
        <p:spPr>
          <a:xfrm>
            <a:off x="448056" y="1600200"/>
            <a:ext cx="5571807" cy="2194560"/>
          </a:xfrm>
          <a:prstGeom prst="rect">
            <a:avLst/>
          </a:prstGeom>
        </p:spPr>
        <p:txBody>
          <a:bodyPr/>
          <a:lstStyle>
            <a:lvl1pPr marL="0" indent="0">
              <a:buNone/>
              <a:defRPr sz="1600" baseline="0">
                <a:solidFill>
                  <a:schemeClr val="bg2"/>
                </a:solidFill>
              </a:defRPr>
            </a:lvl1pPr>
          </a:lstStyle>
          <a:p>
            <a:r>
              <a:rPr lang="en-US" dirty="0" smtClean="0"/>
              <a:t>Use this box as a guideline for proper image placement. Place your image on top and align to box.</a:t>
            </a:r>
          </a:p>
          <a:p>
            <a:endParaRPr lang="en-US" dirty="0" smtClean="0"/>
          </a:p>
        </p:txBody>
      </p:sp>
      <p:sp>
        <p:nvSpPr>
          <p:cNvPr id="8" name="Picture Placeholder 2"/>
          <p:cNvSpPr>
            <a:spLocks noGrp="1"/>
          </p:cNvSpPr>
          <p:nvPr>
            <p:ph type="pic" sz="quarter" idx="22" hasCustomPrompt="1"/>
          </p:nvPr>
        </p:nvSpPr>
        <p:spPr>
          <a:xfrm>
            <a:off x="6007574" y="1600200"/>
            <a:ext cx="5766141" cy="2194560"/>
          </a:xfrm>
          <a:prstGeom prst="rect">
            <a:avLst/>
          </a:prstGeom>
        </p:spPr>
        <p:txBody>
          <a:bodyPr/>
          <a:lstStyle>
            <a:lvl1pPr marL="117475" marR="0" indent="-117475"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Char char=" "/>
              <a:tabLst/>
              <a:defRPr sz="1600">
                <a:solidFill>
                  <a:schemeClr val="bg2"/>
                </a:solidFill>
              </a:defRPr>
            </a:lvl1pPr>
          </a:lstStyle>
          <a:p>
            <a:r>
              <a:rPr lang="en-US" dirty="0" smtClean="0"/>
              <a:t>Use this box as a guideline for proper image placement. Place your image on top and align to box.</a:t>
            </a:r>
          </a:p>
          <a:p>
            <a:endParaRPr lang="en-US" dirty="0"/>
          </a:p>
        </p:txBody>
      </p:sp>
      <p:sp>
        <p:nvSpPr>
          <p:cNvPr id="9"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234356962"/>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Content Placeholder 6"/>
          <p:cNvSpPr>
            <a:spLocks noGrp="1"/>
          </p:cNvSpPr>
          <p:nvPr>
            <p:ph sz="quarter" idx="14" hasCustomPrompt="1"/>
          </p:nvPr>
        </p:nvSpPr>
        <p:spPr>
          <a:xfrm>
            <a:off x="277131" y="3065559"/>
            <a:ext cx="3532187" cy="590333"/>
          </a:xfrm>
          <a:prstGeom prst="rect">
            <a:avLst/>
          </a:prstGeom>
        </p:spPr>
        <p:txBody>
          <a:bodyPr wrap="square" anchor="ctr" anchorCtr="0">
            <a:spAutoFit/>
          </a:bodyPr>
          <a:lstStyle>
            <a:lvl1pPr marL="0" indent="0" algn="r">
              <a:lnSpc>
                <a:spcPts val="3700"/>
              </a:lnSpc>
              <a:buNone/>
              <a:defRPr sz="4000">
                <a:solidFill>
                  <a:srgbClr val="00A1E0"/>
                </a:solidFill>
              </a:defRPr>
            </a:lvl1pPr>
          </a:lstStyle>
          <a:p>
            <a:pPr lvl="0"/>
            <a:r>
              <a:rPr lang="en-US" dirty="0" smtClean="0"/>
              <a:t>Agenda</a:t>
            </a:r>
          </a:p>
        </p:txBody>
      </p:sp>
      <p:sp>
        <p:nvSpPr>
          <p:cNvPr id="4" name="Text Placeholder 4"/>
          <p:cNvSpPr>
            <a:spLocks noGrp="1"/>
          </p:cNvSpPr>
          <p:nvPr>
            <p:ph type="body" sz="quarter" idx="10" hasCustomPrompt="1"/>
          </p:nvPr>
        </p:nvSpPr>
        <p:spPr>
          <a:xfrm>
            <a:off x="4169664" y="2511557"/>
            <a:ext cx="7715021" cy="1714315"/>
          </a:xfrm>
          <a:prstGeom prst="rect">
            <a:avLst/>
          </a:prstGeom>
        </p:spPr>
        <p:txBody>
          <a:bodyPr wrap="square" anchor="ctr" anchorCtr="0">
            <a:spAutoFit/>
          </a:bodyPr>
          <a:lstStyle>
            <a:lvl3pPr marL="452438" indent="-215900">
              <a:buFont typeface="Lucida Grande"/>
              <a:buChar char="–"/>
              <a:defRPr sz="2000"/>
            </a:lvl3pPr>
            <a:lvl5pPr marL="688975" indent="-279400">
              <a:buClrTx/>
              <a:buFont typeface="Lucida Grande"/>
              <a:buChar char="–"/>
              <a:defRPr sz="1800">
                <a:solidFill>
                  <a:schemeClr val="bg2"/>
                </a:solidFill>
              </a:defRPr>
            </a:lvl5pPr>
            <a:lvl6pPr marL="911225" indent="-231775">
              <a:buClrTx/>
              <a:buFont typeface="Lucida Grande"/>
              <a:buChar char="–"/>
              <a:defRPr sz="1600">
                <a:solidFill>
                  <a:schemeClr val="bg2"/>
                </a:solidFill>
              </a:defRPr>
            </a:lvl6pPr>
            <a:lvl7pPr marL="1141413" indent="-230188">
              <a:buClrTx/>
              <a:buFont typeface="Lucida Grande"/>
              <a:buChar char="–"/>
              <a:defRPr sz="1600">
                <a:solidFill>
                  <a:schemeClr val="bg2"/>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5"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534918290"/>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590394952"/>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rategic Feature">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360863" y="2511557"/>
            <a:ext cx="7523728" cy="1714315"/>
          </a:xfrm>
          <a:prstGeom prst="rect">
            <a:avLst/>
          </a:prstGeom>
        </p:spPr>
        <p:txBody>
          <a:bodyPr wrap="square" anchor="ctr" anchorCtr="0">
            <a:spAutoFit/>
          </a:bodyPr>
          <a:lstStyle>
            <a:lvl1pPr marL="236538" indent="-236538">
              <a:defRPr/>
            </a:lvl1pPr>
            <a:lvl3pPr marL="461963" indent="-231775">
              <a:buFont typeface="Lucida Grande"/>
              <a:buChar char="–"/>
              <a:defRPr sz="2000"/>
            </a:lvl3pPr>
            <a:lvl5pPr marL="688975" indent="-236538">
              <a:defRPr sz="1800"/>
            </a:lvl5pPr>
            <a:lvl6pPr marL="911225" indent="-231775">
              <a:buClr>
                <a:schemeClr val="bg2"/>
              </a:buClr>
              <a:buFont typeface="Lucida Grande"/>
              <a:buChar char="–"/>
              <a:defRPr sz="1600">
                <a:solidFill>
                  <a:srgbClr val="414141"/>
                </a:solidFill>
              </a:defRPr>
            </a:lvl6pPr>
            <a:lvl7pPr marL="1141413" indent="-230188">
              <a:buClr>
                <a:schemeClr val="bg2"/>
              </a:buClr>
              <a:buFont typeface="Lucida Grande"/>
              <a:buChar char="–"/>
              <a:defRPr sz="1600">
                <a:solidFill>
                  <a:srgbClr val="414141"/>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6" name="Content Placeholder 5"/>
          <p:cNvSpPr>
            <a:spLocks noGrp="1"/>
          </p:cNvSpPr>
          <p:nvPr>
            <p:ph sz="quarter" idx="11" hasCustomPrompt="1"/>
          </p:nvPr>
        </p:nvSpPr>
        <p:spPr>
          <a:xfrm>
            <a:off x="568325" y="2511425"/>
            <a:ext cx="3352800" cy="1714500"/>
          </a:xfrm>
        </p:spPr>
        <p:txBody>
          <a:bodyPr anchor="ctr"/>
          <a:lstStyle>
            <a:lvl1pPr marL="0" indent="0" algn="r">
              <a:buNone/>
              <a:defRPr/>
            </a:lvl1pPr>
          </a:lstStyle>
          <a:p>
            <a:r>
              <a:rPr lang="en-US" dirty="0" smtClean="0"/>
              <a:t>Logotype, graphic,</a:t>
            </a:r>
            <a:br>
              <a:rPr lang="en-US" dirty="0" smtClean="0"/>
            </a:br>
            <a:r>
              <a:rPr lang="en-US" dirty="0" smtClean="0"/>
              <a:t>or text here</a:t>
            </a:r>
            <a:endParaRPr lang="en-US" dirty="0"/>
          </a:p>
        </p:txBody>
      </p:sp>
      <p:sp>
        <p:nvSpPr>
          <p:cNvPr id="7"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3734583643"/>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oduct Positionin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237293" y="3631395"/>
            <a:ext cx="7714238" cy="461665"/>
          </a:xfrm>
          <a:prstGeom prst="rect">
            <a:avLst/>
          </a:prstGeom>
        </p:spPr>
        <p:txBody>
          <a:bodyPr wrap="square" anchor="t" anchorCtr="0">
            <a:spAutoFit/>
          </a:bodyPr>
          <a:lstStyle>
            <a:lvl1pPr marL="0" indent="0" algn="ctr">
              <a:spcBef>
                <a:spcPts val="0"/>
              </a:spcBef>
              <a:buNone/>
              <a:defRPr sz="2400" baseline="0"/>
            </a:lvl1pPr>
            <a:lvl3pPr marL="461963" indent="-231775">
              <a:defRPr/>
            </a:lvl3pPr>
          </a:lstStyle>
          <a:p>
            <a:pPr lvl="0"/>
            <a:r>
              <a:rPr lang="en-US" dirty="0" smtClean="0"/>
              <a:t>Click to edit text</a:t>
            </a:r>
          </a:p>
        </p:txBody>
      </p:sp>
      <p:sp>
        <p:nvSpPr>
          <p:cNvPr id="8" name="Picture Placeholder 2"/>
          <p:cNvSpPr>
            <a:spLocks noGrp="1"/>
          </p:cNvSpPr>
          <p:nvPr>
            <p:ph type="pic" sz="quarter" idx="15"/>
          </p:nvPr>
        </p:nvSpPr>
        <p:spPr>
          <a:xfrm>
            <a:off x="3766012" y="2501408"/>
            <a:ext cx="4656800" cy="720295"/>
          </a:xfrm>
        </p:spPr>
        <p:txBody>
          <a:bodyPr anchor="ctr"/>
          <a:lstStyle>
            <a:lvl1pPr marL="0" indent="0" algn="ctr">
              <a:buNone/>
              <a:defRPr/>
            </a:lvl1pPr>
          </a:lstStyle>
          <a:p>
            <a:r>
              <a:rPr lang="en-US" dirty="0" smtClean="0"/>
              <a:t>Drag picture to placeholder or click icon to add</a:t>
            </a:r>
            <a:endParaRPr lang="en-US" dirty="0"/>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550843609"/>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and Photo">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48057" y="78828"/>
            <a:ext cx="7526020" cy="985840"/>
          </a:xfrm>
        </p:spPr>
        <p:txBody>
          <a:bodyPr/>
          <a:lstStyle/>
          <a:p>
            <a:r>
              <a:rPr lang="en-US" dirty="0" smtClean="0"/>
              <a:t>Click To Edit Title</a:t>
            </a:r>
            <a:endParaRPr lang="en-US" dirty="0"/>
          </a:p>
        </p:txBody>
      </p:sp>
      <p:sp>
        <p:nvSpPr>
          <p:cNvPr id="10" name="Text Placeholder 5"/>
          <p:cNvSpPr>
            <a:spLocks noGrp="1"/>
          </p:cNvSpPr>
          <p:nvPr>
            <p:ph type="body" sz="quarter" idx="18" hasCustomPrompt="1"/>
          </p:nvPr>
        </p:nvSpPr>
        <p:spPr>
          <a:xfrm>
            <a:off x="448057" y="1600199"/>
            <a:ext cx="7527925" cy="4526280"/>
          </a:xfrm>
          <a:prstGeom prst="rect">
            <a:avLst/>
          </a:prstGeom>
        </p:spPr>
        <p:txBody>
          <a:bodyPr/>
          <a:lstStyle>
            <a:lvl3pPr marL="452438" indent="-215900">
              <a:buClr>
                <a:schemeClr val="bg2"/>
              </a:buClr>
              <a:buFont typeface="Lucida Grande"/>
              <a:buChar char="–"/>
              <a:defRPr sz="2000">
                <a:solidFill>
                  <a:schemeClr val="bg2"/>
                </a:solidFill>
              </a:defRPr>
            </a:lvl3pPr>
            <a:lvl5pPr marL="688975" indent="-236538">
              <a:buClr>
                <a:schemeClr val="bg2"/>
              </a:buClr>
              <a:defRPr sz="1800">
                <a:solidFill>
                  <a:schemeClr val="bg2"/>
                </a:solidFill>
              </a:defRPr>
            </a:lvl5pPr>
            <a:lvl6pPr marL="911225" indent="-231775">
              <a:buClr>
                <a:schemeClr val="bg2"/>
              </a:buClr>
              <a:buFont typeface="Lucida Grande"/>
              <a:buChar char="–"/>
              <a:defRPr sz="1600">
                <a:solidFill>
                  <a:schemeClr val="bg2"/>
                </a:solidFill>
              </a:defRPr>
            </a:lvl6pPr>
            <a:lvl7pPr marL="1141413" indent="-230188">
              <a:buClr>
                <a:schemeClr val="bg2"/>
              </a:buClr>
              <a:buFont typeface="Lucida Grande"/>
              <a:buChar char="–"/>
              <a:defRPr sz="1600">
                <a:solidFill>
                  <a:schemeClr val="bg2"/>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9" name="Picture Placeholder 7"/>
          <p:cNvSpPr>
            <a:spLocks noGrp="1"/>
          </p:cNvSpPr>
          <p:nvPr>
            <p:ph type="pic" sz="quarter" idx="11" hasCustomPrompt="1"/>
          </p:nvPr>
        </p:nvSpPr>
        <p:spPr>
          <a:xfrm>
            <a:off x="8129017" y="1"/>
            <a:ext cx="4059808" cy="6857999"/>
          </a:xfrm>
          <a:prstGeom prst="rect">
            <a:avLst/>
          </a:prstGeom>
        </p:spPr>
        <p:txBody>
          <a:bodyPr/>
          <a:lstStyle>
            <a:lvl1pPr marL="0" indent="0">
              <a:buNone/>
              <a:defRPr baseline="0"/>
            </a:lvl1pPr>
          </a:lstStyle>
          <a:p>
            <a:r>
              <a:rPr lang="en-US" dirty="0" smtClean="0"/>
              <a:t>Use this box as a guideline for proper image placement. Place your image on top and align to box.</a:t>
            </a:r>
          </a:p>
        </p:txBody>
      </p:sp>
      <p:sp>
        <p:nvSpPr>
          <p:cNvPr id="8" name="TextBox 7"/>
          <p:cNvSpPr txBox="1"/>
          <p:nvPr userDrawn="1"/>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414141"/>
                </a:solidFill>
                <a:latin typeface="Arial" pitchFamily="34" charset="0"/>
                <a:ea typeface="Arial"/>
                <a:cs typeface="Arial"/>
              </a:rPr>
              <a:t>© 2015 Citrix | Confidential</a:t>
            </a:r>
          </a:p>
        </p:txBody>
      </p:sp>
      <p:sp>
        <p:nvSpPr>
          <p:cNvPr id="7"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205698732"/>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Large Text Photo">
    <p:spTree>
      <p:nvGrpSpPr>
        <p:cNvPr id="1" name=""/>
        <p:cNvGrpSpPr/>
        <p:nvPr/>
      </p:nvGrpSpPr>
      <p:grpSpPr>
        <a:xfrm>
          <a:off x="0" y="0"/>
          <a:ext cx="0" cy="0"/>
          <a:chOff x="0" y="0"/>
          <a:chExt cx="0" cy="0"/>
        </a:xfrm>
      </p:grpSpPr>
      <p:sp>
        <p:nvSpPr>
          <p:cNvPr id="8" name="Picture Placeholder 7"/>
          <p:cNvSpPr>
            <a:spLocks noGrp="1"/>
          </p:cNvSpPr>
          <p:nvPr>
            <p:ph type="pic" sz="quarter" idx="11" hasCustomPrompt="1"/>
          </p:nvPr>
        </p:nvSpPr>
        <p:spPr>
          <a:xfrm>
            <a:off x="8128000" y="1"/>
            <a:ext cx="4060825" cy="6857999"/>
          </a:xfrm>
          <a:prstGeom prst="rect">
            <a:avLst/>
          </a:prstGeom>
        </p:spPr>
        <p:txBody>
          <a:bodyPr/>
          <a:lstStyle>
            <a:lvl1pPr marL="0" indent="0">
              <a:buNone/>
              <a:defRPr/>
            </a:lvl1pPr>
          </a:lstStyle>
          <a:p>
            <a:r>
              <a:rPr lang="en-US" dirty="0" smtClean="0"/>
              <a:t>Use this box as a guideline for proper image placement. Place your image on top and align to box.</a:t>
            </a:r>
          </a:p>
        </p:txBody>
      </p:sp>
      <p:sp>
        <p:nvSpPr>
          <p:cNvPr id="5" name="Text Placeholder 2"/>
          <p:cNvSpPr>
            <a:spLocks noGrp="1"/>
          </p:cNvSpPr>
          <p:nvPr>
            <p:ph type="body" sz="quarter" idx="12" hasCustomPrompt="1"/>
          </p:nvPr>
        </p:nvSpPr>
        <p:spPr>
          <a:xfrm>
            <a:off x="448057" y="2952463"/>
            <a:ext cx="7467219" cy="584776"/>
          </a:xfrm>
          <a:prstGeom prst="rect">
            <a:avLst/>
          </a:prstGeom>
        </p:spPr>
        <p:txBody>
          <a:bodyPr vert="horz" wrap="square" lIns="91440" tIns="45720" rIns="91440" bIns="45720" rtlCol="0" anchor="ctr">
            <a:spAutoFit/>
          </a:bodyPr>
          <a:lstStyle>
            <a:lvl1pPr marL="0" indent="0">
              <a:buNone/>
              <a:defRPr lang="en-US" sz="3200" dirty="0" smtClean="0">
                <a:solidFill>
                  <a:schemeClr val="bg2"/>
                </a:solidFill>
                <a:effectLst/>
                <a:latin typeface="+mj-lt"/>
                <a:ea typeface="+mj-ea"/>
                <a:cs typeface="Arial" pitchFamily="34" charset="0"/>
              </a:defRPr>
            </a:lvl1pPr>
          </a:lstStyle>
          <a:p>
            <a:pPr lvl="0">
              <a:spcBef>
                <a:spcPct val="0"/>
              </a:spcBef>
              <a:tabLst>
                <a:tab pos="2000250" algn="l"/>
              </a:tabLst>
            </a:pPr>
            <a:r>
              <a:rPr lang="en-US" dirty="0" smtClean="0"/>
              <a:t>Photo slide, 32pt</a:t>
            </a:r>
          </a:p>
        </p:txBody>
      </p:sp>
      <p:sp>
        <p:nvSpPr>
          <p:cNvPr id="7" name="TextBox 6"/>
          <p:cNvSpPr txBox="1"/>
          <p:nvPr userDrawn="1"/>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414141"/>
                </a:solidFill>
                <a:latin typeface="Arial" pitchFamily="34" charset="0"/>
                <a:ea typeface="Arial"/>
                <a:cs typeface="Arial"/>
              </a:rPr>
              <a:t>© 2015 Citrix | Confidential</a:t>
            </a:r>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391594839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lternate Title Slide">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420624" y="3250983"/>
            <a:ext cx="7488936" cy="646331"/>
          </a:xfrm>
          <a:prstGeom prst="rect">
            <a:avLst/>
          </a:prstGeom>
        </p:spPr>
        <p:txBody>
          <a:bodyPr wrap="square" anchor="b" anchorCtr="0">
            <a:spAutoFit/>
          </a:bodyPr>
          <a:lstStyle>
            <a:lvl1pPr marL="0" indent="0">
              <a:buNone/>
              <a:defRPr sz="3600">
                <a:solidFill>
                  <a:schemeClr val="accent1"/>
                </a:solidFill>
              </a:defRPr>
            </a:lvl1pPr>
          </a:lstStyle>
          <a:p>
            <a:pPr lvl="0"/>
            <a:r>
              <a:rPr lang="en-US" dirty="0" smtClean="0"/>
              <a:t>Presentation Title Placeholder</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3907" y="1940843"/>
            <a:ext cx="1280054" cy="530308"/>
          </a:xfrm>
          <a:prstGeom prst="rect">
            <a:avLst/>
          </a:prstGeom>
          <a:noFill/>
          <a:ln>
            <a:noFill/>
          </a:ln>
        </p:spPr>
      </p:pic>
      <p:sp>
        <p:nvSpPr>
          <p:cNvPr id="14" name="Text Placeholder 5"/>
          <p:cNvSpPr>
            <a:spLocks noGrp="1"/>
          </p:cNvSpPr>
          <p:nvPr>
            <p:ph type="body" sz="quarter" idx="13" hasCustomPrompt="1"/>
          </p:nvPr>
        </p:nvSpPr>
        <p:spPr>
          <a:xfrm>
            <a:off x="444162" y="3886990"/>
            <a:ext cx="7470622" cy="325303"/>
          </a:xfrm>
          <a:prstGeom prst="rect">
            <a:avLst/>
          </a:prstGeom>
        </p:spPr>
        <p:txBody>
          <a:bodyPr wrap="square" anchor="t" anchorCtr="0">
            <a:spAutoFit/>
          </a:bodyPr>
          <a:lstStyle>
            <a:lvl1pPr marL="0" indent="0" algn="l" defTabSz="1088291" rtl="0" eaLnBrk="1" latinLnBrk="0" hangingPunct="1">
              <a:lnSpc>
                <a:spcPts val="1700"/>
              </a:lnSpc>
              <a:buNone/>
              <a:defRPr lang="en-US" sz="2000" kern="1200" cap="none" spc="0" baseline="0" dirty="0" smtClean="0">
                <a:solidFill>
                  <a:srgbClr val="FFFFFF">
                    <a:lumMod val="50000"/>
                  </a:srgbClr>
                </a:solidFill>
                <a:latin typeface="+mn-lt"/>
                <a:ea typeface="+mn-ea"/>
                <a:cs typeface="+mn-cs"/>
              </a:defRPr>
            </a:lvl1pPr>
          </a:lstStyle>
          <a:p>
            <a:pPr marL="0" marR="0" lvl="0" indent="0" algn="l" defTabSz="1088291" rtl="0" eaLnBrk="1" fontAlgn="auto" latinLnBrk="0" hangingPunct="1">
              <a:lnSpc>
                <a:spcPts val="17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FFFFFF">
                    <a:lumMod val="50000"/>
                  </a:srgbClr>
                </a:solidFill>
                <a:effectLst/>
                <a:uLnTx/>
                <a:uFillTx/>
                <a:latin typeface="Arial"/>
                <a:ea typeface="+mn-ea"/>
                <a:cs typeface="+mn-cs"/>
              </a:rPr>
              <a:t>Subtitle Placeholder</a:t>
            </a:r>
          </a:p>
        </p:txBody>
      </p:sp>
      <p:sp>
        <p:nvSpPr>
          <p:cNvPr id="11" name="TextBox 10"/>
          <p:cNvSpPr txBox="1"/>
          <p:nvPr userDrawn="1"/>
        </p:nvSpPr>
        <p:spPr>
          <a:xfrm>
            <a:off x="429994" y="6586591"/>
            <a:ext cx="4348918"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bg2"/>
                </a:solidFill>
                <a:effectLst/>
                <a:uLnTx/>
                <a:uFillTx/>
                <a:latin typeface="+mn-lt"/>
                <a:ea typeface="+mn-ea"/>
                <a:cs typeface="+mn-cs"/>
              </a:rPr>
              <a:t> v2 March </a:t>
            </a:r>
            <a:r>
              <a:rPr lang="en-US" sz="800" dirty="0" smtClean="0">
                <a:solidFill>
                  <a:schemeClr val="bg2"/>
                </a:solidFill>
                <a:latin typeface="Arial" pitchFamily="34" charset="0"/>
                <a:ea typeface="Arial"/>
                <a:cs typeface="Arial"/>
              </a:rPr>
              <a:t>© 2015 Citrix | Confidential</a:t>
            </a:r>
          </a:p>
        </p:txBody>
      </p:sp>
      <p:pic>
        <p:nvPicPr>
          <p:cNvPr id="10" name="Picture 9" descr="Citrix_Logo_Black_v2.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7669" y="1933457"/>
            <a:ext cx="1375696" cy="514717"/>
          </a:xfrm>
          <a:prstGeom prst="rect">
            <a:avLst/>
          </a:prstGeom>
        </p:spPr>
      </p:pic>
      <p:sp>
        <p:nvSpPr>
          <p:cNvPr id="25" name="Text Placeholder 8"/>
          <p:cNvSpPr>
            <a:spLocks noGrp="1"/>
          </p:cNvSpPr>
          <p:nvPr>
            <p:ph type="body" sz="quarter" idx="18" hasCustomPrompt="1"/>
          </p:nvPr>
        </p:nvSpPr>
        <p:spPr>
          <a:xfrm>
            <a:off x="447272" y="4484152"/>
            <a:ext cx="7467511" cy="365760"/>
          </a:xfrm>
        </p:spPr>
        <p:txBody>
          <a:bodyPr anchor="ctr"/>
          <a:lstStyle>
            <a:lvl1pPr marL="0" indent="0">
              <a:buNone/>
              <a:defRPr sz="1800"/>
            </a:lvl1pPr>
          </a:lstStyle>
          <a:p>
            <a:pPr lvl="0"/>
            <a:r>
              <a:rPr lang="en-US" dirty="0" smtClean="0"/>
              <a:t>Presenter</a:t>
            </a:r>
            <a:endParaRPr lang="en-US" dirty="0"/>
          </a:p>
        </p:txBody>
      </p:sp>
      <p:sp>
        <p:nvSpPr>
          <p:cNvPr id="27" name="Text Placeholder 8"/>
          <p:cNvSpPr>
            <a:spLocks noGrp="1"/>
          </p:cNvSpPr>
          <p:nvPr>
            <p:ph type="body" sz="quarter" idx="19" hasCustomPrompt="1"/>
          </p:nvPr>
        </p:nvSpPr>
        <p:spPr>
          <a:xfrm>
            <a:off x="452516" y="4818713"/>
            <a:ext cx="7462267" cy="365760"/>
          </a:xfrm>
        </p:spPr>
        <p:txBody>
          <a:bodyPr anchor="ctr"/>
          <a:lstStyle>
            <a:lvl1pPr marL="0" indent="0">
              <a:buNone/>
              <a:defRPr sz="1800"/>
            </a:lvl1pPr>
          </a:lstStyle>
          <a:p>
            <a:pPr lvl="0"/>
            <a:r>
              <a:rPr lang="en-US" dirty="0" smtClean="0"/>
              <a:t>Job Title</a:t>
            </a:r>
            <a:endParaRPr lang="en-US" dirty="0"/>
          </a:p>
        </p:txBody>
      </p:sp>
      <p:sp>
        <p:nvSpPr>
          <p:cNvPr id="30" name="Text Placeholder 8"/>
          <p:cNvSpPr>
            <a:spLocks noGrp="1"/>
          </p:cNvSpPr>
          <p:nvPr>
            <p:ph type="body" sz="quarter" idx="20" hasCustomPrompt="1"/>
          </p:nvPr>
        </p:nvSpPr>
        <p:spPr>
          <a:xfrm>
            <a:off x="452516" y="5153273"/>
            <a:ext cx="7462267" cy="365760"/>
          </a:xfrm>
        </p:spPr>
        <p:txBody>
          <a:bodyPr anchor="ctr"/>
          <a:lstStyle>
            <a:lvl1pPr marL="0" indent="0">
              <a:buNone/>
              <a:defRPr sz="1800"/>
            </a:lvl1pPr>
          </a:lstStyle>
          <a:p>
            <a:pPr lvl="0"/>
            <a:r>
              <a:rPr lang="en-US" dirty="0" smtClean="0"/>
              <a:t>Date</a:t>
            </a:r>
            <a:endParaRPr lang="en-US" dirty="0"/>
          </a:p>
        </p:txBody>
      </p:sp>
      <p:pic>
        <p:nvPicPr>
          <p:cNvPr id="17" name="Picture Placeholder 2" descr="Collaboration_RGB_lowres.jpg"/>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8128000" y="1"/>
            <a:ext cx="4060825" cy="6857999"/>
          </a:xfrm>
          <a:prstGeom prst="rect">
            <a:avLst/>
          </a:prstGeom>
        </p:spPr>
      </p:pic>
    </p:spTree>
    <p:extLst>
      <p:ext uri="{BB962C8B-B14F-4D97-AF65-F5344CB8AC3E}">
        <p14:creationId xmlns:p14="http://schemas.microsoft.com/office/powerpoint/2010/main" val="2082058171"/>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mall Text and Photo">
    <p:spTree>
      <p:nvGrpSpPr>
        <p:cNvPr id="1" name=""/>
        <p:cNvGrpSpPr/>
        <p:nvPr/>
      </p:nvGrpSpPr>
      <p:grpSpPr>
        <a:xfrm>
          <a:off x="0" y="0"/>
          <a:ext cx="0" cy="0"/>
          <a:chOff x="0" y="0"/>
          <a:chExt cx="0" cy="0"/>
        </a:xfrm>
      </p:grpSpPr>
      <p:sp>
        <p:nvSpPr>
          <p:cNvPr id="8" name="Picture Placeholder 7"/>
          <p:cNvSpPr>
            <a:spLocks noGrp="1"/>
          </p:cNvSpPr>
          <p:nvPr>
            <p:ph type="pic" sz="quarter" idx="11" hasCustomPrompt="1"/>
          </p:nvPr>
        </p:nvSpPr>
        <p:spPr>
          <a:xfrm>
            <a:off x="4252912" y="1"/>
            <a:ext cx="7935913" cy="6857999"/>
          </a:xfrm>
          <a:prstGeom prst="rect">
            <a:avLst/>
          </a:prstGeom>
        </p:spPr>
        <p:txBody>
          <a:bodyPr/>
          <a:lstStyle>
            <a:lvl1pPr marL="117475" marR="0" indent="-117475"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Char char=" "/>
              <a:tabLst/>
              <a:defRPr/>
            </a:lvl1pPr>
          </a:lstStyle>
          <a:p>
            <a:r>
              <a:rPr lang="en-US" dirty="0" smtClean="0"/>
              <a:t>Use this box as a guideline for proper image placement. Place your image on top and align to box.</a:t>
            </a:r>
          </a:p>
          <a:p>
            <a:endParaRPr lang="en-US" dirty="0"/>
          </a:p>
        </p:txBody>
      </p:sp>
      <p:sp>
        <p:nvSpPr>
          <p:cNvPr id="3" name="Text Placeholder 2"/>
          <p:cNvSpPr>
            <a:spLocks noGrp="1"/>
          </p:cNvSpPr>
          <p:nvPr>
            <p:ph type="body" sz="quarter" idx="12" hasCustomPrompt="1"/>
          </p:nvPr>
        </p:nvSpPr>
        <p:spPr>
          <a:xfrm>
            <a:off x="448057" y="2214564"/>
            <a:ext cx="3659187" cy="2060575"/>
          </a:xfrm>
          <a:prstGeom prst="rect">
            <a:avLst/>
          </a:prstGeom>
        </p:spPr>
        <p:txBody>
          <a:bodyPr anchor="ctr" anchorCtr="0"/>
          <a:lstStyle>
            <a:lvl1pPr marL="0" indent="0">
              <a:buNone/>
              <a:defRPr sz="3200"/>
            </a:lvl1pPr>
          </a:lstStyle>
          <a:p>
            <a:pPr lvl="0"/>
            <a:r>
              <a:rPr lang="en-US" dirty="0" smtClean="0"/>
              <a:t>Photo slide, 32pt</a:t>
            </a:r>
          </a:p>
        </p:txBody>
      </p:sp>
      <p:sp>
        <p:nvSpPr>
          <p:cNvPr id="6" name="TextBox 5"/>
          <p:cNvSpPr txBox="1"/>
          <p:nvPr userDrawn="1"/>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414141"/>
                </a:solidFill>
                <a:latin typeface="Arial" pitchFamily="34" charset="0"/>
                <a:ea typeface="Arial"/>
                <a:cs typeface="Arial"/>
              </a:rPr>
              <a:t>© 2015 Citrix | Confidential </a:t>
            </a:r>
          </a:p>
        </p:txBody>
      </p:sp>
      <p:sp>
        <p:nvSpPr>
          <p:cNvPr id="9"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988988714"/>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haded Text and Full Image">
    <p:spTree>
      <p:nvGrpSpPr>
        <p:cNvPr id="1" name=""/>
        <p:cNvGrpSpPr/>
        <p:nvPr/>
      </p:nvGrpSpPr>
      <p:grpSpPr>
        <a:xfrm>
          <a:off x="0" y="0"/>
          <a:ext cx="0" cy="0"/>
          <a:chOff x="0" y="0"/>
          <a:chExt cx="0" cy="0"/>
        </a:xfrm>
      </p:grpSpPr>
      <p:pic>
        <p:nvPicPr>
          <p:cNvPr id="4" name="Picture Placeholder 4" descr="CITRIX_05312014_train_05466_2100x1400_300_RGB.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216257" cy="6858001"/>
          </a:xfrm>
          <a:prstGeom prst="rect">
            <a:avLst/>
          </a:prstGeom>
        </p:spPr>
      </p:pic>
      <p:sp>
        <p:nvSpPr>
          <p:cNvPr id="6" name="Text Placeholder 5"/>
          <p:cNvSpPr>
            <a:spLocks noGrp="1"/>
          </p:cNvSpPr>
          <p:nvPr>
            <p:ph type="body" sz="quarter" idx="10" hasCustomPrompt="1"/>
          </p:nvPr>
        </p:nvSpPr>
        <p:spPr>
          <a:xfrm>
            <a:off x="409575" y="1677988"/>
            <a:ext cx="11361738" cy="3529012"/>
          </a:xfrm>
          <a:prstGeom prst="rect">
            <a:avLst/>
          </a:prstGeom>
          <a:gradFill>
            <a:gsLst>
              <a:gs pos="49578">
                <a:srgbClr val="050505">
                  <a:alpha val="60000"/>
                </a:srgbClr>
              </a:gs>
              <a:gs pos="67000">
                <a:srgbClr val="050505">
                  <a:alpha val="50000"/>
                </a:srgbClr>
              </a:gs>
              <a:gs pos="36000">
                <a:srgbClr val="050505">
                  <a:alpha val="50000"/>
                </a:srgbClr>
              </a:gs>
              <a:gs pos="0">
                <a:srgbClr val="050505">
                  <a:alpha val="0"/>
                </a:srgbClr>
              </a:gs>
              <a:gs pos="100000">
                <a:srgbClr val="050505">
                  <a:alpha val="0"/>
                </a:srgbClr>
              </a:gs>
            </a:gsLst>
            <a:lin ang="0" scaled="0"/>
          </a:gra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normAutofit/>
          </a:bodyPr>
          <a:lstStyle>
            <a:lvl1pPr marL="0" indent="0" algn="ctr">
              <a:lnSpc>
                <a:spcPts val="4300"/>
              </a:lnSpc>
              <a:buNone/>
              <a:defRPr lang="en-US" sz="4000" baseline="0" dirty="0" smtClean="0">
                <a:solidFill>
                  <a:srgbClr val="FFFFFF"/>
                </a:solidFill>
                <a:latin typeface="Arial" charset="0"/>
                <a:cs typeface="Arial" charset="0"/>
              </a:defRPr>
            </a:lvl1pPr>
          </a:lstStyle>
          <a:p>
            <a:pPr marL="0" lvl="0" algn="ctr" defTabSz="1461590" fontAlgn="base">
              <a:spcBef>
                <a:spcPct val="0"/>
              </a:spcBef>
              <a:spcAft>
                <a:spcPct val="0"/>
              </a:spcAft>
            </a:pPr>
            <a:r>
              <a:rPr lang="en-US" dirty="0" smtClean="0"/>
              <a:t>Text over large photo placeholder. </a:t>
            </a:r>
            <a:br>
              <a:rPr lang="en-US" dirty="0" smtClean="0"/>
            </a:br>
            <a:r>
              <a:rPr lang="en-US" dirty="0" smtClean="0"/>
              <a:t>Use with sentences not bullets. Place full </a:t>
            </a:r>
            <a:br>
              <a:rPr lang="en-US" dirty="0" smtClean="0"/>
            </a:br>
            <a:r>
              <a:rPr lang="en-US" dirty="0" smtClean="0"/>
              <a:t>bleed photo behind text.</a:t>
            </a:r>
          </a:p>
        </p:txBody>
      </p:sp>
    </p:spTree>
    <p:extLst>
      <p:ext uri="{BB962C8B-B14F-4D97-AF65-F5344CB8AC3E}">
        <p14:creationId xmlns:p14="http://schemas.microsoft.com/office/powerpoint/2010/main" val="3857296452"/>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hoto Grid">
    <p:spTree>
      <p:nvGrpSpPr>
        <p:cNvPr id="1" name=""/>
        <p:cNvGrpSpPr/>
        <p:nvPr/>
      </p:nvGrpSpPr>
      <p:grpSpPr>
        <a:xfrm>
          <a:off x="0" y="0"/>
          <a:ext cx="0" cy="0"/>
          <a:chOff x="0" y="0"/>
          <a:chExt cx="0" cy="0"/>
        </a:xfrm>
      </p:grpSpPr>
      <p:sp>
        <p:nvSpPr>
          <p:cNvPr id="7" name="Picture Placeholder 7"/>
          <p:cNvSpPr>
            <a:spLocks noGrp="1"/>
          </p:cNvSpPr>
          <p:nvPr>
            <p:ph type="pic" sz="quarter" idx="14" hasCustomPrompt="1"/>
          </p:nvPr>
        </p:nvSpPr>
        <p:spPr>
          <a:xfrm>
            <a:off x="1" y="3429000"/>
            <a:ext cx="6117336" cy="3429000"/>
          </a:xfrm>
          <a:prstGeom prst="rect">
            <a:avLst/>
          </a:prstGeom>
          <a:ln w="12700" cmpd="sng">
            <a:noFill/>
          </a:ln>
        </p:spPr>
        <p:txBody>
          <a:bodyPr/>
          <a:lstStyle>
            <a:lvl1pPr marL="0" indent="0">
              <a:buNone/>
              <a:defRPr/>
            </a:lvl1pPr>
          </a:lstStyle>
          <a:p>
            <a:r>
              <a:rPr lang="en-US" dirty="0" smtClean="0"/>
              <a:t>Use this box as a guideline for proper image placement. Place your image on top and align to box.</a:t>
            </a:r>
          </a:p>
        </p:txBody>
      </p:sp>
      <p:sp>
        <p:nvSpPr>
          <p:cNvPr id="4" name="Picture Placeholder 7"/>
          <p:cNvSpPr>
            <a:spLocks noGrp="1"/>
          </p:cNvSpPr>
          <p:nvPr>
            <p:ph type="pic" sz="quarter" idx="11" hasCustomPrompt="1"/>
          </p:nvPr>
        </p:nvSpPr>
        <p:spPr>
          <a:xfrm>
            <a:off x="6071616" y="0"/>
            <a:ext cx="6117336" cy="3429000"/>
          </a:xfrm>
          <a:prstGeom prst="rect">
            <a:avLst/>
          </a:prstGeom>
          <a:ln w="12700" cmpd="sng">
            <a:noFill/>
          </a:ln>
        </p:spPr>
        <p:txBody>
          <a:bodyPr/>
          <a:lstStyle>
            <a:lvl1pPr marL="0" indent="0">
              <a:buNone/>
              <a:defRPr/>
            </a:lvl1pPr>
          </a:lstStyle>
          <a:p>
            <a:r>
              <a:rPr lang="en-US" dirty="0" smtClean="0"/>
              <a:t>Use this box as a guideline for proper image placement. Place your image on top and align to box.</a:t>
            </a:r>
          </a:p>
        </p:txBody>
      </p:sp>
      <p:sp>
        <p:nvSpPr>
          <p:cNvPr id="5" name="Picture Placeholder 7"/>
          <p:cNvSpPr>
            <a:spLocks noGrp="1"/>
          </p:cNvSpPr>
          <p:nvPr>
            <p:ph type="pic" sz="quarter" idx="12" hasCustomPrompt="1"/>
          </p:nvPr>
        </p:nvSpPr>
        <p:spPr>
          <a:xfrm>
            <a:off x="6071616" y="3429000"/>
            <a:ext cx="6117336" cy="3429000"/>
          </a:xfrm>
          <a:prstGeom prst="rect">
            <a:avLst/>
          </a:prstGeom>
          <a:ln w="12700" cmpd="sng">
            <a:noFill/>
          </a:ln>
        </p:spPr>
        <p:txBody>
          <a:bodyPr/>
          <a:lstStyle>
            <a:lvl1pPr marL="0" indent="0">
              <a:buNone/>
              <a:defRPr/>
            </a:lvl1pPr>
          </a:lstStyle>
          <a:p>
            <a:r>
              <a:rPr lang="en-US" dirty="0" smtClean="0"/>
              <a:t>Use this box as a guideline for proper image placement. Place your image on top and align to box.</a:t>
            </a:r>
          </a:p>
        </p:txBody>
      </p:sp>
      <p:sp>
        <p:nvSpPr>
          <p:cNvPr id="10" name="Text Placeholder 8"/>
          <p:cNvSpPr>
            <a:spLocks noGrp="1"/>
          </p:cNvSpPr>
          <p:nvPr>
            <p:ph type="body" sz="quarter" idx="15" hasCustomPrompt="1"/>
          </p:nvPr>
        </p:nvSpPr>
        <p:spPr>
          <a:xfrm>
            <a:off x="451560" y="1066800"/>
            <a:ext cx="5240338" cy="1230313"/>
          </a:xfrm>
        </p:spPr>
        <p:txBody>
          <a:bodyPr anchor="ctr"/>
          <a:lstStyle>
            <a:lvl1pPr marL="0" indent="0" algn="l">
              <a:buNone/>
              <a:defRPr sz="2800"/>
            </a:lvl1pPr>
          </a:lstStyle>
          <a:p>
            <a:pPr lvl="0"/>
            <a:r>
              <a:rPr lang="en-US" dirty="0" smtClean="0"/>
              <a:t>Click to edit text</a:t>
            </a:r>
          </a:p>
        </p:txBody>
      </p:sp>
    </p:spTree>
    <p:extLst>
      <p:ext uri="{BB962C8B-B14F-4D97-AF65-F5344CB8AC3E}">
        <p14:creationId xmlns:p14="http://schemas.microsoft.com/office/powerpoint/2010/main" val="495403888"/>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hoto Grid 2">
    <p:spTree>
      <p:nvGrpSpPr>
        <p:cNvPr id="1" name=""/>
        <p:cNvGrpSpPr/>
        <p:nvPr/>
      </p:nvGrpSpPr>
      <p:grpSpPr>
        <a:xfrm>
          <a:off x="0" y="0"/>
          <a:ext cx="0" cy="0"/>
          <a:chOff x="0" y="0"/>
          <a:chExt cx="0" cy="0"/>
        </a:xfrm>
      </p:grpSpPr>
      <p:sp>
        <p:nvSpPr>
          <p:cNvPr id="10" name="Text Placeholder 8"/>
          <p:cNvSpPr>
            <a:spLocks noGrp="1"/>
          </p:cNvSpPr>
          <p:nvPr>
            <p:ph type="body" sz="quarter" idx="15" hasCustomPrompt="1"/>
          </p:nvPr>
        </p:nvSpPr>
        <p:spPr>
          <a:xfrm>
            <a:off x="465672" y="1066800"/>
            <a:ext cx="5240338" cy="1230313"/>
          </a:xfrm>
        </p:spPr>
        <p:txBody>
          <a:bodyPr anchor="t"/>
          <a:lstStyle>
            <a:lvl1pPr marL="342900" indent="-342900" algn="l">
              <a:buFont typeface="Arial"/>
              <a:buChar char="•"/>
              <a:defRPr sz="2400"/>
            </a:lvl1pPr>
          </a:lstStyle>
          <a:p>
            <a:pPr lvl="0"/>
            <a:r>
              <a:rPr lang="en-US" dirty="0" smtClean="0"/>
              <a:t>Click to edit text</a:t>
            </a:r>
          </a:p>
          <a:p>
            <a:pPr lvl="0"/>
            <a:endParaRPr lang="en-US" dirty="0" smtClean="0"/>
          </a:p>
        </p:txBody>
      </p:sp>
      <p:sp>
        <p:nvSpPr>
          <p:cNvPr id="6" name="TextBox 5"/>
          <p:cNvSpPr txBox="1"/>
          <p:nvPr userDrawn="1"/>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FFFFFF"/>
                </a:solidFill>
                <a:latin typeface="Arial" pitchFamily="34" charset="0"/>
                <a:ea typeface="Arial"/>
                <a:cs typeface="Arial"/>
              </a:rPr>
              <a:t>© 2015 Citrix | Confidential</a:t>
            </a:r>
          </a:p>
        </p:txBody>
      </p:sp>
      <p:sp>
        <p:nvSpPr>
          <p:cNvPr id="9" name="Picture Placeholder 7"/>
          <p:cNvSpPr>
            <a:spLocks noGrp="1"/>
          </p:cNvSpPr>
          <p:nvPr>
            <p:ph type="pic" sz="quarter" idx="11" hasCustomPrompt="1"/>
          </p:nvPr>
        </p:nvSpPr>
        <p:spPr>
          <a:xfrm>
            <a:off x="6071489" y="0"/>
            <a:ext cx="6117336" cy="3429000"/>
          </a:xfrm>
          <a:prstGeom prst="rect">
            <a:avLst/>
          </a:prstGeom>
          <a:ln w="12700" cmpd="sng">
            <a:noFill/>
          </a:ln>
        </p:spPr>
        <p:txBody>
          <a:bodyPr/>
          <a:lstStyle>
            <a:lvl1pPr marL="0" indent="0">
              <a:buNone/>
              <a:defRPr/>
            </a:lvl1pPr>
          </a:lstStyle>
          <a:p>
            <a:r>
              <a:rPr lang="en-US" dirty="0" smtClean="0"/>
              <a:t>Use this box as a guideline for proper image placement. Place your image on top and align to box.</a:t>
            </a:r>
          </a:p>
        </p:txBody>
      </p:sp>
      <p:sp>
        <p:nvSpPr>
          <p:cNvPr id="11" name="Picture Placeholder 7"/>
          <p:cNvSpPr>
            <a:spLocks noGrp="1"/>
          </p:cNvSpPr>
          <p:nvPr>
            <p:ph type="pic" sz="quarter" idx="12" hasCustomPrompt="1"/>
          </p:nvPr>
        </p:nvSpPr>
        <p:spPr>
          <a:xfrm>
            <a:off x="6071489" y="3429000"/>
            <a:ext cx="6117336" cy="3429000"/>
          </a:xfrm>
          <a:prstGeom prst="rect">
            <a:avLst/>
          </a:prstGeom>
          <a:ln w="12700" cmpd="sng">
            <a:noFill/>
          </a:ln>
        </p:spPr>
        <p:txBody>
          <a:bodyPr/>
          <a:lstStyle>
            <a:lvl1pPr marL="0" indent="0">
              <a:buNone/>
              <a:defRPr/>
            </a:lvl1pPr>
          </a:lstStyle>
          <a:p>
            <a:r>
              <a:rPr lang="en-US" dirty="0" smtClean="0"/>
              <a:t>Use this box as a guideline for proper image placement. Place your image on top and align to box.</a:t>
            </a:r>
          </a:p>
        </p:txBody>
      </p:sp>
      <p:sp>
        <p:nvSpPr>
          <p:cNvPr id="13" name="TextBox 12"/>
          <p:cNvSpPr txBox="1"/>
          <p:nvPr userDrawn="1"/>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414141"/>
                </a:solidFill>
                <a:latin typeface="Arial" pitchFamily="34" charset="0"/>
                <a:ea typeface="Arial"/>
                <a:cs typeface="Arial"/>
              </a:rPr>
              <a:t>© 2015 Citrix | Confidential</a:t>
            </a:r>
          </a:p>
        </p:txBody>
      </p:sp>
      <p:sp>
        <p:nvSpPr>
          <p:cNvPr id="14"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234240179"/>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ulti-Line Statement">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536575" y="2517476"/>
            <a:ext cx="11234738" cy="1182375"/>
          </a:xfrm>
          <a:prstGeom prst="rect">
            <a:avLst/>
          </a:prstGeom>
        </p:spPr>
        <p:txBody>
          <a:bodyPr wrap="square" anchor="b" anchorCtr="0">
            <a:spAutoFit/>
          </a:bodyPr>
          <a:lstStyle>
            <a:lvl1pPr marL="0" indent="0" algn="ctr" defTabSz="1088291" rtl="0" eaLnBrk="1" latinLnBrk="0" hangingPunct="1">
              <a:lnSpc>
                <a:spcPts val="4200"/>
              </a:lnSpc>
              <a:buNone/>
              <a:defRPr lang="en-US" sz="4000" kern="1200" dirty="0" smtClean="0">
                <a:solidFill>
                  <a:schemeClr val="accent1"/>
                </a:solidFill>
                <a:latin typeface="+mn-lt"/>
                <a:ea typeface="+mn-ea"/>
                <a:cs typeface="+mn-cs"/>
              </a:defRPr>
            </a:lvl1pPr>
          </a:lstStyle>
          <a:p>
            <a:pPr lvl="0"/>
            <a:r>
              <a:rPr lang="en-US" dirty="0" smtClean="0"/>
              <a:t>Big statement slide,</a:t>
            </a:r>
            <a:br>
              <a:rPr lang="en-US" dirty="0" smtClean="0"/>
            </a:br>
            <a:r>
              <a:rPr lang="en-US" dirty="0" smtClean="0"/>
              <a:t>sentence case</a:t>
            </a:r>
          </a:p>
        </p:txBody>
      </p:sp>
      <p:sp>
        <p:nvSpPr>
          <p:cNvPr id="4" name="Text Placeholder 3"/>
          <p:cNvSpPr>
            <a:spLocks noGrp="1"/>
          </p:cNvSpPr>
          <p:nvPr>
            <p:ph type="body" sz="quarter" idx="11" hasCustomPrompt="1"/>
          </p:nvPr>
        </p:nvSpPr>
        <p:spPr>
          <a:xfrm>
            <a:off x="536576" y="3700455"/>
            <a:ext cx="11234729" cy="400110"/>
          </a:xfrm>
          <a:prstGeom prst="rect">
            <a:avLst/>
          </a:prstGeom>
        </p:spPr>
        <p:txBody>
          <a:bodyPr wrap="square">
            <a:spAutoFit/>
          </a:bodyPr>
          <a:lstStyle>
            <a:lvl1pPr marL="0" indent="0" algn="ctr">
              <a:buNone/>
              <a:defRPr sz="2000">
                <a:solidFill>
                  <a:srgbClr val="7F7F7F"/>
                </a:solidFill>
              </a:defRPr>
            </a:lvl1pPr>
          </a:lstStyle>
          <a:p>
            <a:pPr lvl="0"/>
            <a:r>
              <a:rPr lang="en-US" dirty="0" smtClean="0"/>
              <a:t>Subtitle placeholder</a:t>
            </a:r>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374205639"/>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ne Line Statement">
    <p:spTree>
      <p:nvGrpSpPr>
        <p:cNvPr id="1" name=""/>
        <p:cNvGrpSpPr/>
        <p:nvPr/>
      </p:nvGrpSpPr>
      <p:grpSpPr>
        <a:xfrm>
          <a:off x="0" y="0"/>
          <a:ext cx="0" cy="0"/>
          <a:chOff x="0" y="0"/>
          <a:chExt cx="0" cy="0"/>
        </a:xfrm>
      </p:grpSpPr>
      <p:sp>
        <p:nvSpPr>
          <p:cNvPr id="7" name="Text Placeholder 4"/>
          <p:cNvSpPr>
            <a:spLocks noGrp="1"/>
          </p:cNvSpPr>
          <p:nvPr>
            <p:ph type="body" sz="quarter" idx="10" hasCustomPrompt="1"/>
          </p:nvPr>
        </p:nvSpPr>
        <p:spPr>
          <a:xfrm>
            <a:off x="536575" y="2666550"/>
            <a:ext cx="11234738" cy="611278"/>
          </a:xfrm>
          <a:prstGeom prst="rect">
            <a:avLst/>
          </a:prstGeom>
        </p:spPr>
        <p:txBody>
          <a:bodyPr wrap="square" anchor="b" anchorCtr="0">
            <a:spAutoFit/>
          </a:bodyPr>
          <a:lstStyle>
            <a:lvl1pPr marL="0" indent="0" algn="ctr" defTabSz="1088291" rtl="0" eaLnBrk="1" latinLnBrk="0" hangingPunct="1">
              <a:lnSpc>
                <a:spcPts val="3800"/>
              </a:lnSpc>
              <a:buNone/>
              <a:defRPr lang="en-US" sz="4000" kern="1200" baseline="0" dirty="0" smtClean="0">
                <a:solidFill>
                  <a:srgbClr val="00A1E0"/>
                </a:solidFill>
                <a:latin typeface="+mn-lt"/>
                <a:ea typeface="+mn-ea"/>
                <a:cs typeface="+mn-cs"/>
              </a:defRPr>
            </a:lvl1pPr>
          </a:lstStyle>
          <a:p>
            <a:pPr lvl="0"/>
            <a:r>
              <a:rPr lang="en-US" dirty="0" smtClean="0"/>
              <a:t>One line big statement slide</a:t>
            </a:r>
          </a:p>
        </p:txBody>
      </p:sp>
      <p:sp>
        <p:nvSpPr>
          <p:cNvPr id="4" name="Text Placeholder 3"/>
          <p:cNvSpPr>
            <a:spLocks noGrp="1"/>
          </p:cNvSpPr>
          <p:nvPr>
            <p:ph type="body" sz="quarter" idx="11" hasCustomPrompt="1"/>
          </p:nvPr>
        </p:nvSpPr>
        <p:spPr>
          <a:xfrm>
            <a:off x="536576" y="3278433"/>
            <a:ext cx="11234729" cy="400110"/>
          </a:xfrm>
          <a:prstGeom prst="rect">
            <a:avLst/>
          </a:prstGeom>
        </p:spPr>
        <p:txBody>
          <a:bodyPr wrap="square">
            <a:spAutoFit/>
          </a:bodyPr>
          <a:lstStyle>
            <a:lvl1pPr marL="0" indent="0" algn="ctr">
              <a:buNone/>
              <a:defRPr sz="2000">
                <a:solidFill>
                  <a:srgbClr val="7F7F7F"/>
                </a:solidFill>
              </a:defRPr>
            </a:lvl1pPr>
          </a:lstStyle>
          <a:p>
            <a:pPr lvl="0"/>
            <a:r>
              <a:rPr lang="en-US" dirty="0" smtClean="0"/>
              <a:t>Subtitle placeholder</a:t>
            </a:r>
          </a:p>
        </p:txBody>
      </p:sp>
      <p:sp>
        <p:nvSpPr>
          <p:cNvPr id="5"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061921839"/>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grpSp>
        <p:nvGrpSpPr>
          <p:cNvPr id="14" name="Group 13"/>
          <p:cNvGrpSpPr/>
          <p:nvPr userDrawn="1"/>
        </p:nvGrpSpPr>
        <p:grpSpPr>
          <a:xfrm>
            <a:off x="2807090" y="3658186"/>
            <a:ext cx="6574648" cy="1015663"/>
            <a:chOff x="2788504" y="3921334"/>
            <a:chExt cx="6574649" cy="1015663"/>
          </a:xfrm>
        </p:grpSpPr>
        <p:sp>
          <p:nvSpPr>
            <p:cNvPr id="15" name="TextBox 14"/>
            <p:cNvSpPr txBox="1"/>
            <p:nvPr/>
          </p:nvSpPr>
          <p:spPr>
            <a:xfrm>
              <a:off x="5040863" y="3921334"/>
              <a:ext cx="2107096" cy="1015663"/>
            </a:xfrm>
            <a:prstGeom prst="rect">
              <a:avLst/>
            </a:prstGeom>
            <a:noFill/>
          </p:spPr>
          <p:txBody>
            <a:bodyPr wrap="square" rtlCol="0">
              <a:spAutoFit/>
            </a:bodyPr>
            <a:lstStyle/>
            <a:p>
              <a:pPr algn="ctr"/>
              <a:r>
                <a:rPr lang="en-US" sz="6000" b="1" dirty="0" smtClean="0">
                  <a:solidFill>
                    <a:srgbClr val="00A1E0"/>
                  </a:solidFill>
                </a:rPr>
                <a:t>“”</a:t>
              </a:r>
            </a:p>
          </p:txBody>
        </p:sp>
        <p:cxnSp>
          <p:nvCxnSpPr>
            <p:cNvPr id="16" name="Straight Connector 15"/>
            <p:cNvCxnSpPr/>
            <p:nvPr/>
          </p:nvCxnSpPr>
          <p:spPr bwMode="auto">
            <a:xfrm flipH="1">
              <a:off x="2788504" y="4295241"/>
              <a:ext cx="2796363" cy="0"/>
            </a:xfrm>
            <a:prstGeom prst="line">
              <a:avLst/>
            </a:prstGeom>
            <a:noFill/>
            <a:ln w="19050" cap="flat" cmpd="sng" algn="ctr">
              <a:solidFill>
                <a:srgbClr val="7F7F7F"/>
              </a:solidFill>
              <a:prstDash val="solid"/>
              <a:round/>
              <a:headEnd type="none" w="med" len="med"/>
              <a:tailEnd type="none" w="med" len="med"/>
            </a:ln>
            <a:effectLst/>
          </p:spPr>
        </p:cxnSp>
        <p:cxnSp>
          <p:nvCxnSpPr>
            <p:cNvPr id="17" name="Straight Connector 16"/>
            <p:cNvCxnSpPr/>
            <p:nvPr/>
          </p:nvCxnSpPr>
          <p:spPr bwMode="auto">
            <a:xfrm flipH="1">
              <a:off x="6566790" y="4295241"/>
              <a:ext cx="2796363" cy="0"/>
            </a:xfrm>
            <a:prstGeom prst="line">
              <a:avLst/>
            </a:prstGeom>
            <a:noFill/>
            <a:ln w="19050" cap="flat" cmpd="sng" algn="ctr">
              <a:solidFill>
                <a:srgbClr val="7F7F7F"/>
              </a:solidFill>
              <a:prstDash val="solid"/>
              <a:round/>
              <a:headEnd type="none" w="med" len="med"/>
              <a:tailEnd type="none" w="med" len="med"/>
            </a:ln>
            <a:effectLst/>
          </p:spPr>
        </p:cxnSp>
      </p:grpSp>
      <p:sp>
        <p:nvSpPr>
          <p:cNvPr id="6" name="Text Placeholder 5"/>
          <p:cNvSpPr>
            <a:spLocks noGrp="1"/>
          </p:cNvSpPr>
          <p:nvPr>
            <p:ph type="body" sz="quarter" idx="15" hasCustomPrompt="1"/>
          </p:nvPr>
        </p:nvSpPr>
        <p:spPr>
          <a:xfrm>
            <a:off x="409575" y="4449029"/>
            <a:ext cx="11361737" cy="437932"/>
          </a:xfrm>
          <a:prstGeom prst="rect">
            <a:avLst/>
          </a:prstGeom>
        </p:spPr>
        <p:txBody>
          <a:bodyPr anchor="b" anchorCtr="0"/>
          <a:lstStyle>
            <a:lvl1pPr marL="0" indent="0" algn="ctr">
              <a:buNone/>
              <a:defRPr lang="en-US" sz="2000" kern="1200" baseline="0" dirty="0" smtClean="0">
                <a:solidFill>
                  <a:srgbClr val="7F7F7F"/>
                </a:solidFill>
                <a:latin typeface="+mn-lt"/>
                <a:ea typeface="+mn-ea"/>
                <a:cs typeface="+mn-cs"/>
              </a:defRPr>
            </a:lvl1pPr>
          </a:lstStyle>
          <a:p>
            <a:pPr lvl="0"/>
            <a:r>
              <a:rPr lang="en-US" dirty="0" smtClean="0"/>
              <a:t>Name placeholder, 20pt</a:t>
            </a:r>
          </a:p>
        </p:txBody>
      </p:sp>
      <p:sp>
        <p:nvSpPr>
          <p:cNvPr id="8" name="Text Placeholder 7"/>
          <p:cNvSpPr>
            <a:spLocks noGrp="1"/>
          </p:cNvSpPr>
          <p:nvPr>
            <p:ph type="body" sz="quarter" idx="16" hasCustomPrompt="1"/>
          </p:nvPr>
        </p:nvSpPr>
        <p:spPr>
          <a:xfrm>
            <a:off x="409577" y="4854167"/>
            <a:ext cx="11361737" cy="452438"/>
          </a:xfrm>
          <a:prstGeom prst="rect">
            <a:avLst/>
          </a:prstGeom>
        </p:spPr>
        <p:txBody>
          <a:bodyPr>
            <a:normAutofit/>
          </a:bodyPr>
          <a:lstStyle>
            <a:lvl1pPr marL="0" indent="0" algn="ctr">
              <a:buNone/>
              <a:defRPr lang="en-US" sz="2000" kern="1200" cap="none" spc="50" baseline="0" dirty="0" smtClean="0">
                <a:solidFill>
                  <a:srgbClr val="7F7F7F"/>
                </a:solidFill>
                <a:latin typeface="+mn-lt"/>
                <a:ea typeface="+mn-ea"/>
                <a:cs typeface="+mn-cs"/>
              </a:defRPr>
            </a:lvl1pPr>
          </a:lstStyle>
          <a:p>
            <a:pPr lvl="0"/>
            <a:r>
              <a:rPr lang="en-US" dirty="0" smtClean="0"/>
              <a:t>Company, title placeholder, 20pt</a:t>
            </a:r>
          </a:p>
        </p:txBody>
      </p:sp>
      <p:sp>
        <p:nvSpPr>
          <p:cNvPr id="10" name="Text Placeholder 3"/>
          <p:cNvSpPr>
            <a:spLocks noGrp="1"/>
          </p:cNvSpPr>
          <p:nvPr>
            <p:ph type="body" sz="quarter" idx="14" hasCustomPrompt="1"/>
          </p:nvPr>
        </p:nvSpPr>
        <p:spPr>
          <a:xfrm>
            <a:off x="409575" y="2263136"/>
            <a:ext cx="11361737" cy="1182375"/>
          </a:xfrm>
          <a:prstGeom prst="rect">
            <a:avLst/>
          </a:prstGeom>
        </p:spPr>
        <p:txBody>
          <a:bodyPr wrap="square" anchor="b" anchorCtr="0">
            <a:spAutoFit/>
          </a:bodyPr>
          <a:lstStyle>
            <a:lvl1pPr marL="0" indent="0" algn="ctr">
              <a:lnSpc>
                <a:spcPts val="4200"/>
              </a:lnSpc>
              <a:buNone/>
              <a:defRPr sz="4000" baseline="0"/>
            </a:lvl1pPr>
          </a:lstStyle>
          <a:p>
            <a:pPr lvl="0"/>
            <a:r>
              <a:rPr lang="en-US" dirty="0" smtClean="0"/>
              <a:t>Quote placeholder, sentence case, </a:t>
            </a:r>
            <a:br>
              <a:rPr lang="en-US" dirty="0" smtClean="0"/>
            </a:br>
            <a:r>
              <a:rPr lang="en-US" dirty="0" smtClean="0"/>
              <a:t>center-aligned, 40pt Arial, no quotation marks.</a:t>
            </a:r>
          </a:p>
        </p:txBody>
      </p:sp>
      <p:sp>
        <p:nvSpPr>
          <p:cNvPr id="12"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4164237922"/>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er Quote">
    <p:spTree>
      <p:nvGrpSpPr>
        <p:cNvPr id="1" name=""/>
        <p:cNvGrpSpPr/>
        <p:nvPr/>
      </p:nvGrpSpPr>
      <p:grpSpPr>
        <a:xfrm>
          <a:off x="0" y="0"/>
          <a:ext cx="0" cy="0"/>
          <a:chOff x="0" y="0"/>
          <a:chExt cx="0" cy="0"/>
        </a:xfrm>
      </p:grpSpPr>
      <p:grpSp>
        <p:nvGrpSpPr>
          <p:cNvPr id="14" name="Group 13"/>
          <p:cNvGrpSpPr/>
          <p:nvPr userDrawn="1"/>
        </p:nvGrpSpPr>
        <p:grpSpPr>
          <a:xfrm>
            <a:off x="2807090" y="3658186"/>
            <a:ext cx="6574648" cy="1015663"/>
            <a:chOff x="2788504" y="3921334"/>
            <a:chExt cx="6574649" cy="1015663"/>
          </a:xfrm>
        </p:grpSpPr>
        <p:sp>
          <p:nvSpPr>
            <p:cNvPr id="15" name="TextBox 14"/>
            <p:cNvSpPr txBox="1"/>
            <p:nvPr/>
          </p:nvSpPr>
          <p:spPr>
            <a:xfrm>
              <a:off x="5040863" y="3921334"/>
              <a:ext cx="2107096" cy="1015663"/>
            </a:xfrm>
            <a:prstGeom prst="rect">
              <a:avLst/>
            </a:prstGeom>
            <a:noFill/>
            <a:ln w="19050" cap="flat" cmpd="sng" algn="ctr">
              <a:noFill/>
              <a:prstDash val="solid"/>
              <a:round/>
              <a:headEnd type="none" w="med" len="med"/>
              <a:tailEnd type="none" w="med" len="med"/>
            </a:ln>
            <a:effectLst/>
          </p:spPr>
          <p:txBody>
            <a:bodyPr wrap="square" rtlCol="0">
              <a:spAutoFit/>
            </a:bodyPr>
            <a:lstStyle/>
            <a:p>
              <a:pPr algn="ctr"/>
              <a:r>
                <a:rPr lang="en-US" sz="6000" b="1" dirty="0" smtClean="0">
                  <a:solidFill>
                    <a:srgbClr val="00A1E0"/>
                  </a:solidFill>
                </a:rPr>
                <a:t>“”</a:t>
              </a:r>
            </a:p>
          </p:txBody>
        </p:sp>
        <p:cxnSp>
          <p:nvCxnSpPr>
            <p:cNvPr id="16" name="Straight Connector 15"/>
            <p:cNvCxnSpPr/>
            <p:nvPr/>
          </p:nvCxnSpPr>
          <p:spPr bwMode="auto">
            <a:xfrm flipH="1">
              <a:off x="2788504" y="4295241"/>
              <a:ext cx="2796363" cy="0"/>
            </a:xfrm>
            <a:prstGeom prst="line">
              <a:avLst/>
            </a:prstGeom>
            <a:noFill/>
            <a:ln w="19050" cap="flat" cmpd="sng" algn="ctr">
              <a:solidFill>
                <a:srgbClr val="7F7F7F"/>
              </a:solidFill>
              <a:prstDash val="solid"/>
              <a:round/>
              <a:headEnd type="none" w="med" len="med"/>
              <a:tailEnd type="none" w="med" len="med"/>
            </a:ln>
            <a:effectLst/>
          </p:spPr>
        </p:cxnSp>
        <p:cxnSp>
          <p:nvCxnSpPr>
            <p:cNvPr id="17" name="Straight Connector 16"/>
            <p:cNvCxnSpPr/>
            <p:nvPr/>
          </p:nvCxnSpPr>
          <p:spPr bwMode="auto">
            <a:xfrm flipH="1">
              <a:off x="6566790" y="4295241"/>
              <a:ext cx="2796363" cy="0"/>
            </a:xfrm>
            <a:prstGeom prst="line">
              <a:avLst/>
            </a:prstGeom>
            <a:noFill/>
            <a:ln w="19050" cap="flat" cmpd="sng" algn="ctr">
              <a:solidFill>
                <a:srgbClr val="7F7F7F"/>
              </a:solidFill>
              <a:prstDash val="solid"/>
              <a:round/>
              <a:headEnd type="none" w="med" len="med"/>
              <a:tailEnd type="none" w="med" len="med"/>
            </a:ln>
            <a:effectLst/>
          </p:spPr>
        </p:cxnSp>
      </p:grpSp>
      <p:sp>
        <p:nvSpPr>
          <p:cNvPr id="11" name="Text Placeholder 3"/>
          <p:cNvSpPr>
            <a:spLocks noGrp="1"/>
          </p:cNvSpPr>
          <p:nvPr>
            <p:ph type="body" sz="quarter" idx="14" hasCustomPrompt="1"/>
          </p:nvPr>
        </p:nvSpPr>
        <p:spPr>
          <a:xfrm>
            <a:off x="409575" y="2320417"/>
            <a:ext cx="11361737" cy="1125094"/>
          </a:xfrm>
          <a:prstGeom prst="rect">
            <a:avLst/>
          </a:prstGeom>
        </p:spPr>
        <p:txBody>
          <a:bodyPr wrap="square" anchor="b" anchorCtr="0">
            <a:spAutoFit/>
          </a:bodyPr>
          <a:lstStyle>
            <a:lvl1pPr marL="0" indent="0" algn="ctr">
              <a:lnSpc>
                <a:spcPts val="4000"/>
              </a:lnSpc>
              <a:buNone/>
              <a:defRPr sz="3600" baseline="0"/>
            </a:lvl1pPr>
          </a:lstStyle>
          <a:p>
            <a:pPr lvl="0"/>
            <a:r>
              <a:rPr lang="en-US" dirty="0" smtClean="0"/>
              <a:t>Long quote placeholder, sentence case, center-aligned, 36pt Arial, no quotation marks.</a:t>
            </a:r>
          </a:p>
        </p:txBody>
      </p:sp>
      <p:sp>
        <p:nvSpPr>
          <p:cNvPr id="9" name="Text Placeholder 5"/>
          <p:cNvSpPr>
            <a:spLocks noGrp="1"/>
          </p:cNvSpPr>
          <p:nvPr>
            <p:ph type="body" sz="quarter" idx="15" hasCustomPrompt="1"/>
          </p:nvPr>
        </p:nvSpPr>
        <p:spPr>
          <a:xfrm>
            <a:off x="409575" y="4449029"/>
            <a:ext cx="11361737" cy="437932"/>
          </a:xfrm>
          <a:prstGeom prst="rect">
            <a:avLst/>
          </a:prstGeom>
        </p:spPr>
        <p:txBody>
          <a:bodyPr anchor="b" anchorCtr="0"/>
          <a:lstStyle>
            <a:lvl1pPr marL="0" indent="0" algn="ctr">
              <a:buNone/>
              <a:defRPr lang="en-US" sz="2000" kern="1200" baseline="0" dirty="0" smtClean="0">
                <a:solidFill>
                  <a:srgbClr val="7F7F7F"/>
                </a:solidFill>
                <a:latin typeface="+mn-lt"/>
                <a:ea typeface="+mn-ea"/>
                <a:cs typeface="+mn-cs"/>
              </a:defRPr>
            </a:lvl1pPr>
          </a:lstStyle>
          <a:p>
            <a:pPr lvl="0"/>
            <a:r>
              <a:rPr lang="en-US" dirty="0" smtClean="0"/>
              <a:t>Name placeholder, 20pt</a:t>
            </a:r>
          </a:p>
        </p:txBody>
      </p:sp>
      <p:sp>
        <p:nvSpPr>
          <p:cNvPr id="10" name="Text Placeholder 7"/>
          <p:cNvSpPr>
            <a:spLocks noGrp="1"/>
          </p:cNvSpPr>
          <p:nvPr>
            <p:ph type="body" sz="quarter" idx="16" hasCustomPrompt="1"/>
          </p:nvPr>
        </p:nvSpPr>
        <p:spPr>
          <a:xfrm>
            <a:off x="409577" y="4854167"/>
            <a:ext cx="11361737" cy="452438"/>
          </a:xfrm>
          <a:prstGeom prst="rect">
            <a:avLst/>
          </a:prstGeom>
        </p:spPr>
        <p:txBody>
          <a:bodyPr>
            <a:normAutofit/>
          </a:bodyPr>
          <a:lstStyle>
            <a:lvl1pPr marL="0" indent="0" algn="ctr">
              <a:buNone/>
              <a:defRPr lang="en-US" sz="2000" kern="1200" cap="none" spc="50" baseline="0" dirty="0" smtClean="0">
                <a:solidFill>
                  <a:srgbClr val="7F7F7F"/>
                </a:solidFill>
                <a:latin typeface="+mn-lt"/>
                <a:ea typeface="+mn-ea"/>
                <a:cs typeface="+mn-cs"/>
              </a:defRPr>
            </a:lvl1pPr>
          </a:lstStyle>
          <a:p>
            <a:pPr lvl="0"/>
            <a:r>
              <a:rPr lang="en-US" dirty="0" smtClean="0"/>
              <a:t>Company, title placeholder, 20pt</a:t>
            </a:r>
          </a:p>
        </p:txBody>
      </p:sp>
      <p:sp>
        <p:nvSpPr>
          <p:cNvPr id="12"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287193766"/>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9 Video">
    <p:spTree>
      <p:nvGrpSpPr>
        <p:cNvPr id="1" name=""/>
        <p:cNvGrpSpPr/>
        <p:nvPr/>
      </p:nvGrpSpPr>
      <p:grpSpPr>
        <a:xfrm>
          <a:off x="0" y="0"/>
          <a:ext cx="0" cy="0"/>
          <a:chOff x="0" y="0"/>
          <a:chExt cx="0" cy="0"/>
        </a:xfrm>
      </p:grpSpPr>
      <p:sp>
        <p:nvSpPr>
          <p:cNvPr id="6" name="Media Placeholder 5"/>
          <p:cNvSpPr>
            <a:spLocks noGrp="1"/>
          </p:cNvSpPr>
          <p:nvPr>
            <p:ph type="media" sz="quarter" idx="10" hasCustomPrompt="1"/>
          </p:nvPr>
        </p:nvSpPr>
        <p:spPr>
          <a:xfrm>
            <a:off x="819944" y="290514"/>
            <a:ext cx="10548937" cy="5932487"/>
          </a:xfrm>
          <a:prstGeom prst="rect">
            <a:avLst/>
          </a:prstGeom>
        </p:spPr>
        <p:txBody>
          <a:bodyPr/>
          <a:lstStyle>
            <a:lvl1pPr marL="0" indent="0">
              <a:buNone/>
              <a:defRPr baseline="0"/>
            </a:lvl1pPr>
          </a:lstStyle>
          <a:p>
            <a:r>
              <a:rPr lang="en-US" dirty="0" smtClean="0"/>
              <a:t>16:9 Video placeholder</a:t>
            </a:r>
            <a:endParaRPr lang="en-US" dirty="0"/>
          </a:p>
        </p:txBody>
      </p:sp>
      <p:sp>
        <p:nvSpPr>
          <p:cNvPr id="5"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554175747"/>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3 Video">
    <p:spTree>
      <p:nvGrpSpPr>
        <p:cNvPr id="1" name=""/>
        <p:cNvGrpSpPr/>
        <p:nvPr/>
      </p:nvGrpSpPr>
      <p:grpSpPr>
        <a:xfrm>
          <a:off x="0" y="0"/>
          <a:ext cx="0" cy="0"/>
          <a:chOff x="0" y="0"/>
          <a:chExt cx="0" cy="0"/>
        </a:xfrm>
      </p:grpSpPr>
      <p:sp>
        <p:nvSpPr>
          <p:cNvPr id="6" name="Media Placeholder 5"/>
          <p:cNvSpPr>
            <a:spLocks noGrp="1"/>
          </p:cNvSpPr>
          <p:nvPr>
            <p:ph type="media" sz="quarter" idx="10" hasCustomPrompt="1"/>
          </p:nvPr>
        </p:nvSpPr>
        <p:spPr>
          <a:xfrm>
            <a:off x="2139421" y="290514"/>
            <a:ext cx="7909984" cy="5932487"/>
          </a:xfrm>
          <a:prstGeom prst="rect">
            <a:avLst/>
          </a:prstGeom>
        </p:spPr>
        <p:txBody>
          <a:bodyPr/>
          <a:lstStyle>
            <a:lvl1pPr marL="0" indent="0">
              <a:buNone/>
              <a:defRPr baseline="0"/>
            </a:lvl1pPr>
          </a:lstStyle>
          <a:p>
            <a:r>
              <a:rPr lang="en-US" dirty="0" smtClean="0"/>
              <a:t>4:3 Video placeholder</a:t>
            </a:r>
            <a:endParaRPr lang="en-US" dirty="0"/>
          </a:p>
        </p:txBody>
      </p:sp>
      <p:sp>
        <p:nvSpPr>
          <p:cNvPr id="5"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95815179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3246120" y="2638250"/>
            <a:ext cx="8542340" cy="985840"/>
          </a:xfrm>
        </p:spPr>
        <p:txBody>
          <a:bodyPr vert="horz" lIns="91440" tIns="45720" rIns="91440" bIns="45720" rtlCol="0" anchor="b" anchorCtr="0">
            <a:noAutofit/>
          </a:bodyPr>
          <a:lstStyle>
            <a:lvl1pPr>
              <a:defRPr lang="en-US" sz="4000" dirty="0">
                <a:solidFill>
                  <a:srgbClr val="00A1E0"/>
                </a:solidFill>
              </a:defRPr>
            </a:lvl1pPr>
          </a:lstStyle>
          <a:p>
            <a:pPr lvl="0"/>
            <a:r>
              <a:rPr lang="en-US" dirty="0" smtClean="0"/>
              <a:t>Segue Placeholder, 40pt</a:t>
            </a:r>
            <a:endParaRPr lang="en-US" dirty="0"/>
          </a:p>
        </p:txBody>
      </p:sp>
      <p:sp>
        <p:nvSpPr>
          <p:cNvPr id="5" name="TextBox 4"/>
          <p:cNvSpPr txBox="1"/>
          <p:nvPr userDrawn="1"/>
        </p:nvSpPr>
        <p:spPr>
          <a:xfrm>
            <a:off x="3274022"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FFFFFF"/>
                </a:solidFill>
                <a:latin typeface="Arial" pitchFamily="34" charset="0"/>
                <a:ea typeface="Arial"/>
                <a:cs typeface="Arial"/>
              </a:rPr>
              <a:t>© 2015 Citrix | Confidential</a:t>
            </a:r>
          </a:p>
        </p:txBody>
      </p:sp>
      <p:pic>
        <p:nvPicPr>
          <p:cNvPr id="4" name="Picture 3" descr="Citrix15_AT21815_DataCenterIT_pw_2100x1400_300_RGB (1).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0" y="0"/>
            <a:ext cx="2432050" cy="6858000"/>
          </a:xfrm>
          <a:prstGeom prst="rect">
            <a:avLst/>
          </a:prstGeom>
        </p:spPr>
      </p:pic>
    </p:spTree>
    <p:extLst>
      <p:ext uri="{BB962C8B-B14F-4D97-AF65-F5344CB8AC3E}">
        <p14:creationId xmlns:p14="http://schemas.microsoft.com/office/powerpoint/2010/main" val="1845192625"/>
      </p:ext>
    </p:extLst>
  </p:cSld>
  <p:clrMapOvr>
    <a:masterClrMapping/>
  </p:clrMapOvr>
  <p:transition spd="med">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3" name="Rectangle 2"/>
          <p:cNvSpPr/>
          <p:nvPr userDrawn="1"/>
        </p:nvSpPr>
        <p:spPr>
          <a:xfrm>
            <a:off x="4775983" y="3536576"/>
            <a:ext cx="2636859" cy="353923"/>
          </a:xfrm>
          <a:prstGeom prst="rect">
            <a:avLst/>
          </a:prstGeom>
        </p:spPr>
        <p:txBody>
          <a:bodyPr wrap="none" lIns="91418" tIns="45710" rIns="91418" bIns="45710">
            <a:spAutoFit/>
          </a:bodyPr>
          <a:lstStyle/>
          <a:p>
            <a:pPr algn="ctr">
              <a:spcBef>
                <a:spcPts val="1800"/>
              </a:spcBef>
              <a:buClr>
                <a:schemeClr val="tx1">
                  <a:lumMod val="50000"/>
                </a:schemeClr>
              </a:buClr>
              <a:tabLst/>
            </a:pPr>
            <a:r>
              <a:rPr lang="en-US" sz="1700" spc="50" dirty="0" smtClean="0">
                <a:solidFill>
                  <a:srgbClr val="FFFFFF"/>
                </a:solidFill>
              </a:rPr>
              <a:t>Work better. Live</a:t>
            </a:r>
            <a:r>
              <a:rPr lang="en-US" sz="1700" spc="50" baseline="0" dirty="0" smtClean="0">
                <a:solidFill>
                  <a:srgbClr val="FFFFFF"/>
                </a:solidFill>
              </a:rPr>
              <a:t> better</a:t>
            </a:r>
            <a:r>
              <a:rPr lang="en-US" sz="1700" spc="50" dirty="0" smtClean="0">
                <a:solidFill>
                  <a:srgbClr val="FFFFFF"/>
                </a:solidFill>
              </a:rPr>
              <a:t>.</a:t>
            </a:r>
            <a:endParaRPr lang="en-US" sz="1700" spc="50" dirty="0">
              <a:solidFill>
                <a:srgbClr val="FFFFFF"/>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34788" y="2908957"/>
            <a:ext cx="1280054" cy="530308"/>
          </a:xfrm>
          <a:prstGeom prst="rect">
            <a:avLst/>
          </a:prstGeom>
          <a:noFill/>
          <a:ln>
            <a:noFill/>
          </a:ln>
        </p:spPr>
      </p:pic>
      <p:sp>
        <p:nvSpPr>
          <p:cNvPr id="6" name="Rectangle 5"/>
          <p:cNvSpPr/>
          <p:nvPr userDrawn="1"/>
        </p:nvSpPr>
        <p:spPr>
          <a:xfrm>
            <a:off x="4775983" y="3536576"/>
            <a:ext cx="2636859" cy="353923"/>
          </a:xfrm>
          <a:prstGeom prst="rect">
            <a:avLst/>
          </a:prstGeom>
        </p:spPr>
        <p:txBody>
          <a:bodyPr wrap="none" lIns="91418" tIns="45710" rIns="91418" bIns="45710">
            <a:spAutoFit/>
          </a:bodyPr>
          <a:lstStyle/>
          <a:p>
            <a:pPr marL="0" marR="0" lvl="0" indent="0" algn="ctr" defTabSz="914400" eaLnBrk="1" fontAlgn="auto" latinLnBrk="0" hangingPunct="1">
              <a:lnSpc>
                <a:spcPct val="100000"/>
              </a:lnSpc>
              <a:spcBef>
                <a:spcPts val="1800"/>
              </a:spcBef>
              <a:spcAft>
                <a:spcPts val="0"/>
              </a:spcAft>
              <a:buClr>
                <a:srgbClr val="FFFFFF">
                  <a:lumMod val="50000"/>
                </a:srgbClr>
              </a:buClr>
              <a:buSzTx/>
              <a:buFontTx/>
              <a:buNone/>
              <a:tabLst/>
              <a:defRPr/>
            </a:pPr>
            <a:r>
              <a:rPr kumimoji="0" lang="en-US" sz="1700" b="0" i="0" u="none" strike="noStrike" kern="0" cap="none" spc="50" normalizeH="0" baseline="0" noProof="0" dirty="0" smtClean="0">
                <a:ln>
                  <a:noFill/>
                </a:ln>
                <a:solidFill>
                  <a:srgbClr val="000000"/>
                </a:solidFill>
                <a:effectLst/>
                <a:uLnTx/>
                <a:uFillTx/>
              </a:rPr>
              <a:t>Work better. Live better.</a:t>
            </a:r>
            <a:endParaRPr kumimoji="0" lang="en-US" sz="1700" b="0" i="0" u="none" strike="noStrike" kern="0" cap="none" spc="50" normalizeH="0" baseline="0" noProof="0" dirty="0">
              <a:ln>
                <a:noFill/>
              </a:ln>
              <a:solidFill>
                <a:srgbClr val="000000"/>
              </a:solidFill>
              <a:effectLst/>
              <a:uLnTx/>
              <a:uFillTx/>
            </a:endParaRPr>
          </a:p>
        </p:txBody>
      </p:sp>
      <p:pic>
        <p:nvPicPr>
          <p:cNvPr id="8" name="Picture 7" descr="Citrix_Logo_Black_v2.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06564" y="2908957"/>
            <a:ext cx="1375696" cy="514717"/>
          </a:xfrm>
          <a:prstGeom prst="rect">
            <a:avLst/>
          </a:prstGeom>
        </p:spPr>
      </p:pic>
    </p:spTree>
    <p:extLst>
      <p:ext uri="{BB962C8B-B14F-4D97-AF65-F5344CB8AC3E}">
        <p14:creationId xmlns:p14="http://schemas.microsoft.com/office/powerpoint/2010/main" val="847406040"/>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ext,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027" y="314153"/>
            <a:ext cx="11152775" cy="831851"/>
          </a:xfrm>
        </p:spPr>
        <p:txBody>
          <a:bodyPr anchor="b"/>
          <a:lstStyle>
            <a:lvl1pPr marL="0" indent="0">
              <a:lnSpc>
                <a:spcPts val="3999"/>
              </a:lnSpc>
              <a:defRPr/>
            </a:lvl1pPr>
          </a:lstStyle>
          <a:p>
            <a:r>
              <a:rPr lang="en-US" dirty="0" smtClean="0"/>
              <a:t>Click to edit Master title style</a:t>
            </a:r>
            <a:endParaRPr lang="en-US" dirty="0"/>
          </a:p>
        </p:txBody>
      </p:sp>
      <p:sp>
        <p:nvSpPr>
          <p:cNvPr id="4" name="Text Placeholder 3"/>
          <p:cNvSpPr>
            <a:spLocks noGrp="1"/>
          </p:cNvSpPr>
          <p:nvPr>
            <p:ph type="body" sz="quarter" idx="11"/>
          </p:nvPr>
        </p:nvSpPr>
        <p:spPr>
          <a:xfrm>
            <a:off x="529027" y="1024088"/>
            <a:ext cx="11152775" cy="508000"/>
          </a:xfrm>
          <a:prstGeom prst="rect">
            <a:avLst/>
          </a:prstGeom>
        </p:spPr>
        <p:txBody>
          <a:bodyPr/>
          <a:lstStyle>
            <a:lvl1pPr marL="0" indent="0">
              <a:buNone/>
              <a:defRPr>
                <a:solidFill>
                  <a:schemeClr val="tx1"/>
                </a:solidFill>
              </a:defRPr>
            </a:lvl1pPr>
          </a:lstStyle>
          <a:p>
            <a:pPr lvl="0"/>
            <a:r>
              <a:rPr lang="en-US" dirty="0"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dirty="0"/>
          </a:p>
        </p:txBody>
      </p:sp>
      <p:sp>
        <p:nvSpPr>
          <p:cNvPr id="7" name="Content Placeholder 6"/>
          <p:cNvSpPr>
            <a:spLocks noGrp="1"/>
          </p:cNvSpPr>
          <p:nvPr>
            <p:ph sz="quarter" idx="14"/>
          </p:nvPr>
        </p:nvSpPr>
        <p:spPr>
          <a:xfrm>
            <a:off x="529027" y="1764032"/>
            <a:ext cx="11152775" cy="43878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55901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1" y="1573927"/>
            <a:ext cx="11375136" cy="4654296"/>
          </a:xfrm>
          <a:prstGeom prst="rect">
            <a:avLst/>
          </a:prstGeom>
        </p:spPr>
        <p:txBody>
          <a:bodyPr>
            <a:noAutofit/>
          </a:bodyPr>
          <a:lstStyle>
            <a:lvl1pPr>
              <a:spcBef>
                <a:spcPts val="1600"/>
              </a:spcBef>
              <a:spcAft>
                <a:spcPts val="0"/>
              </a:spcAft>
              <a:buClr>
                <a:schemeClr val="bg1">
                  <a:lumMod val="50000"/>
                </a:schemeClr>
              </a:buClr>
              <a:buSzPct val="100000"/>
              <a:buFont typeface="Arial" pitchFamily="34" charset="0"/>
              <a:buChar char="•"/>
              <a:defRPr sz="3199" b="0" baseline="0">
                <a:solidFill>
                  <a:srgbClr val="4D4F53"/>
                </a:solidFill>
                <a:latin typeface="+mj-lt"/>
              </a:defRPr>
            </a:lvl1pPr>
            <a:lvl2pPr marL="398351" indent="-171398">
              <a:spcBef>
                <a:spcPts val="200"/>
              </a:spcBef>
              <a:buClr>
                <a:schemeClr val="bg1">
                  <a:lumMod val="50000"/>
                </a:schemeClr>
              </a:buClr>
              <a:buSzPct val="100000"/>
              <a:buFont typeface="Arial" pitchFamily="34" charset="0"/>
              <a:buChar char="•"/>
              <a:defRPr sz="2399" b="0" baseline="0">
                <a:solidFill>
                  <a:srgbClr val="4D4F53"/>
                </a:solidFill>
                <a:latin typeface="+mj-lt"/>
              </a:defRPr>
            </a:lvl2pPr>
            <a:lvl3pPr marL="569751" indent="-171398">
              <a:buClr>
                <a:schemeClr val="bg1">
                  <a:lumMod val="50000"/>
                </a:schemeClr>
              </a:buClr>
              <a:buSzPct val="115000"/>
              <a:buFont typeface="Arial" pitchFamily="34" charset="0"/>
              <a:buChar char="•"/>
              <a:tabLst>
                <a:tab pos="914141" algn="l"/>
              </a:tabLst>
              <a:defRPr sz="2000" b="0">
                <a:solidFill>
                  <a:srgbClr val="4D4F53"/>
                </a:solidFill>
                <a:latin typeface="Calibri" pitchFamily="34" charset="0"/>
              </a:defRPr>
            </a:lvl3pPr>
            <a:lvl4pPr marL="742741" indent="-172987">
              <a:buClr>
                <a:schemeClr val="bg1">
                  <a:lumMod val="50000"/>
                </a:schemeClr>
              </a:buClr>
              <a:buSzPct val="115000"/>
              <a:buFont typeface="Arial" pitchFamily="34" charset="0"/>
              <a:buChar char="•"/>
              <a:defRPr sz="1600" b="0">
                <a:solidFill>
                  <a:srgbClr val="4D4F53"/>
                </a:solidFill>
                <a:latin typeface="Calibri" pitchFamily="34" charset="0"/>
              </a:defRPr>
            </a:lvl4pPr>
            <a:lvl5pPr marL="914141" indent="-171398">
              <a:buClr>
                <a:schemeClr val="bg1">
                  <a:lumMod val="50000"/>
                </a:schemeClr>
              </a:buClr>
              <a:buSzPct val="115000"/>
              <a:buFont typeface="Arial" pitchFamily="34" charset="0"/>
              <a:buChar char="•"/>
              <a:defRPr sz="1600" b="0">
                <a:solidFill>
                  <a:srgbClr val="4D4F53"/>
                </a:solidFill>
                <a:latin typeface="Calibri"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26" name="Title 1"/>
          <p:cNvSpPr>
            <a:spLocks noGrp="1"/>
          </p:cNvSpPr>
          <p:nvPr>
            <p:ph type="title"/>
          </p:nvPr>
        </p:nvSpPr>
        <p:spPr>
          <a:xfrm>
            <a:off x="381001" y="618909"/>
            <a:ext cx="11375136" cy="506413"/>
          </a:xfrm>
        </p:spPr>
        <p:txBody>
          <a:bodyPr>
            <a:noAutofit/>
          </a:bodyPr>
          <a:lstStyle>
            <a:lvl1pPr>
              <a:defRPr sz="3466" b="1"/>
            </a:lvl1pPr>
          </a:lstStyle>
          <a:p>
            <a:r>
              <a:rPr lang="en-US" smtClean="0"/>
              <a:t>Click to edit Master title style</a:t>
            </a:r>
            <a:endParaRPr lang="en-US" dirty="0"/>
          </a:p>
        </p:txBody>
      </p:sp>
      <p:sp>
        <p:nvSpPr>
          <p:cNvPr id="4" name="Footer Placeholder 6"/>
          <p:cNvSpPr>
            <a:spLocks noGrp="1"/>
          </p:cNvSpPr>
          <p:nvPr>
            <p:ph type="ftr" sz="quarter" idx="10"/>
          </p:nvPr>
        </p:nvSpPr>
        <p:spPr>
          <a:xfrm>
            <a:off x="4164515" y="6356351"/>
            <a:ext cx="3859795" cy="366183"/>
          </a:xfrm>
          <a:prstGeom prst="rect">
            <a:avLst/>
          </a:prstGeom>
        </p:spPr>
        <p:txBody>
          <a:bodyPr vert="horz" lIns="68577" tIns="34289" rIns="68577" bIns="34289" rtlCol="0" anchor="ctr"/>
          <a:lstStyle>
            <a:lvl1pPr algn="ctr" defTabSz="1218693" fontAlgn="auto">
              <a:spcBef>
                <a:spcPts val="0"/>
              </a:spcBef>
              <a:spcAft>
                <a:spcPts val="0"/>
              </a:spcAft>
              <a:defRPr sz="1066" dirty="0" smtClean="0">
                <a:solidFill>
                  <a:schemeClr val="tx1">
                    <a:tint val="75000"/>
                  </a:schemeClr>
                </a:solidFill>
                <a:latin typeface="+mj-lt"/>
                <a:ea typeface="+mn-ea"/>
              </a:defRPr>
            </a:lvl1pPr>
          </a:lstStyle>
          <a:p>
            <a:pPr>
              <a:defRPr/>
            </a:pPr>
            <a:r>
              <a:rPr lang="en-US" dirty="0"/>
              <a:t>Citrix Confidential - Do Not Distribute</a:t>
            </a:r>
          </a:p>
        </p:txBody>
      </p:sp>
    </p:spTree>
    <p:extLst>
      <p:ext uri="{BB962C8B-B14F-4D97-AF65-F5344CB8AC3E}">
        <p14:creationId xmlns:p14="http://schemas.microsoft.com/office/powerpoint/2010/main" val="186181797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27E7E212-D49F-460A-ADF9-11F744EA8EAE}" type="slidenum">
              <a:rPr lang="en-US" smtClean="0"/>
              <a:pPr/>
              <a:t>‹#›</a:t>
            </a:fld>
            <a:endParaRPr lang="en-US" dirty="0"/>
          </a:p>
        </p:txBody>
      </p:sp>
    </p:spTree>
    <p:extLst>
      <p:ext uri="{BB962C8B-B14F-4D97-AF65-F5344CB8AC3E}">
        <p14:creationId xmlns:p14="http://schemas.microsoft.com/office/powerpoint/2010/main" val="9277176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00"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tx1">
                    <a:lumMod val="65000"/>
                  </a:schemeClr>
                </a:solidFill>
                <a:latin typeface="+mn-lt"/>
                <a:ea typeface="+mn-ea"/>
                <a:cs typeface="+mn-cs"/>
              </a:defRPr>
            </a:lvl1pPr>
          </a:lstStyle>
          <a:p>
            <a:pPr marL="0" marR="0" lvl="0" indent="0" algn="l" defTabSz="914323"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8" y="1881188"/>
            <a:ext cx="11364326" cy="4251325"/>
          </a:xfrm>
        </p:spPr>
        <p:txBody>
          <a:bodyPr/>
          <a:lstStyle>
            <a:lvl2pPr>
              <a:defRPr sz="2000"/>
            </a:lvl2pPr>
            <a:lvl3pPr>
              <a:defRPr sz="19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83338984"/>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019"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tx1">
                    <a:lumMod val="65000"/>
                  </a:schemeClr>
                </a:solidFill>
                <a:latin typeface="+mn-lt"/>
                <a:ea typeface="+mn-ea"/>
                <a:cs typeface="+mn-cs"/>
              </a:defRPr>
            </a:lvl1pPr>
          </a:lstStyle>
          <a:p>
            <a:pPr marL="0" marR="0" lvl="0" indent="0" algn="l" defTabSz="914171"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7" y="1881188"/>
            <a:ext cx="11364326" cy="4251325"/>
          </a:xfrm>
        </p:spPr>
        <p:txBody>
          <a:bodyPr/>
          <a:lstStyle>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46219"/>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00"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tx1">
                    <a:lumMod val="65000"/>
                  </a:schemeClr>
                </a:solidFill>
                <a:latin typeface="+mn-lt"/>
                <a:ea typeface="+mn-ea"/>
                <a:cs typeface="+mn-cs"/>
              </a:defRPr>
            </a:lvl1pPr>
          </a:lstStyle>
          <a:p>
            <a:pPr marL="0" marR="0" lvl="0" indent="0" algn="l" defTabSz="914323"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8" y="1881188"/>
            <a:ext cx="11364326" cy="4251325"/>
          </a:xfrm>
        </p:spPr>
        <p:txBody>
          <a:bodyPr/>
          <a:lstStyle>
            <a:lvl2pPr>
              <a:defRPr sz="2000"/>
            </a:lvl2pPr>
            <a:lvl3pPr>
              <a:defRPr sz="19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1887649"/>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lvl1pPr>
              <a:defRPr>
                <a:solidFill>
                  <a:schemeClr val="bg2"/>
                </a:solidFill>
              </a:defRPr>
            </a:lvl1p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bg1">
                    <a:lumMod val="50000"/>
                  </a:schemeClr>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5" y="1881188"/>
            <a:ext cx="11364327" cy="4251325"/>
          </a:xfrm>
        </p:spPr>
        <p:txBody>
          <a:bodyPr/>
          <a:lstStyle>
            <a:lvl2pPr>
              <a:defRPr sz="2000"/>
            </a:lvl2pPr>
            <a:lvl3pPr>
              <a:defRPr sz="1800"/>
            </a:lvl3pPr>
            <a:lvl4pPr>
              <a:defRPr lang="en-US" sz="1200" kern="1200" baseline="0" dirty="0" smtClean="0">
                <a:solidFill>
                  <a:schemeClr val="bg2"/>
                </a:solidFill>
                <a:latin typeface="+mn-lt"/>
                <a:ea typeface="+mn-ea"/>
                <a:cs typeface="+mn-cs"/>
              </a:defRPr>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848694741"/>
      </p:ext>
    </p:extLst>
  </p:cSld>
  <p:clrMapOvr>
    <a:masterClrMapping/>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lvl1pPr>
              <a:defRPr>
                <a:solidFill>
                  <a:schemeClr val="bg2"/>
                </a:solidFill>
              </a:defRPr>
            </a:lvl1p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bg1">
                    <a:lumMod val="50000"/>
                  </a:schemeClr>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5" y="1881188"/>
            <a:ext cx="11364327" cy="4251325"/>
          </a:xfrm>
        </p:spPr>
        <p:txBody>
          <a:bodyPr/>
          <a:lstStyle>
            <a:lvl2pPr>
              <a:defRPr sz="2000"/>
            </a:lvl2pPr>
            <a:lvl3pPr>
              <a:defRPr sz="1800"/>
            </a:lvl3pPr>
            <a:lvl4pPr>
              <a:defRPr lang="en-US" sz="1200" kern="1200" baseline="0" dirty="0" smtClean="0">
                <a:solidFill>
                  <a:schemeClr val="bg2"/>
                </a:solidFill>
                <a:latin typeface="+mn-lt"/>
                <a:ea typeface="+mn-ea"/>
                <a:cs typeface="+mn-cs"/>
              </a:defRPr>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888131598"/>
      </p:ext>
    </p:extLst>
  </p:cSld>
  <p:clrMapOvr>
    <a:masterClrMapping/>
  </p:clrMapOvr>
  <p:transition spd="med">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lvl1pPr>
              <a:defRPr>
                <a:solidFill>
                  <a:schemeClr val="bg2"/>
                </a:solidFill>
              </a:defRPr>
            </a:lvl1p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bg1">
                    <a:lumMod val="50000"/>
                  </a:schemeClr>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5" y="1881188"/>
            <a:ext cx="11364327" cy="4251325"/>
          </a:xfrm>
        </p:spPr>
        <p:txBody>
          <a:bodyPr/>
          <a:lstStyle>
            <a:lvl2pPr>
              <a:defRPr sz="2000"/>
            </a:lvl2pPr>
            <a:lvl3pPr>
              <a:defRPr sz="1800"/>
            </a:lvl3pPr>
            <a:lvl4pPr>
              <a:defRPr lang="en-US" sz="1200" kern="1200" baseline="0" dirty="0" smtClean="0">
                <a:solidFill>
                  <a:schemeClr val="bg2"/>
                </a:solidFill>
                <a:latin typeface="+mn-lt"/>
                <a:ea typeface="+mn-ea"/>
                <a:cs typeface="+mn-cs"/>
              </a:defRPr>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554866240"/>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gue and Subtitle">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3245649" y="2638250"/>
            <a:ext cx="8525666" cy="985840"/>
          </a:xfrm>
        </p:spPr>
        <p:txBody>
          <a:bodyPr vert="horz" lIns="91440" tIns="45720" rIns="91440" bIns="45720" rtlCol="0" anchor="b" anchorCtr="0">
            <a:noAutofit/>
          </a:bodyPr>
          <a:lstStyle>
            <a:lvl1pPr>
              <a:defRPr lang="en-US" sz="4000" dirty="0">
                <a:solidFill>
                  <a:schemeClr val="accent1"/>
                </a:solidFill>
              </a:defRPr>
            </a:lvl1pPr>
          </a:lstStyle>
          <a:p>
            <a:pPr lvl="0"/>
            <a:r>
              <a:rPr lang="en-US" dirty="0" smtClean="0"/>
              <a:t>Segue Placeholder, 40pt</a:t>
            </a:r>
            <a:endParaRPr lang="en-US" dirty="0"/>
          </a:p>
        </p:txBody>
      </p:sp>
      <p:sp>
        <p:nvSpPr>
          <p:cNvPr id="4" name="Text Placeholder 6"/>
          <p:cNvSpPr>
            <a:spLocks noGrp="1"/>
          </p:cNvSpPr>
          <p:nvPr>
            <p:ph type="body" sz="quarter" idx="16" hasCustomPrompt="1"/>
          </p:nvPr>
        </p:nvSpPr>
        <p:spPr>
          <a:xfrm>
            <a:off x="3245649" y="3599710"/>
            <a:ext cx="8525666" cy="606477"/>
          </a:xfrm>
          <a:prstGeom prst="rect">
            <a:avLst/>
          </a:prstGeo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rgbClr val="7F7F7F"/>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6" name="TextBox 5"/>
          <p:cNvSpPr txBox="1"/>
          <p:nvPr userDrawn="1"/>
        </p:nvSpPr>
        <p:spPr>
          <a:xfrm>
            <a:off x="3274022"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rgbClr val="FFFFFF"/>
                </a:solidFill>
                <a:latin typeface="Arial" pitchFamily="34" charset="0"/>
                <a:ea typeface="Arial"/>
                <a:cs typeface="Arial"/>
              </a:rPr>
              <a:t>© 2015 Citrix | Confidential</a:t>
            </a:r>
          </a:p>
        </p:txBody>
      </p:sp>
      <p:pic>
        <p:nvPicPr>
          <p:cNvPr id="7" name="Picture Placeholder 4" descr="CITRIX_05312014_architect_01528_1400x2100_300_RGB.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2432050" cy="6858000"/>
          </a:xfrm>
          <a:prstGeom prst="rect">
            <a:avLst/>
          </a:prstGeom>
        </p:spPr>
      </p:pic>
    </p:spTree>
    <p:extLst>
      <p:ext uri="{BB962C8B-B14F-4D97-AF65-F5344CB8AC3E}">
        <p14:creationId xmlns:p14="http://schemas.microsoft.com/office/powerpoint/2010/main" val="2793784757"/>
      </p:ext>
    </p:extLst>
  </p:cSld>
  <p:clrMapOvr>
    <a:masterClrMapping/>
  </p:clrMapOvr>
  <p:transition spd="med">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1" y="78828"/>
            <a:ext cx="11362232" cy="985840"/>
          </a:xfrm>
        </p:spPr>
        <p:txBody>
          <a:bodyPr/>
          <a:lstStyle>
            <a:lvl1pPr>
              <a:defRPr>
                <a:solidFill>
                  <a:schemeClr val="bg2"/>
                </a:solidFill>
              </a:defRPr>
            </a:lvl1pPr>
          </a:lstStyle>
          <a:p>
            <a:r>
              <a:rPr lang="en-US" smtClean="0"/>
              <a:t>Click to edit Master title style</a:t>
            </a:r>
            <a:endParaRPr lang="en-US" dirty="0"/>
          </a:p>
        </p:txBody>
      </p:sp>
      <p:sp>
        <p:nvSpPr>
          <p:cNvPr id="3" name="Text Placeholder 6"/>
          <p:cNvSpPr>
            <a:spLocks noGrp="1"/>
          </p:cNvSpPr>
          <p:nvPr>
            <p:ph type="body" sz="quarter" idx="16" hasCustomPrompt="1"/>
          </p:nvPr>
        </p:nvSpPr>
        <p:spPr>
          <a:xfrm>
            <a:off x="411481" y="1033136"/>
            <a:ext cx="11362232" cy="606477"/>
          </a:xfr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chemeClr val="bg1">
                    <a:lumMod val="50000"/>
                  </a:schemeClr>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p:nvPr>
        </p:nvSpPr>
        <p:spPr>
          <a:xfrm>
            <a:off x="409575" y="1881188"/>
            <a:ext cx="11364327" cy="4251325"/>
          </a:xfrm>
        </p:spPr>
        <p:txBody>
          <a:bodyPr/>
          <a:lstStyle>
            <a:lvl2pPr>
              <a:defRPr sz="2000"/>
            </a:lvl2pPr>
            <a:lvl3pPr>
              <a:defRPr sz="1800"/>
            </a:lvl3pPr>
            <a:lvl4pPr>
              <a:defRPr lang="en-US" sz="1200" kern="1200" baseline="0" dirty="0" smtClean="0">
                <a:solidFill>
                  <a:schemeClr val="bg2"/>
                </a:solidFill>
                <a:latin typeface="+mn-lt"/>
                <a:ea typeface="+mn-ea"/>
                <a:cs typeface="+mn-cs"/>
              </a:defRPr>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08118572"/>
      </p:ext>
    </p:extLst>
  </p:cSld>
  <p:clrMapOvr>
    <a:masterClrMapping/>
  </p:clrMapOvr>
  <p:transition spd="med">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ullets &amp; Title">
    <p:spTree>
      <p:nvGrpSpPr>
        <p:cNvPr id="1" name=""/>
        <p:cNvGrpSpPr/>
        <p:nvPr/>
      </p:nvGrpSpPr>
      <p:grpSpPr>
        <a:xfrm>
          <a:off x="0" y="0"/>
          <a:ext cx="0" cy="0"/>
          <a:chOff x="0" y="0"/>
          <a:chExt cx="0" cy="0"/>
        </a:xfrm>
      </p:grpSpPr>
      <p:sp>
        <p:nvSpPr>
          <p:cNvPr id="2" name="Title 1"/>
          <p:cNvSpPr>
            <a:spLocks noGrp="1"/>
          </p:cNvSpPr>
          <p:nvPr>
            <p:ph type="title"/>
          </p:nvPr>
        </p:nvSpPr>
        <p:spPr>
          <a:xfrm>
            <a:off x="761804" y="762000"/>
            <a:ext cx="3552361" cy="5340096"/>
          </a:xfrm>
          <a:prstGeom prst="rect">
            <a:avLst/>
          </a:prstGeom>
        </p:spPr>
        <p:txBody>
          <a:bodyPr anchor="ctr">
            <a:noAutofit/>
          </a:bodyPr>
          <a:lstStyle>
            <a:lvl1pPr marL="0" algn="r" defTabSz="457147" rtl="0" eaLnBrk="1" latinLnBrk="0" hangingPunct="1">
              <a:lnSpc>
                <a:spcPct val="90000"/>
              </a:lnSpc>
              <a:spcBef>
                <a:spcPts val="2294"/>
              </a:spcBef>
              <a:spcAft>
                <a:spcPts val="984"/>
              </a:spcAft>
              <a:buNone/>
              <a:defRPr lang="en-US" sz="4799" kern="1200" dirty="0">
                <a:ln w="12700" cap="rnd" cmpd="sng">
                  <a:noFill/>
                  <a:prstDash val="solid"/>
                </a:ln>
                <a:gradFill flip="none" rotWithShape="1">
                  <a:gsLst>
                    <a:gs pos="0">
                      <a:schemeClr val="tx1"/>
                    </a:gs>
                    <a:gs pos="50000">
                      <a:srgbClr val="D6D6D6"/>
                    </a:gs>
                    <a:gs pos="100000">
                      <a:srgbClr val="7F7F7F"/>
                    </a:gs>
                  </a:gsLst>
                  <a:lin ang="5400000" scaled="0"/>
                  <a:tileRect/>
                </a:gradFill>
                <a:effectLst>
                  <a:outerShdw blurRad="88900" dist="38100" dir="5400000" algn="ctr" rotWithShape="0">
                    <a:srgbClr val="000000">
                      <a:alpha val="65000"/>
                    </a:srgbClr>
                  </a:outerShdw>
                </a:effectLst>
                <a:latin typeface="+mn-lt"/>
                <a:ea typeface="+mn-ea"/>
                <a:cs typeface="Arial" pitchFamily="34" charset="0"/>
              </a:defRPr>
            </a:lvl1pPr>
          </a:lstStyle>
          <a:p>
            <a:r>
              <a:rPr lang="en-US" smtClean="0"/>
              <a:t>Click to edit Master title style</a:t>
            </a:r>
            <a:endParaRPr lang="en-US" dirty="0"/>
          </a:p>
        </p:txBody>
      </p:sp>
      <p:sp>
        <p:nvSpPr>
          <p:cNvPr id="5" name="Content Placeholder 3"/>
          <p:cNvSpPr>
            <a:spLocks noGrp="1"/>
          </p:cNvSpPr>
          <p:nvPr>
            <p:ph sz="quarter" idx="10"/>
          </p:nvPr>
        </p:nvSpPr>
        <p:spPr>
          <a:xfrm>
            <a:off x="5089941" y="758952"/>
            <a:ext cx="6333963" cy="5349240"/>
          </a:xfrm>
        </p:spPr>
        <p:txBody>
          <a:bodyPr anchor="ctr">
            <a:noAutofit/>
          </a:bodyPr>
          <a:lstStyle>
            <a:lvl2pPr>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256273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56" y="78828"/>
            <a:ext cx="11336947" cy="985840"/>
          </a:xfrm>
        </p:spPr>
        <p:txBody>
          <a:bodyPr/>
          <a:lstStyle/>
          <a:p>
            <a:r>
              <a:rPr lang="en-US" dirty="0" smtClean="0"/>
              <a:t>Click to Edit Title</a:t>
            </a:r>
            <a:endParaRPr lang="en-US" dirty="0"/>
          </a:p>
        </p:txBody>
      </p:sp>
      <p:sp>
        <p:nvSpPr>
          <p:cNvPr id="7"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108781012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3622" y="78828"/>
            <a:ext cx="11311128" cy="985840"/>
          </a:xfrm>
        </p:spPr>
        <p:txBody>
          <a:bodyPr/>
          <a:lstStyle/>
          <a:p>
            <a:r>
              <a:rPr lang="en-US" dirty="0" smtClean="0"/>
              <a:t>Click to Edit Title</a:t>
            </a:r>
            <a:endParaRPr lang="en-US" dirty="0"/>
          </a:p>
        </p:txBody>
      </p:sp>
      <p:sp>
        <p:nvSpPr>
          <p:cNvPr id="3" name="Text Placeholder 6"/>
          <p:cNvSpPr>
            <a:spLocks noGrp="1"/>
          </p:cNvSpPr>
          <p:nvPr>
            <p:ph type="body" sz="quarter" idx="16" hasCustomPrompt="1"/>
          </p:nvPr>
        </p:nvSpPr>
        <p:spPr>
          <a:xfrm>
            <a:off x="443622" y="1033137"/>
            <a:ext cx="11311128" cy="606477"/>
          </a:xfrm>
          <a:prstGeom prst="rect">
            <a:avLst/>
          </a:prstGeo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rgbClr val="7F7F7F"/>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350523228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56" y="78828"/>
            <a:ext cx="11309783" cy="985840"/>
          </a:xfrm>
        </p:spPr>
        <p:txBody>
          <a:bodyPr/>
          <a:lstStyle/>
          <a:p>
            <a:r>
              <a:rPr lang="en-US" dirty="0" smtClean="0"/>
              <a:t>Click to Edit Title</a:t>
            </a:r>
            <a:endParaRPr lang="en-US" dirty="0"/>
          </a:p>
        </p:txBody>
      </p:sp>
      <p:sp>
        <p:nvSpPr>
          <p:cNvPr id="7" name="Content Placeholder 2"/>
          <p:cNvSpPr>
            <a:spLocks noGrp="1"/>
          </p:cNvSpPr>
          <p:nvPr>
            <p:ph sz="quarter" idx="20" hasCustomPrompt="1"/>
          </p:nvPr>
        </p:nvSpPr>
        <p:spPr>
          <a:xfrm>
            <a:off x="448056" y="1600200"/>
            <a:ext cx="11309783" cy="4526280"/>
          </a:xfrm>
          <a:prstGeom prst="rect">
            <a:avLst/>
          </a:prstGeom>
        </p:spPr>
        <p:txBody>
          <a:bodyPr/>
          <a:lstStyle>
            <a:lvl2pPr marL="461963" indent="-231775">
              <a:buFont typeface="Lucida Grande"/>
              <a:buChar char="–"/>
              <a:defRPr sz="2000"/>
            </a:lvl2pPr>
            <a:lvl3pPr>
              <a:defRPr sz="1800"/>
            </a:lvl3pPr>
            <a:lvl4pPr marL="911225" indent="-231775">
              <a:buFont typeface="Lucida Grande"/>
              <a:buChar cha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20472426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56" y="78828"/>
            <a:ext cx="11309783" cy="985840"/>
          </a:xfrm>
        </p:spPr>
        <p:txBody>
          <a:bodyPr/>
          <a:lstStyle/>
          <a:p>
            <a:r>
              <a:rPr lang="en-US" dirty="0" smtClean="0"/>
              <a:t>Click to Edit Title</a:t>
            </a:r>
            <a:endParaRPr lang="en-US" dirty="0"/>
          </a:p>
        </p:txBody>
      </p:sp>
      <p:sp>
        <p:nvSpPr>
          <p:cNvPr id="3" name="Text Placeholder 6"/>
          <p:cNvSpPr>
            <a:spLocks noGrp="1"/>
          </p:cNvSpPr>
          <p:nvPr>
            <p:ph type="body" sz="quarter" idx="16" hasCustomPrompt="1"/>
          </p:nvPr>
        </p:nvSpPr>
        <p:spPr>
          <a:xfrm>
            <a:off x="448056" y="1033137"/>
            <a:ext cx="11309783" cy="606477"/>
          </a:xfrm>
          <a:prstGeom prst="rect">
            <a:avLst/>
          </a:prstGeom>
        </p:spPr>
        <p:txBody>
          <a:bodyPr/>
          <a:lstStyle>
            <a:lvl1pPr marL="0" marR="0" indent="0" algn="l" defTabSz="1088291" rtl="0" eaLnBrk="1" fontAlgn="auto" latinLnBrk="0" hangingPunct="1">
              <a:lnSpc>
                <a:spcPct val="100000"/>
              </a:lnSpc>
              <a:spcBef>
                <a:spcPts val="1800"/>
              </a:spcBef>
              <a:spcAft>
                <a:spcPts val="0"/>
              </a:spcAft>
              <a:buClr>
                <a:schemeClr val="tx1">
                  <a:lumMod val="50000"/>
                </a:schemeClr>
              </a:buClr>
              <a:buSzTx/>
              <a:buFont typeface="Arial" pitchFamily="34" charset="0"/>
              <a:buNone/>
              <a:tabLst/>
              <a:defRPr lang="en-US" sz="2000" kern="1200" spc="0" baseline="0" dirty="0" smtClean="0">
                <a:solidFill>
                  <a:srgbClr val="7F7F7F"/>
                </a:solidFill>
                <a:latin typeface="+mn-lt"/>
                <a:ea typeface="+mn-ea"/>
                <a:cs typeface="+mn-cs"/>
              </a:defRPr>
            </a:lvl1pPr>
          </a:lstStyle>
          <a:p>
            <a:pPr marL="0" marR="0" lvl="0" indent="0" algn="l" defTabSz="914400" rtl="0" eaLnBrk="1" fontAlgn="auto" latinLnBrk="0" hangingPunct="1">
              <a:lnSpc>
                <a:spcPct val="100000"/>
              </a:lnSpc>
              <a:spcBef>
                <a:spcPct val="20000"/>
              </a:spcBef>
              <a:spcAft>
                <a:spcPts val="0"/>
              </a:spcAft>
              <a:buClr>
                <a:schemeClr val="tx2"/>
              </a:buClr>
              <a:buSzPct val="80000"/>
              <a:buFont typeface="Arial" panose="020B0604020202020204" pitchFamily="34" charset="0"/>
              <a:buNone/>
              <a:tabLst/>
              <a:defRPr/>
            </a:pPr>
            <a:r>
              <a:rPr lang="en-US" dirty="0" smtClean="0"/>
              <a:t>Subtitle Placeholder</a:t>
            </a:r>
          </a:p>
        </p:txBody>
      </p:sp>
      <p:sp>
        <p:nvSpPr>
          <p:cNvPr id="7" name="Content Placeholder 2"/>
          <p:cNvSpPr>
            <a:spLocks noGrp="1"/>
          </p:cNvSpPr>
          <p:nvPr>
            <p:ph sz="quarter" idx="20" hasCustomPrompt="1"/>
          </p:nvPr>
        </p:nvSpPr>
        <p:spPr>
          <a:xfrm>
            <a:off x="448059" y="1874574"/>
            <a:ext cx="11320082" cy="4251325"/>
          </a:xfrm>
          <a:prstGeom prst="rect">
            <a:avLst/>
          </a:prstGeom>
        </p:spPr>
        <p:txBody>
          <a:bodyPr/>
          <a:lstStyle>
            <a:lvl2pPr marL="461963" indent="-231775">
              <a:buFont typeface="Lucida Grande"/>
              <a:buChar char="–"/>
              <a:defRPr sz="2000"/>
            </a:lvl2pPr>
            <a:lvl3pPr>
              <a:defRPr sz="1800"/>
            </a:lvl3pPr>
            <a:lvl4pPr marL="911225" indent="-231775">
              <a:buFont typeface="Lucida Grande"/>
              <a:buChar cha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30901132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56" y="78828"/>
            <a:ext cx="11309783" cy="985840"/>
          </a:xfrm>
        </p:spPr>
        <p:txBody>
          <a:bodyPr/>
          <a:lstStyle/>
          <a:p>
            <a:r>
              <a:rPr lang="en-US" dirty="0" smtClean="0"/>
              <a:t>Click to Edit Title</a:t>
            </a:r>
            <a:endParaRPr lang="en-US" dirty="0"/>
          </a:p>
        </p:txBody>
      </p:sp>
      <p:sp>
        <p:nvSpPr>
          <p:cNvPr id="9" name="Content Placeholder 2"/>
          <p:cNvSpPr>
            <a:spLocks noGrp="1"/>
          </p:cNvSpPr>
          <p:nvPr>
            <p:ph sz="quarter" idx="20" hasCustomPrompt="1"/>
          </p:nvPr>
        </p:nvSpPr>
        <p:spPr>
          <a:xfrm>
            <a:off x="448056" y="1600200"/>
            <a:ext cx="5533645" cy="4526280"/>
          </a:xfrm>
          <a:prstGeom prst="rect">
            <a:avLst/>
          </a:prstGeom>
        </p:spPr>
        <p:txBody>
          <a:bodyPr/>
          <a:lstStyle>
            <a:lvl1pPr marL="230188" indent="-230188">
              <a:defRPr/>
            </a:lvl1pPr>
            <a:lvl3pPr marL="461963" indent="-231775">
              <a:buFont typeface="Lucida Grande"/>
              <a:buChar char="–"/>
              <a:defRPr sz="2000"/>
            </a:lvl3pPr>
            <a:lvl5pPr marL="679450" indent="-217488">
              <a:defRPr sz="1800"/>
            </a:lvl5pPr>
            <a:lvl6pPr marL="911225" indent="-231775">
              <a:buFont typeface="Lucida Grande"/>
              <a:buChar char="–"/>
              <a:defRPr sz="1600"/>
            </a:lvl6pPr>
            <a:lvl7pPr marL="1141413" indent="-230188">
              <a:buFont typeface="Lucida Grande"/>
              <a:buChar char="–"/>
              <a:defRPr sz="1600">
                <a:solidFill>
                  <a:schemeClr val="bg1"/>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10" name="Content Placeholder 2"/>
          <p:cNvSpPr>
            <a:spLocks noGrp="1"/>
          </p:cNvSpPr>
          <p:nvPr>
            <p:ph sz="quarter" idx="21" hasCustomPrompt="1"/>
          </p:nvPr>
        </p:nvSpPr>
        <p:spPr>
          <a:xfrm>
            <a:off x="6226822" y="1600200"/>
            <a:ext cx="5532120" cy="4526280"/>
          </a:xfrm>
          <a:prstGeom prst="rect">
            <a:avLst/>
          </a:prstGeom>
        </p:spPr>
        <p:txBody>
          <a:bodyPr/>
          <a:lstStyle>
            <a:lvl1pPr marL="230188" indent="-230188">
              <a:defRPr/>
            </a:lvl1pPr>
            <a:lvl3pPr marL="461963" indent="-231775">
              <a:buFont typeface="Lucida Grande"/>
              <a:buChar char="–"/>
              <a:defRPr sz="2000"/>
            </a:lvl3pPr>
            <a:lvl5pPr marL="679450" indent="-217488">
              <a:defRPr sz="1800"/>
            </a:lvl5pPr>
            <a:lvl6pPr marL="911225" indent="-231775">
              <a:buFont typeface="Lucida Grande"/>
              <a:buChar char="–"/>
              <a:defRPr sz="1600"/>
            </a:lvl6pPr>
            <a:lvl7pPr marL="1141413" indent="-230188">
              <a:buFont typeface="Lucida Grande"/>
              <a:buChar char="–"/>
              <a:defRPr sz="1600">
                <a:solidFill>
                  <a:schemeClr val="bg1"/>
                </a:solidFill>
              </a:defRPr>
            </a:lvl7pPr>
          </a:lstStyle>
          <a:p>
            <a:pPr lvl="0"/>
            <a:r>
              <a:rPr lang="en-US" dirty="0" smtClean="0"/>
              <a:t>Click to edit text</a:t>
            </a:r>
          </a:p>
          <a:p>
            <a:pPr lvl="2"/>
            <a:r>
              <a:rPr lang="en-US" dirty="0" smtClean="0"/>
              <a:t>Second level</a:t>
            </a:r>
          </a:p>
          <a:p>
            <a:pPr lvl="4"/>
            <a:r>
              <a:rPr lang="en-US" dirty="0" smtClean="0"/>
              <a:t>Third level</a:t>
            </a:r>
          </a:p>
          <a:p>
            <a:pPr lvl="5"/>
            <a:r>
              <a:rPr lang="en-US" dirty="0" smtClean="0"/>
              <a:t>Fourth level</a:t>
            </a:r>
          </a:p>
          <a:p>
            <a:pPr lvl="6"/>
            <a:r>
              <a:rPr lang="en-US" dirty="0" smtClean="0"/>
              <a:t>Fifth level</a:t>
            </a:r>
          </a:p>
        </p:txBody>
      </p:sp>
      <p:sp>
        <p:nvSpPr>
          <p:cNvPr id="6"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spTree>
    <p:extLst>
      <p:ext uri="{BB962C8B-B14F-4D97-AF65-F5344CB8AC3E}">
        <p14:creationId xmlns:p14="http://schemas.microsoft.com/office/powerpoint/2010/main" val="70604741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Citrix_X_LightGray_RGB_mod_2b.jpg"/>
          <p:cNvPicPr>
            <a:picLocks noChangeAspect="1"/>
          </p:cNvPicPr>
          <p:nvPr/>
        </p:nvPicPr>
        <p:blipFill>
          <a:blip r:embed="rId43" cstate="email">
            <a:extLst>
              <a:ext uri="{28A0092B-C50C-407E-A947-70E740481C1C}">
                <a14:useLocalDpi xmlns:a14="http://schemas.microsoft.com/office/drawing/2010/main"/>
              </a:ext>
            </a:extLst>
          </a:blip>
          <a:stretch>
            <a:fillRect/>
          </a:stretch>
        </p:blipFill>
        <p:spPr>
          <a:xfrm>
            <a:off x="0" y="6518895"/>
            <a:ext cx="12188825" cy="339105"/>
          </a:xfrm>
          <a:prstGeom prst="rect">
            <a:avLst/>
          </a:prstGeom>
        </p:spPr>
      </p:pic>
      <p:sp>
        <p:nvSpPr>
          <p:cNvPr id="4" name="Title Placeholder 3"/>
          <p:cNvSpPr>
            <a:spLocks noGrp="1"/>
          </p:cNvSpPr>
          <p:nvPr>
            <p:ph type="title"/>
          </p:nvPr>
        </p:nvSpPr>
        <p:spPr>
          <a:xfrm>
            <a:off x="448831" y="78828"/>
            <a:ext cx="11309783" cy="985840"/>
          </a:xfrm>
          <a:prstGeom prst="rect">
            <a:avLst/>
          </a:prstGeom>
        </p:spPr>
        <p:txBody>
          <a:bodyPr vert="horz" wrap="square" lIns="91440" tIns="45720" rIns="91440" bIns="45720" rtlCol="0" anchor="b">
            <a:noAutofit/>
          </a:bodyPr>
          <a:lstStyle/>
          <a:p>
            <a:r>
              <a:rPr lang="en-US" dirty="0" smtClean="0"/>
              <a:t>Click to Edit Title</a:t>
            </a:r>
            <a:endParaRPr lang="en-US" dirty="0"/>
          </a:p>
        </p:txBody>
      </p:sp>
      <p:sp>
        <p:nvSpPr>
          <p:cNvPr id="2" name="Text Placeholder 1"/>
          <p:cNvSpPr>
            <a:spLocks noGrp="1"/>
          </p:cNvSpPr>
          <p:nvPr>
            <p:ph type="body" idx="1"/>
          </p:nvPr>
        </p:nvSpPr>
        <p:spPr>
          <a:xfrm>
            <a:off x="449184" y="1600200"/>
            <a:ext cx="11309430" cy="4525963"/>
          </a:xfrm>
          <a:prstGeom prst="rect">
            <a:avLst/>
          </a:prstGeom>
        </p:spPr>
        <p:txBody>
          <a:bodyPr vert="horz" lIns="91440" tIns="45720" rIns="91440" bIns="45720" rtlCol="0">
            <a:no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8"/>
          <p:cNvSpPr txBox="1"/>
          <p:nvPr/>
        </p:nvSpPr>
        <p:spPr>
          <a:xfrm>
            <a:off x="-792" y="6465907"/>
            <a:ext cx="661192" cy="415498"/>
          </a:xfrm>
          <a:prstGeom prst="rect">
            <a:avLst/>
          </a:prstGeom>
          <a:noFill/>
        </p:spPr>
        <p:txBody>
          <a:bodyPr wrap="square" rtlCol="0">
            <a:spAutoFit/>
          </a:bodyPr>
          <a:lstStyle/>
          <a:p>
            <a:endParaRPr lang="en-US" dirty="0" smtClean="0">
              <a:solidFill>
                <a:schemeClr val="tx1"/>
              </a:solidFill>
            </a:endParaRPr>
          </a:p>
        </p:txBody>
      </p:sp>
      <p:sp>
        <p:nvSpPr>
          <p:cNvPr id="10" name="Slide Number Placeholder 4"/>
          <p:cNvSpPr>
            <a:spLocks noGrp="1"/>
          </p:cNvSpPr>
          <p:nvPr>
            <p:ph type="sldNum" sz="quarter" idx="4"/>
          </p:nvPr>
        </p:nvSpPr>
        <p:spPr>
          <a:xfrm>
            <a:off x="158344" y="6586591"/>
            <a:ext cx="410501" cy="215444"/>
          </a:xfrm>
          <a:prstGeom prst="rect">
            <a:avLst/>
          </a:prstGeom>
          <a:noFill/>
        </p:spPr>
        <p:txBody>
          <a:bodyPr wrap="square" rtlCol="0">
            <a:spAutoFit/>
          </a:bodyPr>
          <a:lstStyle>
            <a:lvl1pPr>
              <a:defRPr lang="en-US" sz="800" smtClean="0">
                <a:solidFill>
                  <a:schemeClr val="bg2"/>
                </a:solidFill>
              </a:defRPr>
            </a:lvl1pPr>
          </a:lstStyle>
          <a:p>
            <a:fld id="{113BA7D1-EE9A-0241-B0CB-67F65CFD4A8F}" type="slidenum">
              <a:rPr lang="en-US" smtClean="0"/>
              <a:pPr/>
              <a:t>‹#›</a:t>
            </a:fld>
            <a:endParaRPr lang="en-US" dirty="0"/>
          </a:p>
        </p:txBody>
      </p:sp>
      <p:pic>
        <p:nvPicPr>
          <p:cNvPr id="14" name="Picture 13" descr="Citrix_Logo_Black.png"/>
          <p:cNvPicPr>
            <a:picLocks noChangeAspect="1"/>
          </p:cNvPicPr>
          <p:nvPr/>
        </p:nvPicPr>
        <p:blipFill>
          <a:blip r:embed="rId44" cstate="email">
            <a:extLst>
              <a:ext uri="{28A0092B-C50C-407E-A947-70E740481C1C}">
                <a14:useLocalDpi xmlns:a14="http://schemas.microsoft.com/office/drawing/2010/main"/>
              </a:ext>
            </a:extLst>
          </a:blip>
          <a:stretch>
            <a:fillRect/>
          </a:stretch>
        </p:blipFill>
        <p:spPr>
          <a:xfrm>
            <a:off x="11278233" y="6594397"/>
            <a:ext cx="513518" cy="192024"/>
          </a:xfrm>
          <a:prstGeom prst="rect">
            <a:avLst/>
          </a:prstGeom>
        </p:spPr>
      </p:pic>
      <p:sp>
        <p:nvSpPr>
          <p:cNvPr id="15" name="TextBox 14"/>
          <p:cNvSpPr txBox="1"/>
          <p:nvPr/>
        </p:nvSpPr>
        <p:spPr>
          <a:xfrm>
            <a:off x="460129" y="6586590"/>
            <a:ext cx="3573544" cy="215444"/>
          </a:xfrm>
          <a:prstGeom prst="rect">
            <a:avLst/>
          </a:prstGeom>
          <a:noFill/>
        </p:spPr>
        <p:txBody>
          <a:bodyPr wrap="square" rtlCol="0">
            <a:spAutoFit/>
          </a:bodyPr>
          <a:lstStyle/>
          <a:p>
            <a:pPr marL="0" marR="0" indent="0" algn="l" defTabSz="1088291" rtl="0" eaLnBrk="1" fontAlgn="auto" latinLnBrk="0" hangingPunct="1">
              <a:lnSpc>
                <a:spcPct val="100000"/>
              </a:lnSpc>
              <a:spcBef>
                <a:spcPts val="0"/>
              </a:spcBef>
              <a:spcAft>
                <a:spcPts val="0"/>
              </a:spcAft>
              <a:buClrTx/>
              <a:buSzTx/>
              <a:buFontTx/>
              <a:buNone/>
              <a:tabLst/>
              <a:defRPr/>
            </a:pPr>
            <a:r>
              <a:rPr lang="en-US" sz="800" dirty="0" smtClean="0">
                <a:solidFill>
                  <a:schemeClr val="bg2"/>
                </a:solidFill>
                <a:latin typeface="Arial" pitchFamily="34" charset="0"/>
                <a:ea typeface="Arial"/>
                <a:cs typeface="Arial"/>
              </a:rPr>
              <a:t>© 2015 Citrix | Confidential </a:t>
            </a:r>
          </a:p>
        </p:txBody>
      </p:sp>
    </p:spTree>
    <p:extLst>
      <p:ext uri="{BB962C8B-B14F-4D97-AF65-F5344CB8AC3E}">
        <p14:creationId xmlns:p14="http://schemas.microsoft.com/office/powerpoint/2010/main" val="2395302124"/>
      </p:ext>
    </p:extLst>
  </p:cSld>
  <p:clrMap bg1="lt1" tx1="dk1" bg2="lt2" tx2="dk2" accent1="accent1" accent2="accent2" accent3="accent3" accent4="accent4" accent5="accent5" accent6="accent6" hlink="hlink" folHlink="folHlink"/>
  <p:sldLayoutIdLst>
    <p:sldLayoutId id="2147483752" r:id="rId1"/>
    <p:sldLayoutId id="2147483844" r:id="rId2"/>
    <p:sldLayoutId id="2147483754" r:id="rId3"/>
    <p:sldLayoutId id="2147483753" r:id="rId4"/>
    <p:sldLayoutId id="2147483745" r:id="rId5"/>
    <p:sldLayoutId id="2147483744" r:id="rId6"/>
    <p:sldLayoutId id="2147483751" r:id="rId7"/>
    <p:sldLayoutId id="2147483723" r:id="rId8"/>
    <p:sldLayoutId id="2147483785" r:id="rId9"/>
    <p:sldLayoutId id="2147483708" r:id="rId10"/>
    <p:sldLayoutId id="2147483813" r:id="rId11"/>
    <p:sldLayoutId id="2147483709" r:id="rId12"/>
    <p:sldLayoutId id="2147483732" r:id="rId13"/>
    <p:sldLayoutId id="2147483742" r:id="rId14"/>
    <p:sldLayoutId id="2147483735" r:id="rId15"/>
    <p:sldLayoutId id="2147483725" r:id="rId16"/>
    <p:sldLayoutId id="2147483786" r:id="rId17"/>
    <p:sldLayoutId id="2147483720" r:id="rId18"/>
    <p:sldLayoutId id="2147483719" r:id="rId19"/>
    <p:sldLayoutId id="2147483718" r:id="rId20"/>
    <p:sldLayoutId id="2147483784" r:id="rId21"/>
    <p:sldLayoutId id="2147483810" r:id="rId22"/>
    <p:sldLayoutId id="2147483811" r:id="rId23"/>
    <p:sldLayoutId id="2147483726" r:id="rId24"/>
    <p:sldLayoutId id="2147483743" r:id="rId25"/>
    <p:sldLayoutId id="2147483727" r:id="rId26"/>
    <p:sldLayoutId id="2147483728" r:id="rId27"/>
    <p:sldLayoutId id="2147483739" r:id="rId28"/>
    <p:sldLayoutId id="2147483740" r:id="rId29"/>
    <p:sldLayoutId id="2147483755" r:id="rId30"/>
    <p:sldLayoutId id="2147483848" r:id="rId31"/>
    <p:sldLayoutId id="2147483849" r:id="rId32"/>
    <p:sldLayoutId id="2147483850" r:id="rId33"/>
    <p:sldLayoutId id="2147483853" r:id="rId34"/>
    <p:sldLayoutId id="2147483854" r:id="rId35"/>
    <p:sldLayoutId id="2147483855" r:id="rId36"/>
    <p:sldLayoutId id="2147483856" r:id="rId37"/>
    <p:sldLayoutId id="2147483857" r:id="rId38"/>
    <p:sldLayoutId id="2147483858" r:id="rId39"/>
    <p:sldLayoutId id="2147483859" r:id="rId40"/>
    <p:sldLayoutId id="2147483860" r:id="rId41"/>
  </p:sldLayoutIdLst>
  <p:transition spd="med">
    <p:fade/>
  </p:transition>
  <p:timing>
    <p:tnLst>
      <p:par>
        <p:cTn id="1" dur="indefinite" restart="never" nodeType="tmRoot"/>
      </p:par>
    </p:tnLst>
  </p:timing>
  <p:hf sldNum="0" hdr="0" ftr="0" dt="0"/>
  <p:txStyles>
    <p:titleStyle>
      <a:lvl1pPr marL="0" indent="0" algn="l" defTabSz="1088291" rtl="0" eaLnBrk="1" latinLnBrk="0" hangingPunct="1">
        <a:lnSpc>
          <a:spcPts val="3200"/>
        </a:lnSpc>
        <a:spcBef>
          <a:spcPts val="1800"/>
        </a:spcBef>
        <a:spcAft>
          <a:spcPts val="0"/>
        </a:spcAft>
        <a:buClr>
          <a:schemeClr val="tx1">
            <a:lumMod val="50000"/>
          </a:schemeClr>
        </a:buClr>
        <a:buFont typeface="Arial" pitchFamily="34" charset="0"/>
        <a:buNone/>
        <a:tabLst/>
        <a:defRPr lang="en-US" sz="3200" kern="1200" baseline="0" dirty="0">
          <a:solidFill>
            <a:schemeClr val="bg2"/>
          </a:solidFill>
          <a:effectLst/>
          <a:latin typeface="+mn-lt"/>
          <a:ea typeface="+mn-ea"/>
          <a:cs typeface="+mn-cs"/>
        </a:defRPr>
      </a:lvl1pPr>
    </p:titleStyle>
    <p:bodyStyle>
      <a:lvl1pPr marL="227013" indent="-227013" algn="l" defTabSz="1088291" rtl="0" eaLnBrk="1" latinLnBrk="0" hangingPunct="1">
        <a:lnSpc>
          <a:spcPct val="100000"/>
        </a:lnSpc>
        <a:spcBef>
          <a:spcPts val="1800"/>
        </a:spcBef>
        <a:spcAft>
          <a:spcPts val="0"/>
        </a:spcAft>
        <a:buClrTx/>
        <a:buFont typeface="Arial"/>
        <a:buChar char="•"/>
        <a:tabLst/>
        <a:defRPr lang="en-US" sz="2400" kern="1200" baseline="0" dirty="0" smtClean="0">
          <a:solidFill>
            <a:schemeClr val="bg2"/>
          </a:solidFill>
          <a:latin typeface="+mn-lt"/>
          <a:ea typeface="+mn-ea"/>
          <a:cs typeface="+mn-cs"/>
        </a:defRPr>
      </a:lvl1pPr>
      <a:lvl2pPr marL="458788" indent="-228600" algn="l" defTabSz="1088291" rtl="0" eaLnBrk="1" latinLnBrk="0" hangingPunct="1">
        <a:lnSpc>
          <a:spcPct val="100000"/>
        </a:lnSpc>
        <a:spcBef>
          <a:spcPts val="300"/>
        </a:spcBef>
        <a:buClrTx/>
        <a:buSzPct val="100000"/>
        <a:buFont typeface="Lucida Grande"/>
        <a:buChar char="–"/>
        <a:tabLst/>
        <a:defRPr lang="en-US" sz="2000" kern="1200" baseline="0" dirty="0" smtClean="0">
          <a:solidFill>
            <a:schemeClr val="bg2"/>
          </a:solidFill>
          <a:latin typeface="+mn-lt"/>
          <a:ea typeface="+mn-ea"/>
          <a:cs typeface="+mn-cs"/>
        </a:defRPr>
      </a:lvl2pPr>
      <a:lvl3pPr marL="688975" indent="-230188" algn="l" defTabSz="1088291" rtl="0" eaLnBrk="1" latinLnBrk="0" hangingPunct="1">
        <a:lnSpc>
          <a:spcPct val="100000"/>
        </a:lnSpc>
        <a:spcBef>
          <a:spcPts val="300"/>
        </a:spcBef>
        <a:buClrTx/>
        <a:buFont typeface="Lucida Grande"/>
        <a:buChar char="–"/>
        <a:tabLst/>
        <a:defRPr lang="en-US" sz="1800" kern="1200" dirty="0" smtClean="0">
          <a:solidFill>
            <a:schemeClr val="bg2"/>
          </a:solidFill>
          <a:latin typeface="+mn-lt"/>
          <a:ea typeface="+mn-ea"/>
          <a:cs typeface="+mn-cs"/>
        </a:defRPr>
      </a:lvl3pPr>
      <a:lvl4pPr marL="919163" indent="-230188" algn="l" defTabSz="1088291" rtl="0" eaLnBrk="1" latinLnBrk="0" hangingPunct="1">
        <a:lnSpc>
          <a:spcPct val="100000"/>
        </a:lnSpc>
        <a:spcBef>
          <a:spcPts val="300"/>
        </a:spcBef>
        <a:buClrTx/>
        <a:buFont typeface="Lucida Grande"/>
        <a:buChar char="–"/>
        <a:tabLst/>
        <a:defRPr lang="en-US" sz="1600" kern="1200" baseline="0" dirty="0" smtClean="0">
          <a:solidFill>
            <a:schemeClr val="bg2"/>
          </a:solidFill>
          <a:latin typeface="+mn-lt"/>
          <a:ea typeface="+mn-ea"/>
          <a:cs typeface="+mn-cs"/>
        </a:defRPr>
      </a:lvl4pPr>
      <a:lvl5pPr marL="1147763" indent="-228600" algn="l" defTabSz="1088291" rtl="0" eaLnBrk="1" latinLnBrk="0" hangingPunct="1">
        <a:lnSpc>
          <a:spcPct val="100000"/>
        </a:lnSpc>
        <a:spcBef>
          <a:spcPts val="300"/>
        </a:spcBef>
        <a:buClrTx/>
        <a:buFont typeface="Lucida Grande"/>
        <a:buChar char="–"/>
        <a:tabLst/>
        <a:defRPr lang="en-US" sz="1600" kern="1200" baseline="0" dirty="0">
          <a:solidFill>
            <a:schemeClr val="bg2"/>
          </a:solidFill>
          <a:latin typeface="+mn-lt"/>
          <a:ea typeface="+mn-ea"/>
          <a:cs typeface="+mn-cs"/>
        </a:defRPr>
      </a:lvl5pPr>
      <a:lvl6pPr marL="911225" indent="-231775" algn="l" defTabSz="1088291" rtl="0" eaLnBrk="1" latinLnBrk="0" hangingPunct="1">
        <a:spcBef>
          <a:spcPct val="20000"/>
        </a:spcBef>
        <a:buClr>
          <a:schemeClr val="bg1"/>
        </a:buClr>
        <a:buFont typeface="Arial"/>
        <a:buChar char="•"/>
        <a:defRPr sz="1400" kern="1200" baseline="0">
          <a:solidFill>
            <a:schemeClr val="bg1"/>
          </a:solidFill>
          <a:latin typeface="+mn-lt"/>
          <a:ea typeface="+mn-ea"/>
          <a:cs typeface="+mn-cs"/>
        </a:defRPr>
      </a:lvl6pPr>
      <a:lvl7pPr marL="1141413" indent="-230188" algn="l" defTabSz="1088291" rtl="0" eaLnBrk="1" latinLnBrk="0" hangingPunct="1">
        <a:spcBef>
          <a:spcPct val="20000"/>
        </a:spcBef>
        <a:buClr>
          <a:schemeClr val="bg1"/>
        </a:buClr>
        <a:buFont typeface="Arial"/>
        <a:buChar char="•"/>
        <a:defRPr sz="1200" kern="1200" baseline="0">
          <a:solidFill>
            <a:srgbClr val="000000"/>
          </a:solidFill>
          <a:latin typeface="+mn-lt"/>
          <a:ea typeface="+mn-ea"/>
          <a:cs typeface="+mn-cs"/>
        </a:defRPr>
      </a:lvl7pPr>
      <a:lvl8pPr marL="4081089"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235"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291" rtl="0" eaLnBrk="1" latinLnBrk="0" hangingPunct="1">
        <a:defRPr sz="2100" kern="1200">
          <a:solidFill>
            <a:schemeClr val="tx1"/>
          </a:solidFill>
          <a:latin typeface="+mn-lt"/>
          <a:ea typeface="+mn-ea"/>
          <a:cs typeface="+mn-cs"/>
        </a:defRPr>
      </a:lvl1pPr>
      <a:lvl2pPr marL="544145" algn="l" defTabSz="1088291" rtl="0" eaLnBrk="1" latinLnBrk="0" hangingPunct="1">
        <a:defRPr sz="2100" kern="1200">
          <a:solidFill>
            <a:schemeClr val="tx1"/>
          </a:solidFill>
          <a:latin typeface="+mn-lt"/>
          <a:ea typeface="+mn-ea"/>
          <a:cs typeface="+mn-cs"/>
        </a:defRPr>
      </a:lvl2pPr>
      <a:lvl3pPr marL="1088291" algn="l" defTabSz="1088291" rtl="0" eaLnBrk="1" latinLnBrk="0" hangingPunct="1">
        <a:defRPr sz="2100" kern="1200">
          <a:solidFill>
            <a:schemeClr val="tx1"/>
          </a:solidFill>
          <a:latin typeface="+mn-lt"/>
          <a:ea typeface="+mn-ea"/>
          <a:cs typeface="+mn-cs"/>
        </a:defRPr>
      </a:lvl3pPr>
      <a:lvl4pPr marL="1632436" algn="l" defTabSz="1088291" rtl="0" eaLnBrk="1" latinLnBrk="0" hangingPunct="1">
        <a:defRPr sz="2100" kern="1200">
          <a:solidFill>
            <a:schemeClr val="tx1"/>
          </a:solidFill>
          <a:latin typeface="+mn-lt"/>
          <a:ea typeface="+mn-ea"/>
          <a:cs typeface="+mn-cs"/>
        </a:defRPr>
      </a:lvl4pPr>
      <a:lvl5pPr marL="2176581" algn="l" defTabSz="1088291" rtl="0" eaLnBrk="1" latinLnBrk="0" hangingPunct="1">
        <a:defRPr sz="2100" kern="1200">
          <a:solidFill>
            <a:schemeClr val="tx1"/>
          </a:solidFill>
          <a:latin typeface="+mn-lt"/>
          <a:ea typeface="+mn-ea"/>
          <a:cs typeface="+mn-cs"/>
        </a:defRPr>
      </a:lvl5pPr>
      <a:lvl6pPr marL="2720726" algn="l" defTabSz="1088291" rtl="0" eaLnBrk="1" latinLnBrk="0" hangingPunct="1">
        <a:defRPr sz="2100" kern="1200">
          <a:solidFill>
            <a:schemeClr val="tx1"/>
          </a:solidFill>
          <a:latin typeface="+mn-lt"/>
          <a:ea typeface="+mn-ea"/>
          <a:cs typeface="+mn-cs"/>
        </a:defRPr>
      </a:lvl6pPr>
      <a:lvl7pPr marL="3264872" algn="l" defTabSz="1088291" rtl="0" eaLnBrk="1" latinLnBrk="0" hangingPunct="1">
        <a:defRPr sz="2100" kern="1200">
          <a:solidFill>
            <a:schemeClr val="tx1"/>
          </a:solidFill>
          <a:latin typeface="+mn-lt"/>
          <a:ea typeface="+mn-ea"/>
          <a:cs typeface="+mn-cs"/>
        </a:defRPr>
      </a:lvl7pPr>
      <a:lvl8pPr marL="3809017" algn="l" defTabSz="1088291" rtl="0" eaLnBrk="1" latinLnBrk="0" hangingPunct="1">
        <a:defRPr sz="2100" kern="1200">
          <a:solidFill>
            <a:schemeClr val="tx1"/>
          </a:solidFill>
          <a:latin typeface="+mn-lt"/>
          <a:ea typeface="+mn-ea"/>
          <a:cs typeface="+mn-cs"/>
        </a:defRPr>
      </a:lvl8pPr>
      <a:lvl9pPr marL="4353162" algn="l" defTabSz="1088291"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3.tiff"/><Relationship Id="rId3" Type="http://schemas.openxmlformats.org/officeDocument/2006/relationships/image" Target="../media/image28.tiff"/><Relationship Id="rId7" Type="http://schemas.openxmlformats.org/officeDocument/2006/relationships/image" Target="../media/image32.tiff"/><Relationship Id="rId2" Type="http://schemas.openxmlformats.org/officeDocument/2006/relationships/image" Target="../media/image27.tiff"/><Relationship Id="rId1" Type="http://schemas.openxmlformats.org/officeDocument/2006/relationships/slideLayout" Target="../slideLayouts/slideLayout5.xml"/><Relationship Id="rId6" Type="http://schemas.openxmlformats.org/officeDocument/2006/relationships/image" Target="../media/image31.tiff"/><Relationship Id="rId5" Type="http://schemas.openxmlformats.org/officeDocument/2006/relationships/image" Target="../media/image30.tiff"/><Relationship Id="rId10" Type="http://schemas.openxmlformats.org/officeDocument/2006/relationships/image" Target="../media/image35.png"/><Relationship Id="rId4" Type="http://schemas.openxmlformats.org/officeDocument/2006/relationships/image" Target="../media/image29.tiff"/><Relationship Id="rId9" Type="http://schemas.openxmlformats.org/officeDocument/2006/relationships/image" Target="../media/image3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39.jpeg"/><Relationship Id="rId5" Type="http://schemas.openxmlformats.org/officeDocument/2006/relationships/image" Target="../media/image38.tiff"/><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3.jpe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46.png"/><Relationship Id="rId11" Type="http://schemas.openxmlformats.org/officeDocument/2006/relationships/image" Target="../media/image51.jpeg"/><Relationship Id="rId5" Type="http://schemas.openxmlformats.org/officeDocument/2006/relationships/image" Target="../media/image45.png"/><Relationship Id="rId10" Type="http://schemas.openxmlformats.org/officeDocument/2006/relationships/image" Target="../media/image50.jpe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1.tiff"/></Relationships>
</file>

<file path=ppt/slides/_rels/slide37.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image" Target="../media/image86.emf"/><Relationship Id="rId3" Type="http://schemas.openxmlformats.org/officeDocument/2006/relationships/image" Target="../media/image63.jpe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5.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jpeg"/><Relationship Id="rId22" Type="http://schemas.openxmlformats.org/officeDocument/2006/relationships/image" Target="../media/image82.png"/></Relationships>
</file>

<file path=ppt/slides/_rels/slide38.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image" Target="../media/image86.emf"/><Relationship Id="rId3" Type="http://schemas.openxmlformats.org/officeDocument/2006/relationships/image" Target="../media/image63.jpe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5.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jpeg"/><Relationship Id="rId22" Type="http://schemas.openxmlformats.org/officeDocument/2006/relationships/image" Target="../media/image82.png"/></Relationships>
</file>

<file path=ppt/slides/_rels/slide39.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image" Target="../media/image86.emf"/><Relationship Id="rId3" Type="http://schemas.openxmlformats.org/officeDocument/2006/relationships/image" Target="../media/image63.jpe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5.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jpeg"/><Relationship Id="rId22" Type="http://schemas.openxmlformats.org/officeDocument/2006/relationships/image" Target="../media/image8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diagramData" Target="../diagrams/data1.xml"/><Relationship Id="rId3" Type="http://schemas.openxmlformats.org/officeDocument/2006/relationships/image" Target="../media/image63.jpeg"/><Relationship Id="rId21" Type="http://schemas.openxmlformats.org/officeDocument/2006/relationships/image" Target="../media/image81.png"/><Relationship Id="rId34" Type="http://schemas.openxmlformats.org/officeDocument/2006/relationships/image" Target="../media/image90.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33" Type="http://schemas.openxmlformats.org/officeDocument/2006/relationships/image" Target="../media/image89.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29" Type="http://schemas.openxmlformats.org/officeDocument/2006/relationships/diagramColors" Target="../diagrams/colors1.xml"/><Relationship Id="rId1" Type="http://schemas.openxmlformats.org/officeDocument/2006/relationships/slideLayout" Target="../slideLayouts/slideLayout5.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32" Type="http://schemas.openxmlformats.org/officeDocument/2006/relationships/image" Target="../media/image88.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28" Type="http://schemas.openxmlformats.org/officeDocument/2006/relationships/diagramQuickStyle" Target="../diagrams/quickStyle1.xml"/><Relationship Id="rId36" Type="http://schemas.openxmlformats.org/officeDocument/2006/relationships/image" Target="../media/image92.png"/><Relationship Id="rId10" Type="http://schemas.openxmlformats.org/officeDocument/2006/relationships/image" Target="../media/image70.png"/><Relationship Id="rId19" Type="http://schemas.openxmlformats.org/officeDocument/2006/relationships/image" Target="../media/image79.png"/><Relationship Id="rId31" Type="http://schemas.openxmlformats.org/officeDocument/2006/relationships/image" Target="../media/image87.tiff"/><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jpeg"/><Relationship Id="rId22" Type="http://schemas.openxmlformats.org/officeDocument/2006/relationships/image" Target="../media/image82.png"/><Relationship Id="rId27" Type="http://schemas.openxmlformats.org/officeDocument/2006/relationships/diagramLayout" Target="../diagrams/layout1.xml"/><Relationship Id="rId30" Type="http://schemas.microsoft.com/office/2007/relationships/diagramDrawing" Target="../diagrams/drawing1.xml"/><Relationship Id="rId35" Type="http://schemas.openxmlformats.org/officeDocument/2006/relationships/image" Target="../media/image9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8" Type="http://schemas.openxmlformats.org/officeDocument/2006/relationships/image" Target="../media/image98.tiff"/><Relationship Id="rId13" Type="http://schemas.openxmlformats.org/officeDocument/2006/relationships/image" Target="../media/image103.png"/><Relationship Id="rId18" Type="http://schemas.microsoft.com/office/2007/relationships/diagramDrawing" Target="../diagrams/drawing2.xml"/><Relationship Id="rId3" Type="http://schemas.openxmlformats.org/officeDocument/2006/relationships/image" Target="../media/image93.png"/><Relationship Id="rId7" Type="http://schemas.openxmlformats.org/officeDocument/2006/relationships/image" Target="../media/image97.tiff"/><Relationship Id="rId12" Type="http://schemas.openxmlformats.org/officeDocument/2006/relationships/image" Target="../media/image102.tiff"/><Relationship Id="rId17" Type="http://schemas.openxmlformats.org/officeDocument/2006/relationships/diagramColors" Target="../diagrams/colors2.xml"/><Relationship Id="rId2" Type="http://schemas.openxmlformats.org/officeDocument/2006/relationships/notesSlide" Target="../notesSlides/notesSlide22.xml"/><Relationship Id="rId16" Type="http://schemas.openxmlformats.org/officeDocument/2006/relationships/diagramQuickStyle" Target="../diagrams/quickStyle2.xml"/><Relationship Id="rId1" Type="http://schemas.openxmlformats.org/officeDocument/2006/relationships/slideLayout" Target="../slideLayouts/slideLayout35.xml"/><Relationship Id="rId6" Type="http://schemas.openxmlformats.org/officeDocument/2006/relationships/image" Target="../media/image96.png"/><Relationship Id="rId11" Type="http://schemas.openxmlformats.org/officeDocument/2006/relationships/image" Target="../media/image101.tiff"/><Relationship Id="rId5" Type="http://schemas.openxmlformats.org/officeDocument/2006/relationships/image" Target="../media/image95.png"/><Relationship Id="rId15" Type="http://schemas.openxmlformats.org/officeDocument/2006/relationships/diagramLayout" Target="../diagrams/layout2.xml"/><Relationship Id="rId10" Type="http://schemas.openxmlformats.org/officeDocument/2006/relationships/image" Target="../media/image100.tiff"/><Relationship Id="rId4" Type="http://schemas.openxmlformats.org/officeDocument/2006/relationships/image" Target="../media/image94.png"/><Relationship Id="rId9" Type="http://schemas.openxmlformats.org/officeDocument/2006/relationships/image" Target="../media/image99.tiff"/><Relationship Id="rId14"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3" Type="http://schemas.openxmlformats.org/officeDocument/2006/relationships/image" Target="../media/image104.tiff"/><Relationship Id="rId7" Type="http://schemas.openxmlformats.org/officeDocument/2006/relationships/image" Target="../media/image108.jpeg"/><Relationship Id="rId2" Type="http://schemas.openxmlformats.org/officeDocument/2006/relationships/notesSlide" Target="../notesSlides/notesSlide23.xml"/><Relationship Id="rId1" Type="http://schemas.openxmlformats.org/officeDocument/2006/relationships/slideLayout" Target="../slideLayouts/slideLayout31.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3.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gif"/><Relationship Id="rId18" Type="http://schemas.openxmlformats.org/officeDocument/2006/relationships/image" Target="../media/image126.jpeg"/><Relationship Id="rId3" Type="http://schemas.openxmlformats.org/officeDocument/2006/relationships/image" Target="../media/image111.jpeg"/><Relationship Id="rId21" Type="http://schemas.openxmlformats.org/officeDocument/2006/relationships/image" Target="../media/image129.wmf"/><Relationship Id="rId7" Type="http://schemas.openxmlformats.org/officeDocument/2006/relationships/image" Target="../media/image115.png"/><Relationship Id="rId12" Type="http://schemas.openxmlformats.org/officeDocument/2006/relationships/image" Target="../media/image120.jpeg"/><Relationship Id="rId17" Type="http://schemas.openxmlformats.org/officeDocument/2006/relationships/image" Target="../media/image125.jpeg"/><Relationship Id="rId2" Type="http://schemas.openxmlformats.org/officeDocument/2006/relationships/notesSlide" Target="../notesSlides/notesSlide33.xml"/><Relationship Id="rId16" Type="http://schemas.openxmlformats.org/officeDocument/2006/relationships/image" Target="../media/image124.jpeg"/><Relationship Id="rId20" Type="http://schemas.openxmlformats.org/officeDocument/2006/relationships/image" Target="../media/image128.png"/><Relationship Id="rId1" Type="http://schemas.openxmlformats.org/officeDocument/2006/relationships/slideLayout" Target="../slideLayouts/slideLayout5.xml"/><Relationship Id="rId6" Type="http://schemas.openxmlformats.org/officeDocument/2006/relationships/image" Target="../media/image114.png"/><Relationship Id="rId11" Type="http://schemas.openxmlformats.org/officeDocument/2006/relationships/image" Target="../media/image119.png"/><Relationship Id="rId24" Type="http://schemas.openxmlformats.org/officeDocument/2006/relationships/image" Target="../media/image132.png"/><Relationship Id="rId5" Type="http://schemas.openxmlformats.org/officeDocument/2006/relationships/image" Target="../media/image113.png"/><Relationship Id="rId15" Type="http://schemas.openxmlformats.org/officeDocument/2006/relationships/image" Target="../media/image123.png"/><Relationship Id="rId23" Type="http://schemas.openxmlformats.org/officeDocument/2006/relationships/image" Target="../media/image131.wmf"/><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 Id="rId22" Type="http://schemas.openxmlformats.org/officeDocument/2006/relationships/image" Target="../media/image130.emf"/></Relationships>
</file>

<file path=ppt/slides/_rels/slide62.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32.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63.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32.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64.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43.png"/><Relationship Id="rId18" Type="http://schemas.openxmlformats.org/officeDocument/2006/relationships/image" Target="../media/image148.png"/><Relationship Id="rId3" Type="http://schemas.openxmlformats.org/officeDocument/2006/relationships/image" Target="../media/image133.png"/><Relationship Id="rId7" Type="http://schemas.openxmlformats.org/officeDocument/2006/relationships/image" Target="../media/image137.png"/><Relationship Id="rId12" Type="http://schemas.openxmlformats.org/officeDocument/2006/relationships/image" Target="../media/image142.png"/><Relationship Id="rId17" Type="http://schemas.openxmlformats.org/officeDocument/2006/relationships/image" Target="../media/image147.png"/><Relationship Id="rId2" Type="http://schemas.openxmlformats.org/officeDocument/2006/relationships/notesSlide" Target="../notesSlides/notesSlide36.xml"/><Relationship Id="rId16" Type="http://schemas.openxmlformats.org/officeDocument/2006/relationships/image" Target="../media/image146.png"/><Relationship Id="rId1" Type="http://schemas.openxmlformats.org/officeDocument/2006/relationships/slideLayout" Target="../slideLayouts/slideLayout5.xml"/><Relationship Id="rId6" Type="http://schemas.openxmlformats.org/officeDocument/2006/relationships/image" Target="../media/image136.png"/><Relationship Id="rId11" Type="http://schemas.openxmlformats.org/officeDocument/2006/relationships/image" Target="../media/image141.png"/><Relationship Id="rId5" Type="http://schemas.openxmlformats.org/officeDocument/2006/relationships/image" Target="../media/image135.png"/><Relationship Id="rId15" Type="http://schemas.openxmlformats.org/officeDocument/2006/relationships/image" Target="../media/image145.jpeg"/><Relationship Id="rId10" Type="http://schemas.openxmlformats.org/officeDocument/2006/relationships/image" Target="../media/image140.png"/><Relationship Id="rId19" Type="http://schemas.openxmlformats.org/officeDocument/2006/relationships/image" Target="../media/image149.png"/><Relationship Id="rId4" Type="http://schemas.openxmlformats.org/officeDocument/2006/relationships/image" Target="../media/image134.png"/><Relationship Id="rId9" Type="http://schemas.openxmlformats.org/officeDocument/2006/relationships/image" Target="../media/image139.jpeg"/><Relationship Id="rId14" Type="http://schemas.openxmlformats.org/officeDocument/2006/relationships/image" Target="../media/image144.png"/></Relationships>
</file>

<file path=ppt/slides/_rels/slide6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jpe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Placeholder 6"/>
          <p:cNvSpPr>
            <a:spLocks noGrp="1"/>
          </p:cNvSpPr>
          <p:nvPr>
            <p:ph type="body" sz="quarter" idx="15"/>
          </p:nvPr>
        </p:nvSpPr>
        <p:spPr>
          <a:xfrm>
            <a:off x="423168" y="2696985"/>
            <a:ext cx="7491615" cy="1200329"/>
          </a:xfrm>
        </p:spPr>
        <p:txBody>
          <a:bodyPr/>
          <a:lstStyle/>
          <a:p>
            <a:r>
              <a:rPr lang="en-US" dirty="0">
                <a:cs typeface="Helvetica Neue Light"/>
              </a:rPr>
              <a:t>Citrix Networking </a:t>
            </a:r>
            <a:r>
              <a:rPr lang="en-US" dirty="0" smtClean="0">
                <a:cs typeface="Helvetica Neue Light"/>
              </a:rPr>
              <a:t>Enablement</a:t>
            </a:r>
            <a:r>
              <a:rPr lang="en-US" dirty="0">
                <a:cs typeface="Helvetica Neue Light"/>
              </a:rPr>
              <a:t/>
            </a:r>
            <a:br>
              <a:rPr lang="en-US" dirty="0">
                <a:cs typeface="Helvetica Neue Light"/>
              </a:rPr>
            </a:br>
            <a:r>
              <a:rPr lang="en-US" dirty="0">
                <a:cs typeface="Helvetica Neue Light"/>
              </a:rPr>
              <a:t>NetScaler</a:t>
            </a:r>
          </a:p>
        </p:txBody>
      </p:sp>
      <p:sp>
        <p:nvSpPr>
          <p:cNvPr id="19459" name="Text Placeholder 4"/>
          <p:cNvSpPr>
            <a:spLocks noGrp="1"/>
          </p:cNvSpPr>
          <p:nvPr>
            <p:ph type="body" sz="quarter" idx="18"/>
          </p:nvPr>
        </p:nvSpPr>
        <p:spPr/>
        <p:txBody>
          <a:bodyPr/>
          <a:lstStyle/>
          <a:p>
            <a:r>
              <a:rPr lang="zh-CN" altLang="en-US" dirty="0" smtClean="0"/>
              <a:t>杨可 </a:t>
            </a:r>
            <a:endParaRPr lang="en-US" dirty="0"/>
          </a:p>
        </p:txBody>
      </p:sp>
      <p:sp>
        <p:nvSpPr>
          <p:cNvPr id="19460" name="Text Placeholder 5"/>
          <p:cNvSpPr>
            <a:spLocks noGrp="1"/>
          </p:cNvSpPr>
          <p:nvPr>
            <p:ph type="body" sz="quarter" idx="19"/>
          </p:nvPr>
        </p:nvSpPr>
        <p:spPr/>
        <p:txBody>
          <a:bodyPr/>
          <a:lstStyle/>
          <a:p>
            <a:r>
              <a:rPr lang="en-US" altLang="zh-CN" dirty="0" smtClean="0"/>
              <a:t>Mar</a:t>
            </a:r>
            <a:r>
              <a:rPr lang="en-US" dirty="0" smtClean="0"/>
              <a:t> 2016</a:t>
            </a:r>
            <a:endParaRPr lang="en-US" dirty="0"/>
          </a:p>
        </p:txBody>
      </p:sp>
    </p:spTree>
    <p:extLst>
      <p:ext uri="{BB962C8B-B14F-4D97-AF65-F5344CB8AC3E}">
        <p14:creationId xmlns:p14="http://schemas.microsoft.com/office/powerpoint/2010/main" val="2722240813"/>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TW" altLang="en-US" dirty="0" smtClean="0">
                <a:latin typeface="Microsoft YaHei" charset="-122"/>
                <a:ea typeface="Microsoft YaHei" charset="-122"/>
                <a:cs typeface="Microsoft YaHei" charset="-122"/>
              </a:rPr>
              <a:t>传统双数据中心架构</a:t>
            </a:r>
            <a:endParaRPr lang="en-US" dirty="0">
              <a:latin typeface="Microsoft YaHei" charset="-122"/>
              <a:ea typeface="Microsoft YaHei" charset="-122"/>
              <a:cs typeface="Microsoft YaHei" charset="-122"/>
            </a:endParaRPr>
          </a:p>
        </p:txBody>
      </p:sp>
      <p:grpSp>
        <p:nvGrpSpPr>
          <p:cNvPr id="7" name="Group 6"/>
          <p:cNvGrpSpPr/>
          <p:nvPr/>
        </p:nvGrpSpPr>
        <p:grpSpPr>
          <a:xfrm>
            <a:off x="2381855" y="2094658"/>
            <a:ext cx="493850" cy="143669"/>
            <a:chOff x="1554163" y="-1593555"/>
            <a:chExt cx="7759700" cy="2257425"/>
          </a:xfrm>
          <a:solidFill>
            <a:schemeClr val="bg2"/>
          </a:solidFill>
        </p:grpSpPr>
        <p:sp>
          <p:nvSpPr>
            <p:cNvPr id="8"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p:cNvGrpSpPr/>
          <p:nvPr/>
        </p:nvGrpSpPr>
        <p:grpSpPr>
          <a:xfrm>
            <a:off x="2454854" y="1686812"/>
            <a:ext cx="333558" cy="304710"/>
            <a:chOff x="4221370" y="3157296"/>
            <a:chExt cx="344488" cy="346075"/>
          </a:xfrm>
          <a:solidFill>
            <a:schemeClr val="bg2"/>
          </a:solidFill>
        </p:grpSpPr>
        <p:sp>
          <p:nvSpPr>
            <p:cNvPr id="19"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23"/>
          <p:cNvGrpSpPr/>
          <p:nvPr/>
        </p:nvGrpSpPr>
        <p:grpSpPr>
          <a:xfrm>
            <a:off x="3003813" y="2094658"/>
            <a:ext cx="493850" cy="143669"/>
            <a:chOff x="1554163" y="-1593555"/>
            <a:chExt cx="7759700" cy="2257425"/>
          </a:xfrm>
          <a:solidFill>
            <a:schemeClr val="bg2"/>
          </a:solidFill>
        </p:grpSpPr>
        <p:sp>
          <p:nvSpPr>
            <p:cNvPr id="25"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Group 34"/>
          <p:cNvGrpSpPr/>
          <p:nvPr/>
        </p:nvGrpSpPr>
        <p:grpSpPr>
          <a:xfrm>
            <a:off x="3076812" y="1686812"/>
            <a:ext cx="333558" cy="304710"/>
            <a:chOff x="4221370" y="3157296"/>
            <a:chExt cx="344488" cy="346075"/>
          </a:xfrm>
          <a:solidFill>
            <a:schemeClr val="bg2"/>
          </a:solidFill>
        </p:grpSpPr>
        <p:sp>
          <p:nvSpPr>
            <p:cNvPr id="36"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40"/>
          <p:cNvGrpSpPr/>
          <p:nvPr/>
        </p:nvGrpSpPr>
        <p:grpSpPr>
          <a:xfrm>
            <a:off x="2380037" y="2400275"/>
            <a:ext cx="476251" cy="222250"/>
            <a:chOff x="1445223" y="5224606"/>
            <a:chExt cx="476251" cy="222250"/>
          </a:xfrm>
        </p:grpSpPr>
        <p:sp>
          <p:nvSpPr>
            <p:cNvPr id="4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p:cNvGrpSpPr/>
          <p:nvPr/>
        </p:nvGrpSpPr>
        <p:grpSpPr>
          <a:xfrm>
            <a:off x="3027753" y="2398975"/>
            <a:ext cx="476251" cy="222250"/>
            <a:chOff x="1445223" y="5224606"/>
            <a:chExt cx="476251" cy="222250"/>
          </a:xfrm>
        </p:grpSpPr>
        <p:sp>
          <p:nvSpPr>
            <p:cNvPr id="56"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9" name="Rectangle 68"/>
          <p:cNvSpPr/>
          <p:nvPr/>
        </p:nvSpPr>
        <p:spPr bwMode="auto">
          <a:xfrm>
            <a:off x="977518" y="2716475"/>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70" name="TextBox 69"/>
          <p:cNvSpPr txBox="1"/>
          <p:nvPr/>
        </p:nvSpPr>
        <p:spPr>
          <a:xfrm>
            <a:off x="996981" y="2742233"/>
            <a:ext cx="918756"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DMZ1</a:t>
            </a:r>
            <a:r>
              <a:rPr lang="en-US" altLang="zh-TW" sz="1000" dirty="0" smtClean="0">
                <a:solidFill>
                  <a:schemeClr val="tx1">
                    <a:lumMod val="85000"/>
                    <a:lumOff val="15000"/>
                  </a:schemeClr>
                </a:solidFill>
                <a:latin typeface="Arial"/>
                <a:cs typeface="Arial"/>
              </a:rPr>
              <a:t>/2/3</a:t>
            </a:r>
            <a:endParaRPr lang="en-US" sz="1000" dirty="0" smtClean="0">
              <a:solidFill>
                <a:schemeClr val="tx1">
                  <a:lumMod val="85000"/>
                  <a:lumOff val="15000"/>
                </a:schemeClr>
              </a:solidFill>
              <a:latin typeface="Arial"/>
              <a:cs typeface="Arial"/>
            </a:endParaRPr>
          </a:p>
        </p:txBody>
      </p:sp>
      <p:sp>
        <p:nvSpPr>
          <p:cNvPr id="150" name="TextBox 149"/>
          <p:cNvSpPr txBox="1"/>
          <p:nvPr/>
        </p:nvSpPr>
        <p:spPr>
          <a:xfrm>
            <a:off x="2499697" y="2189308"/>
            <a:ext cx="875561" cy="215444"/>
          </a:xfrm>
          <a:prstGeom prst="rect">
            <a:avLst/>
          </a:prstGeom>
          <a:noFill/>
        </p:spPr>
        <p:txBody>
          <a:bodyPr wrap="none" rtlCol="0">
            <a:spAutoFit/>
          </a:bodyPr>
          <a:lstStyle/>
          <a:p>
            <a:r>
              <a:rPr lang="en-US" sz="800" dirty="0" smtClean="0">
                <a:solidFill>
                  <a:schemeClr val="bg2"/>
                </a:solidFill>
              </a:rPr>
              <a:t>LLB and GSLB</a:t>
            </a:r>
          </a:p>
        </p:txBody>
      </p:sp>
      <p:grpSp>
        <p:nvGrpSpPr>
          <p:cNvPr id="167" name="Group 166"/>
          <p:cNvGrpSpPr/>
          <p:nvPr/>
        </p:nvGrpSpPr>
        <p:grpSpPr>
          <a:xfrm>
            <a:off x="1052213" y="3115574"/>
            <a:ext cx="848086" cy="1450926"/>
            <a:chOff x="2218147" y="4206915"/>
            <a:chExt cx="848086" cy="1450926"/>
          </a:xfrm>
        </p:grpSpPr>
        <p:grpSp>
          <p:nvGrpSpPr>
            <p:cNvPr id="104" name="Group 103"/>
            <p:cNvGrpSpPr/>
            <p:nvPr/>
          </p:nvGrpSpPr>
          <p:grpSpPr>
            <a:xfrm>
              <a:off x="2367750" y="4208805"/>
              <a:ext cx="201580" cy="134125"/>
              <a:chOff x="5173870" y="3211271"/>
              <a:chExt cx="360363" cy="239713"/>
            </a:xfrm>
            <a:solidFill>
              <a:schemeClr val="bg2"/>
            </a:solidFill>
          </p:grpSpPr>
          <p:sp>
            <p:nvSpPr>
              <p:cNvPr id="10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Group 106"/>
            <p:cNvGrpSpPr/>
            <p:nvPr/>
          </p:nvGrpSpPr>
          <p:grpSpPr>
            <a:xfrm>
              <a:off x="2624194" y="4206915"/>
              <a:ext cx="201580" cy="134125"/>
              <a:chOff x="5173870" y="3211271"/>
              <a:chExt cx="360363" cy="239713"/>
            </a:xfrm>
            <a:solidFill>
              <a:schemeClr val="bg2"/>
            </a:solidFill>
          </p:grpSpPr>
          <p:sp>
            <p:nvSpPr>
              <p:cNvPr id="108"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0" name="Group 139"/>
            <p:cNvGrpSpPr/>
            <p:nvPr/>
          </p:nvGrpSpPr>
          <p:grpSpPr>
            <a:xfrm>
              <a:off x="2311824" y="4687878"/>
              <a:ext cx="676954" cy="280040"/>
              <a:chOff x="2277457" y="4399296"/>
              <a:chExt cx="676954" cy="280040"/>
            </a:xfrm>
          </p:grpSpPr>
          <p:grpSp>
            <p:nvGrpSpPr>
              <p:cNvPr id="82" name="Group 81"/>
              <p:cNvGrpSpPr/>
              <p:nvPr/>
            </p:nvGrpSpPr>
            <p:grpSpPr>
              <a:xfrm>
                <a:off x="2277457" y="4399296"/>
                <a:ext cx="337306" cy="98128"/>
                <a:chOff x="1554163" y="-1593555"/>
                <a:chExt cx="7759700" cy="2257425"/>
              </a:xfrm>
              <a:solidFill>
                <a:schemeClr val="bg2"/>
              </a:solidFill>
            </p:grpSpPr>
            <p:sp>
              <p:nvSpPr>
                <p:cNvPr id="83" name="Freeform 82"/>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83"/>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84"/>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85"/>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8"/>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89"/>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3" name="Group 92"/>
              <p:cNvGrpSpPr/>
              <p:nvPr/>
            </p:nvGrpSpPr>
            <p:grpSpPr>
              <a:xfrm>
                <a:off x="2617105" y="4399296"/>
                <a:ext cx="337306" cy="98128"/>
                <a:chOff x="1554163" y="-1593555"/>
                <a:chExt cx="7759700" cy="2257425"/>
              </a:xfrm>
              <a:solidFill>
                <a:schemeClr val="bg2"/>
              </a:solidFill>
            </p:grpSpPr>
            <p:sp>
              <p:nvSpPr>
                <p:cNvPr id="94" name="Freeform 9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9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9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10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Rectangle 10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3" name="TextBox 112"/>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141" name="Group 140"/>
            <p:cNvGrpSpPr/>
            <p:nvPr/>
          </p:nvGrpSpPr>
          <p:grpSpPr>
            <a:xfrm>
              <a:off x="2304005" y="4419138"/>
              <a:ext cx="676954" cy="280040"/>
              <a:chOff x="2301841" y="4880880"/>
              <a:chExt cx="676954" cy="280040"/>
            </a:xfrm>
          </p:grpSpPr>
          <p:grpSp>
            <p:nvGrpSpPr>
              <p:cNvPr id="110" name="Group 109"/>
              <p:cNvGrpSpPr/>
              <p:nvPr/>
            </p:nvGrpSpPr>
            <p:grpSpPr>
              <a:xfrm>
                <a:off x="2416694" y="4887344"/>
                <a:ext cx="103864" cy="95072"/>
                <a:chOff x="8549636" y="1333017"/>
                <a:chExt cx="239651" cy="241300"/>
              </a:xfrm>
              <a:solidFill>
                <a:schemeClr val="bg2"/>
              </a:solidFill>
            </p:grpSpPr>
            <p:sp>
              <p:nvSpPr>
                <p:cNvPr id="111"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4" name="Group 113"/>
              <p:cNvGrpSpPr/>
              <p:nvPr/>
            </p:nvGrpSpPr>
            <p:grpSpPr>
              <a:xfrm>
                <a:off x="2301841" y="4880880"/>
                <a:ext cx="337306" cy="98128"/>
                <a:chOff x="1554163" y="-1593555"/>
                <a:chExt cx="7759700" cy="2257425"/>
              </a:xfrm>
              <a:solidFill>
                <a:schemeClr val="bg2"/>
              </a:solidFill>
            </p:grpSpPr>
            <p:sp>
              <p:nvSpPr>
                <p:cNvPr id="115" name="Freeform 114"/>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15"/>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16"/>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9"/>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20"/>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21"/>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22"/>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123"/>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5" name="Group 124"/>
              <p:cNvGrpSpPr/>
              <p:nvPr/>
            </p:nvGrpSpPr>
            <p:grpSpPr>
              <a:xfrm>
                <a:off x="2641489" y="4880880"/>
                <a:ext cx="337306" cy="98128"/>
                <a:chOff x="1554163" y="-1593555"/>
                <a:chExt cx="7759700" cy="2257425"/>
              </a:xfrm>
              <a:solidFill>
                <a:schemeClr val="bg2"/>
              </a:solidFill>
            </p:grpSpPr>
            <p:sp>
              <p:nvSpPr>
                <p:cNvPr id="126" name="Freeform 125"/>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Rectangle 126"/>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127"/>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28"/>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Rectangle 129"/>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Rectangle 130"/>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31"/>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Rectangle 132"/>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Rectangle 133"/>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Rectangle 134"/>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6" name="TextBox 135"/>
              <p:cNvSpPr txBox="1"/>
              <p:nvPr/>
            </p:nvSpPr>
            <p:spPr>
              <a:xfrm>
                <a:off x="2431359" y="4945476"/>
                <a:ext cx="412292" cy="215444"/>
              </a:xfrm>
              <a:prstGeom prst="rect">
                <a:avLst/>
              </a:prstGeom>
              <a:noFill/>
            </p:spPr>
            <p:txBody>
              <a:bodyPr wrap="none" rtlCol="0">
                <a:spAutoFit/>
              </a:bodyPr>
              <a:lstStyle/>
              <a:p>
                <a:r>
                  <a:rPr lang="en-US" sz="800" dirty="0" smtClean="0">
                    <a:solidFill>
                      <a:schemeClr val="bg2"/>
                    </a:solidFill>
                  </a:rPr>
                  <a:t>WAF</a:t>
                </a:r>
              </a:p>
            </p:txBody>
          </p:sp>
          <p:grpSp>
            <p:nvGrpSpPr>
              <p:cNvPr id="137" name="Group 136"/>
              <p:cNvGrpSpPr/>
              <p:nvPr/>
            </p:nvGrpSpPr>
            <p:grpSpPr>
              <a:xfrm>
                <a:off x="2751974" y="4884296"/>
                <a:ext cx="103864" cy="95072"/>
                <a:chOff x="8549636" y="1333017"/>
                <a:chExt cx="239651" cy="241300"/>
              </a:xfrm>
              <a:solidFill>
                <a:schemeClr val="bg2"/>
              </a:solidFill>
            </p:grpSpPr>
            <p:sp>
              <p:nvSpPr>
                <p:cNvPr id="138"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1" name="Group 150"/>
            <p:cNvGrpSpPr/>
            <p:nvPr/>
          </p:nvGrpSpPr>
          <p:grpSpPr>
            <a:xfrm>
              <a:off x="2218147" y="5160182"/>
              <a:ext cx="449162" cy="497659"/>
              <a:chOff x="2273011" y="5196758"/>
              <a:chExt cx="449162" cy="497659"/>
            </a:xfrm>
          </p:grpSpPr>
          <p:grpSp>
            <p:nvGrpSpPr>
              <p:cNvPr id="142" name="Group 141"/>
              <p:cNvGrpSpPr/>
              <p:nvPr/>
            </p:nvGrpSpPr>
            <p:grpSpPr>
              <a:xfrm>
                <a:off x="2321033" y="5196758"/>
                <a:ext cx="341391" cy="319335"/>
                <a:chOff x="4153106" y="1212608"/>
                <a:chExt cx="465139" cy="434976"/>
              </a:xfrm>
              <a:solidFill>
                <a:schemeClr val="bg2"/>
              </a:solidFill>
            </p:grpSpPr>
            <p:sp>
              <p:nvSpPr>
                <p:cNvPr id="14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49" name="TextBox 148"/>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APP1</a:t>
                </a:r>
              </a:p>
            </p:txBody>
          </p:sp>
        </p:grpSp>
        <p:grpSp>
          <p:nvGrpSpPr>
            <p:cNvPr id="152" name="Group 151"/>
            <p:cNvGrpSpPr/>
            <p:nvPr/>
          </p:nvGrpSpPr>
          <p:grpSpPr>
            <a:xfrm>
              <a:off x="2617071" y="5160182"/>
              <a:ext cx="449162" cy="497659"/>
              <a:chOff x="2273011" y="5196758"/>
              <a:chExt cx="449162" cy="497659"/>
            </a:xfrm>
          </p:grpSpPr>
          <p:grpSp>
            <p:nvGrpSpPr>
              <p:cNvPr id="153" name="Group 152"/>
              <p:cNvGrpSpPr/>
              <p:nvPr/>
            </p:nvGrpSpPr>
            <p:grpSpPr>
              <a:xfrm>
                <a:off x="2321033" y="5196758"/>
                <a:ext cx="341391" cy="319335"/>
                <a:chOff x="4153106" y="1212608"/>
                <a:chExt cx="465139" cy="434976"/>
              </a:xfrm>
              <a:solidFill>
                <a:schemeClr val="bg2"/>
              </a:solidFill>
            </p:grpSpPr>
            <p:sp>
              <p:nvSpPr>
                <p:cNvPr id="15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4" name="TextBox 153"/>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APP2</a:t>
                </a:r>
              </a:p>
            </p:txBody>
          </p:sp>
        </p:grpSp>
        <p:grpSp>
          <p:nvGrpSpPr>
            <p:cNvPr id="161" name="Group 160"/>
            <p:cNvGrpSpPr/>
            <p:nvPr/>
          </p:nvGrpSpPr>
          <p:grpSpPr>
            <a:xfrm>
              <a:off x="2382990" y="4946421"/>
              <a:ext cx="201580" cy="134125"/>
              <a:chOff x="5173870" y="3211271"/>
              <a:chExt cx="360363" cy="239713"/>
            </a:xfrm>
            <a:solidFill>
              <a:schemeClr val="bg2"/>
            </a:solidFill>
          </p:grpSpPr>
          <p:sp>
            <p:nvSpPr>
              <p:cNvPr id="162"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4" name="Group 163"/>
            <p:cNvGrpSpPr/>
            <p:nvPr/>
          </p:nvGrpSpPr>
          <p:grpSpPr>
            <a:xfrm>
              <a:off x="2639434" y="4944531"/>
              <a:ext cx="201580" cy="134125"/>
              <a:chOff x="5173870" y="3211271"/>
              <a:chExt cx="360363" cy="239713"/>
            </a:xfrm>
            <a:solidFill>
              <a:schemeClr val="bg2"/>
            </a:solidFill>
          </p:grpSpPr>
          <p:sp>
            <p:nvSpPr>
              <p:cNvPr id="16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68" name="Rectangle 167"/>
          <p:cNvSpPr/>
          <p:nvPr/>
        </p:nvSpPr>
        <p:spPr bwMode="auto">
          <a:xfrm>
            <a:off x="1989262" y="2716475"/>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169" name="TextBox 168"/>
          <p:cNvSpPr txBox="1"/>
          <p:nvPr/>
        </p:nvSpPr>
        <p:spPr>
          <a:xfrm>
            <a:off x="2008725" y="2742233"/>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a:solidFill>
                  <a:schemeClr val="tx1">
                    <a:lumMod val="85000"/>
                    <a:lumOff val="15000"/>
                  </a:schemeClr>
                </a:solidFill>
                <a:cs typeface="Arial"/>
              </a:rPr>
              <a:t>ServerFarm1</a:t>
            </a:r>
            <a:endParaRPr lang="en-US" sz="900" dirty="0" smtClean="0">
              <a:solidFill>
                <a:schemeClr val="tx1">
                  <a:lumMod val="85000"/>
                  <a:lumOff val="15000"/>
                </a:schemeClr>
              </a:solidFill>
              <a:latin typeface="Arial"/>
              <a:cs typeface="Arial"/>
            </a:endParaRPr>
          </a:p>
        </p:txBody>
      </p:sp>
      <p:grpSp>
        <p:nvGrpSpPr>
          <p:cNvPr id="72" name="Group 71"/>
          <p:cNvGrpSpPr/>
          <p:nvPr/>
        </p:nvGrpSpPr>
        <p:grpSpPr>
          <a:xfrm>
            <a:off x="2064548" y="3125963"/>
            <a:ext cx="905794" cy="1450926"/>
            <a:chOff x="4622084" y="1239717"/>
            <a:chExt cx="905794" cy="1450926"/>
          </a:xfrm>
        </p:grpSpPr>
        <p:grpSp>
          <p:nvGrpSpPr>
            <p:cNvPr id="171" name="Group 170"/>
            <p:cNvGrpSpPr/>
            <p:nvPr/>
          </p:nvGrpSpPr>
          <p:grpSpPr>
            <a:xfrm>
              <a:off x="4771687" y="1241607"/>
              <a:ext cx="201580" cy="134125"/>
              <a:chOff x="5173870" y="3211271"/>
              <a:chExt cx="360363" cy="239713"/>
            </a:xfrm>
            <a:solidFill>
              <a:schemeClr val="bg2"/>
            </a:solidFill>
          </p:grpSpPr>
          <p:sp>
            <p:nvSpPr>
              <p:cNvPr id="253"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2" name="Group 171"/>
            <p:cNvGrpSpPr/>
            <p:nvPr/>
          </p:nvGrpSpPr>
          <p:grpSpPr>
            <a:xfrm>
              <a:off x="5028131" y="1239717"/>
              <a:ext cx="201580" cy="134125"/>
              <a:chOff x="5173870" y="3211271"/>
              <a:chExt cx="360363" cy="239713"/>
            </a:xfrm>
            <a:solidFill>
              <a:schemeClr val="bg2"/>
            </a:solidFill>
          </p:grpSpPr>
          <p:sp>
            <p:nvSpPr>
              <p:cNvPr id="25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3" name="Group 172"/>
            <p:cNvGrpSpPr/>
            <p:nvPr/>
          </p:nvGrpSpPr>
          <p:grpSpPr>
            <a:xfrm>
              <a:off x="4692880" y="1626824"/>
              <a:ext cx="676954" cy="280040"/>
              <a:chOff x="2277457" y="4399296"/>
              <a:chExt cx="676954" cy="280040"/>
            </a:xfrm>
          </p:grpSpPr>
          <p:grpSp>
            <p:nvGrpSpPr>
              <p:cNvPr id="228" name="Group 227"/>
              <p:cNvGrpSpPr/>
              <p:nvPr/>
            </p:nvGrpSpPr>
            <p:grpSpPr>
              <a:xfrm>
                <a:off x="2277457" y="4399296"/>
                <a:ext cx="337306" cy="98128"/>
                <a:chOff x="1554163" y="-1593555"/>
                <a:chExt cx="7759700" cy="2257425"/>
              </a:xfrm>
              <a:solidFill>
                <a:schemeClr val="bg2"/>
              </a:solidFill>
            </p:grpSpPr>
            <p:sp>
              <p:nvSpPr>
                <p:cNvPr id="241" name="Freeform 240"/>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Rectangle 241"/>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Rectangle 242"/>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Rectangle 243"/>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Rectangle 244"/>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Rectangle 245"/>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Rectangle 246"/>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Rectangle 247"/>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Rectangle 248"/>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Rectangle 249"/>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9" name="Group 228"/>
              <p:cNvGrpSpPr/>
              <p:nvPr/>
            </p:nvGrpSpPr>
            <p:grpSpPr>
              <a:xfrm>
                <a:off x="2617105" y="4399296"/>
                <a:ext cx="337306" cy="98128"/>
                <a:chOff x="1554163" y="-1593555"/>
                <a:chExt cx="7759700" cy="2257425"/>
              </a:xfrm>
              <a:solidFill>
                <a:schemeClr val="bg2"/>
              </a:solidFill>
            </p:grpSpPr>
            <p:sp>
              <p:nvSpPr>
                <p:cNvPr id="231" name="Freeform 230"/>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Rectangle 231"/>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Rectangle 232"/>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Rectangle 233"/>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Rectangle 234"/>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Rectangle 235"/>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Rectangle 236"/>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Rectangle 237"/>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Rectangle 238"/>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Rectangle 239"/>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0" name="TextBox 229"/>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175" name="Group 174"/>
            <p:cNvGrpSpPr/>
            <p:nvPr/>
          </p:nvGrpSpPr>
          <p:grpSpPr>
            <a:xfrm>
              <a:off x="4622084" y="2192984"/>
              <a:ext cx="506870" cy="497659"/>
              <a:chOff x="2273011" y="5196758"/>
              <a:chExt cx="506870" cy="497659"/>
            </a:xfrm>
          </p:grpSpPr>
          <p:grpSp>
            <p:nvGrpSpPr>
              <p:cNvPr id="191" name="Group 190"/>
              <p:cNvGrpSpPr/>
              <p:nvPr/>
            </p:nvGrpSpPr>
            <p:grpSpPr>
              <a:xfrm>
                <a:off x="2321033" y="5196758"/>
                <a:ext cx="341391" cy="319335"/>
                <a:chOff x="4153106" y="1212608"/>
                <a:chExt cx="465139" cy="434976"/>
              </a:xfrm>
              <a:solidFill>
                <a:schemeClr val="bg2"/>
              </a:solidFill>
            </p:grpSpPr>
            <p:sp>
              <p:nvSpPr>
                <p:cNvPr id="19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92" name="TextBox 19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11</a:t>
                </a:r>
                <a:endParaRPr lang="en-US" sz="800" dirty="0" smtClean="0">
                  <a:solidFill>
                    <a:schemeClr val="bg2"/>
                  </a:solidFill>
                </a:endParaRPr>
              </a:p>
            </p:txBody>
          </p:sp>
        </p:grpSp>
        <p:grpSp>
          <p:nvGrpSpPr>
            <p:cNvPr id="176" name="Group 175"/>
            <p:cNvGrpSpPr/>
            <p:nvPr/>
          </p:nvGrpSpPr>
          <p:grpSpPr>
            <a:xfrm>
              <a:off x="5021008" y="2192984"/>
              <a:ext cx="506870" cy="497659"/>
              <a:chOff x="2273011" y="5196758"/>
              <a:chExt cx="506870" cy="497659"/>
            </a:xfrm>
          </p:grpSpPr>
          <p:grpSp>
            <p:nvGrpSpPr>
              <p:cNvPr id="183" name="Group 182"/>
              <p:cNvGrpSpPr/>
              <p:nvPr/>
            </p:nvGrpSpPr>
            <p:grpSpPr>
              <a:xfrm>
                <a:off x="2321033" y="5196758"/>
                <a:ext cx="341391" cy="319335"/>
                <a:chOff x="4153106" y="1212608"/>
                <a:chExt cx="465139" cy="434976"/>
              </a:xfrm>
              <a:solidFill>
                <a:schemeClr val="bg2"/>
              </a:solidFill>
            </p:grpSpPr>
            <p:sp>
              <p:nvSpPr>
                <p:cNvPr id="18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84" name="TextBox 18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a:t>
                </a:r>
                <a:r>
                  <a:rPr lang="en-US" sz="800" dirty="0" smtClean="0">
                    <a:solidFill>
                      <a:schemeClr val="bg2"/>
                    </a:solidFill>
                  </a:rPr>
                  <a:t>2</a:t>
                </a:r>
              </a:p>
            </p:txBody>
          </p:sp>
        </p:grpSp>
        <p:grpSp>
          <p:nvGrpSpPr>
            <p:cNvPr id="177" name="Group 176"/>
            <p:cNvGrpSpPr/>
            <p:nvPr/>
          </p:nvGrpSpPr>
          <p:grpSpPr>
            <a:xfrm>
              <a:off x="4786927" y="1979223"/>
              <a:ext cx="201580" cy="134125"/>
              <a:chOff x="5173870" y="3211271"/>
              <a:chExt cx="360363" cy="239713"/>
            </a:xfrm>
            <a:solidFill>
              <a:schemeClr val="bg2"/>
            </a:solidFill>
          </p:grpSpPr>
          <p:sp>
            <p:nvSpPr>
              <p:cNvPr id="18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8" name="Group 177"/>
            <p:cNvGrpSpPr/>
            <p:nvPr/>
          </p:nvGrpSpPr>
          <p:grpSpPr>
            <a:xfrm>
              <a:off x="5043371" y="1977333"/>
              <a:ext cx="201580" cy="134125"/>
              <a:chOff x="5173870" y="3211271"/>
              <a:chExt cx="360363" cy="239713"/>
            </a:xfrm>
            <a:solidFill>
              <a:schemeClr val="bg2"/>
            </a:solidFill>
          </p:grpSpPr>
          <p:sp>
            <p:nvSpPr>
              <p:cNvPr id="17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55" name="Rectangle 254"/>
          <p:cNvSpPr/>
          <p:nvPr/>
        </p:nvSpPr>
        <p:spPr bwMode="auto">
          <a:xfrm>
            <a:off x="3003813" y="2720241"/>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256" name="TextBox 255"/>
          <p:cNvSpPr txBox="1"/>
          <p:nvPr/>
        </p:nvSpPr>
        <p:spPr>
          <a:xfrm>
            <a:off x="3023276" y="2745999"/>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latin typeface="Arial"/>
                <a:cs typeface="Arial"/>
              </a:rPr>
              <a:t>ServerFarm</a:t>
            </a:r>
            <a:r>
              <a:rPr lang="en-US" altLang="zh-TW" sz="900" dirty="0" smtClean="0">
                <a:solidFill>
                  <a:schemeClr val="tx1">
                    <a:lumMod val="85000"/>
                    <a:lumOff val="15000"/>
                  </a:schemeClr>
                </a:solidFill>
                <a:latin typeface="Arial"/>
                <a:cs typeface="Arial"/>
              </a:rPr>
              <a:t>2</a:t>
            </a:r>
            <a:endParaRPr lang="en-US" sz="900" dirty="0" smtClean="0">
              <a:solidFill>
                <a:schemeClr val="tx1">
                  <a:lumMod val="85000"/>
                  <a:lumOff val="15000"/>
                </a:schemeClr>
              </a:solidFill>
              <a:latin typeface="Arial"/>
              <a:cs typeface="Arial"/>
            </a:endParaRPr>
          </a:p>
        </p:txBody>
      </p:sp>
      <p:sp>
        <p:nvSpPr>
          <p:cNvPr id="342" name="Rectangle 341"/>
          <p:cNvSpPr/>
          <p:nvPr/>
        </p:nvSpPr>
        <p:spPr bwMode="auto">
          <a:xfrm>
            <a:off x="4017745" y="2727334"/>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343" name="TextBox 342"/>
          <p:cNvSpPr txBox="1"/>
          <p:nvPr/>
        </p:nvSpPr>
        <p:spPr>
          <a:xfrm>
            <a:off x="4035020" y="2745999"/>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cs typeface="Arial"/>
              </a:rPr>
              <a:t>Testing/Dev</a:t>
            </a:r>
            <a:endParaRPr lang="en-US" sz="900" dirty="0" smtClean="0">
              <a:solidFill>
                <a:schemeClr val="tx1">
                  <a:lumMod val="85000"/>
                  <a:lumOff val="15000"/>
                </a:schemeClr>
              </a:solidFill>
              <a:latin typeface="Arial"/>
              <a:cs typeface="Arial"/>
            </a:endParaRPr>
          </a:p>
        </p:txBody>
      </p:sp>
      <p:grpSp>
        <p:nvGrpSpPr>
          <p:cNvPr id="528" name="Group 527"/>
          <p:cNvGrpSpPr/>
          <p:nvPr/>
        </p:nvGrpSpPr>
        <p:grpSpPr>
          <a:xfrm>
            <a:off x="4090322" y="3111127"/>
            <a:ext cx="905794" cy="1450926"/>
            <a:chOff x="6048315" y="3629272"/>
            <a:chExt cx="905794" cy="1450926"/>
          </a:xfrm>
        </p:grpSpPr>
        <p:grpSp>
          <p:nvGrpSpPr>
            <p:cNvPr id="345" name="Group 344"/>
            <p:cNvGrpSpPr/>
            <p:nvPr/>
          </p:nvGrpSpPr>
          <p:grpSpPr>
            <a:xfrm>
              <a:off x="6197918" y="3631162"/>
              <a:ext cx="201580" cy="134125"/>
              <a:chOff x="5173870" y="3211271"/>
              <a:chExt cx="360363" cy="239713"/>
            </a:xfrm>
            <a:solidFill>
              <a:schemeClr val="bg2"/>
            </a:solidFill>
          </p:grpSpPr>
          <p:sp>
            <p:nvSpPr>
              <p:cNvPr id="42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6" name="Group 345"/>
            <p:cNvGrpSpPr/>
            <p:nvPr/>
          </p:nvGrpSpPr>
          <p:grpSpPr>
            <a:xfrm>
              <a:off x="6454362" y="3629272"/>
              <a:ext cx="201580" cy="134125"/>
              <a:chOff x="5173870" y="3211271"/>
              <a:chExt cx="360363" cy="239713"/>
            </a:xfrm>
            <a:solidFill>
              <a:schemeClr val="bg2"/>
            </a:solidFill>
          </p:grpSpPr>
          <p:sp>
            <p:nvSpPr>
              <p:cNvPr id="42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9" name="Group 348"/>
            <p:cNvGrpSpPr/>
            <p:nvPr/>
          </p:nvGrpSpPr>
          <p:grpSpPr>
            <a:xfrm>
              <a:off x="6048315" y="4582539"/>
              <a:ext cx="506870" cy="497659"/>
              <a:chOff x="2273011" y="5196758"/>
              <a:chExt cx="506870" cy="497659"/>
            </a:xfrm>
          </p:grpSpPr>
          <p:grpSp>
            <p:nvGrpSpPr>
              <p:cNvPr id="365" name="Group 364"/>
              <p:cNvGrpSpPr/>
              <p:nvPr/>
            </p:nvGrpSpPr>
            <p:grpSpPr>
              <a:xfrm>
                <a:off x="2321033" y="5196758"/>
                <a:ext cx="341391" cy="319335"/>
                <a:chOff x="4153106" y="1212608"/>
                <a:chExt cx="465139" cy="434976"/>
              </a:xfrm>
              <a:solidFill>
                <a:schemeClr val="bg2"/>
              </a:solidFill>
            </p:grpSpPr>
            <p:sp>
              <p:nvSpPr>
                <p:cNvPr id="367"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8"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9"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70"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71"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72"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366" name="TextBox 365"/>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1</a:t>
                </a:r>
              </a:p>
            </p:txBody>
          </p:sp>
        </p:grpSp>
        <p:grpSp>
          <p:nvGrpSpPr>
            <p:cNvPr id="350" name="Group 349"/>
            <p:cNvGrpSpPr/>
            <p:nvPr/>
          </p:nvGrpSpPr>
          <p:grpSpPr>
            <a:xfrm>
              <a:off x="6447239" y="4582539"/>
              <a:ext cx="506870" cy="497659"/>
              <a:chOff x="2273011" y="5196758"/>
              <a:chExt cx="506870" cy="497659"/>
            </a:xfrm>
          </p:grpSpPr>
          <p:grpSp>
            <p:nvGrpSpPr>
              <p:cNvPr id="357" name="Group 356"/>
              <p:cNvGrpSpPr/>
              <p:nvPr/>
            </p:nvGrpSpPr>
            <p:grpSpPr>
              <a:xfrm>
                <a:off x="2321033" y="5196758"/>
                <a:ext cx="341391" cy="319335"/>
                <a:chOff x="4153106" y="1212608"/>
                <a:chExt cx="465139" cy="434976"/>
              </a:xfrm>
              <a:solidFill>
                <a:schemeClr val="bg2"/>
              </a:solidFill>
            </p:grpSpPr>
            <p:sp>
              <p:nvSpPr>
                <p:cNvPr id="359"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0"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1"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2"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3"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364"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358" name="TextBox 357"/>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2</a:t>
                </a:r>
              </a:p>
            </p:txBody>
          </p:sp>
        </p:grpSp>
      </p:grpSp>
      <p:grpSp>
        <p:nvGrpSpPr>
          <p:cNvPr id="429" name="Group 428"/>
          <p:cNvGrpSpPr/>
          <p:nvPr/>
        </p:nvGrpSpPr>
        <p:grpSpPr>
          <a:xfrm>
            <a:off x="3249894" y="2990635"/>
            <a:ext cx="151748" cy="114049"/>
            <a:chOff x="1445223" y="5224606"/>
            <a:chExt cx="476251" cy="222250"/>
          </a:xfrm>
        </p:grpSpPr>
        <p:sp>
          <p:nvSpPr>
            <p:cNvPr id="430"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43" name="Group 442"/>
          <p:cNvGrpSpPr/>
          <p:nvPr/>
        </p:nvGrpSpPr>
        <p:grpSpPr>
          <a:xfrm>
            <a:off x="3512022" y="2987587"/>
            <a:ext cx="151748" cy="114049"/>
            <a:chOff x="1445223" y="5224606"/>
            <a:chExt cx="476251" cy="222250"/>
          </a:xfrm>
        </p:grpSpPr>
        <p:sp>
          <p:nvSpPr>
            <p:cNvPr id="444"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7" name="Group 456"/>
          <p:cNvGrpSpPr/>
          <p:nvPr/>
        </p:nvGrpSpPr>
        <p:grpSpPr>
          <a:xfrm>
            <a:off x="4264956" y="2987894"/>
            <a:ext cx="151748" cy="114049"/>
            <a:chOff x="1445223" y="5224606"/>
            <a:chExt cx="476251" cy="222250"/>
          </a:xfrm>
        </p:grpSpPr>
        <p:sp>
          <p:nvSpPr>
            <p:cNvPr id="45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1" name="Group 470"/>
          <p:cNvGrpSpPr/>
          <p:nvPr/>
        </p:nvGrpSpPr>
        <p:grpSpPr>
          <a:xfrm>
            <a:off x="4527084" y="2984846"/>
            <a:ext cx="151748" cy="114049"/>
            <a:chOff x="1445223" y="5224606"/>
            <a:chExt cx="476251" cy="222250"/>
          </a:xfrm>
        </p:grpSpPr>
        <p:sp>
          <p:nvSpPr>
            <p:cNvPr id="47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0" name="Group 499"/>
          <p:cNvGrpSpPr/>
          <p:nvPr/>
        </p:nvGrpSpPr>
        <p:grpSpPr>
          <a:xfrm>
            <a:off x="2231862" y="2996731"/>
            <a:ext cx="151748" cy="114049"/>
            <a:chOff x="1445223" y="5224606"/>
            <a:chExt cx="476251" cy="222250"/>
          </a:xfrm>
        </p:grpSpPr>
        <p:sp>
          <p:nvSpPr>
            <p:cNvPr id="501"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14" name="Group 513"/>
          <p:cNvGrpSpPr/>
          <p:nvPr/>
        </p:nvGrpSpPr>
        <p:grpSpPr>
          <a:xfrm>
            <a:off x="2493990" y="2993683"/>
            <a:ext cx="151748" cy="114049"/>
            <a:chOff x="1445223" y="5224606"/>
            <a:chExt cx="476251" cy="222250"/>
          </a:xfrm>
        </p:grpSpPr>
        <p:sp>
          <p:nvSpPr>
            <p:cNvPr id="515"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97" name="Rectangle 596"/>
          <p:cNvSpPr/>
          <p:nvPr/>
        </p:nvSpPr>
        <p:spPr bwMode="auto">
          <a:xfrm>
            <a:off x="977518" y="4571349"/>
            <a:ext cx="3972152" cy="62020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598" name="TextBox 597"/>
          <p:cNvSpPr txBox="1"/>
          <p:nvPr/>
        </p:nvSpPr>
        <p:spPr>
          <a:xfrm>
            <a:off x="996981" y="4577927"/>
            <a:ext cx="3952689"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DB/Storage Tier(Active)</a:t>
            </a:r>
          </a:p>
        </p:txBody>
      </p:sp>
      <p:grpSp>
        <p:nvGrpSpPr>
          <p:cNvPr id="600" name="Group 599"/>
          <p:cNvGrpSpPr/>
          <p:nvPr/>
        </p:nvGrpSpPr>
        <p:grpSpPr>
          <a:xfrm>
            <a:off x="6018945" y="1179953"/>
            <a:ext cx="956776" cy="638017"/>
            <a:chOff x="9455150" y="2508250"/>
            <a:chExt cx="423863" cy="282575"/>
          </a:xfrm>
          <a:solidFill>
            <a:srgbClr val="414141"/>
          </a:solidFill>
        </p:grpSpPr>
        <p:sp>
          <p:nvSpPr>
            <p:cNvPr id="601" name="Freeform 80"/>
            <p:cNvSpPr>
              <a:spLocks/>
            </p:cNvSpPr>
            <p:nvPr/>
          </p:nvSpPr>
          <p:spPr bwMode="auto">
            <a:xfrm>
              <a:off x="9455150" y="2667000"/>
              <a:ext cx="125413" cy="93663"/>
            </a:xfrm>
            <a:custGeom>
              <a:avLst/>
              <a:gdLst>
                <a:gd name="T0" fmla="*/ 33 w 33"/>
                <a:gd name="T1" fmla="*/ 3 h 25"/>
                <a:gd name="T2" fmla="*/ 21 w 33"/>
                <a:gd name="T3" fmla="*/ 0 h 25"/>
                <a:gd name="T4" fmla="*/ 0 w 33"/>
                <a:gd name="T5" fmla="*/ 19 h 25"/>
                <a:gd name="T6" fmla="*/ 0 w 33"/>
                <a:gd name="T7" fmla="*/ 21 h 25"/>
                <a:gd name="T8" fmla="*/ 0 w 33"/>
                <a:gd name="T9" fmla="*/ 22 h 25"/>
                <a:gd name="T10" fmla="*/ 21 w 33"/>
                <a:gd name="T11" fmla="*/ 25 h 25"/>
                <a:gd name="T12" fmla="*/ 22 w 33"/>
                <a:gd name="T13" fmla="*/ 25 h 25"/>
                <a:gd name="T14" fmla="*/ 33 w 33"/>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5">
                  <a:moveTo>
                    <a:pt x="33" y="3"/>
                  </a:moveTo>
                  <a:cubicBezTo>
                    <a:pt x="30" y="1"/>
                    <a:pt x="26" y="0"/>
                    <a:pt x="21" y="0"/>
                  </a:cubicBezTo>
                  <a:cubicBezTo>
                    <a:pt x="10" y="0"/>
                    <a:pt x="1" y="8"/>
                    <a:pt x="0" y="19"/>
                  </a:cubicBezTo>
                  <a:cubicBezTo>
                    <a:pt x="0" y="20"/>
                    <a:pt x="0" y="21"/>
                    <a:pt x="0" y="21"/>
                  </a:cubicBezTo>
                  <a:cubicBezTo>
                    <a:pt x="0" y="22"/>
                    <a:pt x="0" y="22"/>
                    <a:pt x="0" y="22"/>
                  </a:cubicBezTo>
                  <a:cubicBezTo>
                    <a:pt x="7" y="24"/>
                    <a:pt x="14" y="25"/>
                    <a:pt x="21" y="25"/>
                  </a:cubicBezTo>
                  <a:cubicBezTo>
                    <a:pt x="22" y="25"/>
                    <a:pt x="22" y="25"/>
                    <a:pt x="22" y="25"/>
                  </a:cubicBezTo>
                  <a:cubicBezTo>
                    <a:pt x="23" y="17"/>
                    <a:pt x="27" y="9"/>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02" name="Group 601"/>
            <p:cNvGrpSpPr/>
            <p:nvPr/>
          </p:nvGrpSpPr>
          <p:grpSpPr>
            <a:xfrm>
              <a:off x="9493250" y="2508250"/>
              <a:ext cx="385763" cy="282575"/>
              <a:chOff x="9493250" y="2508250"/>
              <a:chExt cx="385763" cy="282575"/>
            </a:xfrm>
            <a:grpFill/>
          </p:grpSpPr>
          <p:sp>
            <p:nvSpPr>
              <p:cNvPr id="603" name="Oval 79"/>
              <p:cNvSpPr>
                <a:spLocks noChangeArrowheads="1"/>
              </p:cNvSpPr>
              <p:nvPr/>
            </p:nvSpPr>
            <p:spPr bwMode="auto">
              <a:xfrm>
                <a:off x="9493250" y="2565400"/>
                <a:ext cx="8731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81"/>
              <p:cNvSpPr>
                <a:spLocks noChangeArrowheads="1"/>
              </p:cNvSpPr>
              <p:nvPr/>
            </p:nvSpPr>
            <p:spPr bwMode="auto">
              <a:xfrm>
                <a:off x="9753600" y="256540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2"/>
              <p:cNvSpPr>
                <a:spLocks/>
              </p:cNvSpPr>
              <p:nvPr/>
            </p:nvSpPr>
            <p:spPr bwMode="auto">
              <a:xfrm>
                <a:off x="9758363" y="2667000"/>
                <a:ext cx="120650" cy="96838"/>
              </a:xfrm>
              <a:custGeom>
                <a:avLst/>
                <a:gdLst>
                  <a:gd name="T0" fmla="*/ 32 w 32"/>
                  <a:gd name="T1" fmla="*/ 20 h 26"/>
                  <a:gd name="T2" fmla="*/ 11 w 32"/>
                  <a:gd name="T3" fmla="*/ 0 h 26"/>
                  <a:gd name="T4" fmla="*/ 0 w 32"/>
                  <a:gd name="T5" fmla="*/ 3 h 26"/>
                  <a:gd name="T6" fmla="*/ 12 w 32"/>
                  <a:gd name="T7" fmla="*/ 26 h 26"/>
                  <a:gd name="T8" fmla="*/ 32 w 32"/>
                  <a:gd name="T9" fmla="*/ 23 h 26"/>
                  <a:gd name="T10" fmla="*/ 32 w 32"/>
                  <a:gd name="T11" fmla="*/ 22 h 26"/>
                  <a:gd name="T12" fmla="*/ 32 w 32"/>
                  <a:gd name="T13" fmla="*/ 20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32" y="20"/>
                    </a:moveTo>
                    <a:cubicBezTo>
                      <a:pt x="31" y="9"/>
                      <a:pt x="22" y="0"/>
                      <a:pt x="11" y="0"/>
                    </a:cubicBezTo>
                    <a:cubicBezTo>
                      <a:pt x="7" y="0"/>
                      <a:pt x="4" y="1"/>
                      <a:pt x="0" y="3"/>
                    </a:cubicBezTo>
                    <a:cubicBezTo>
                      <a:pt x="7" y="9"/>
                      <a:pt x="11" y="17"/>
                      <a:pt x="12" y="26"/>
                    </a:cubicBezTo>
                    <a:cubicBezTo>
                      <a:pt x="19" y="26"/>
                      <a:pt x="26" y="25"/>
                      <a:pt x="32" y="23"/>
                    </a:cubicBezTo>
                    <a:cubicBezTo>
                      <a:pt x="32" y="22"/>
                      <a:pt x="32" y="22"/>
                      <a:pt x="32" y="22"/>
                    </a:cubicBezTo>
                    <a:cubicBezTo>
                      <a:pt x="32" y="21"/>
                      <a:pt x="32" y="21"/>
                      <a:pt x="3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3"/>
              <p:cNvSpPr>
                <a:spLocks/>
              </p:cNvSpPr>
              <p:nvPr/>
            </p:nvSpPr>
            <p:spPr bwMode="auto">
              <a:xfrm>
                <a:off x="9553575" y="2651125"/>
                <a:ext cx="230188" cy="139700"/>
              </a:xfrm>
              <a:custGeom>
                <a:avLst/>
                <a:gdLst>
                  <a:gd name="T0" fmla="*/ 61 w 61"/>
                  <a:gd name="T1" fmla="*/ 31 h 37"/>
                  <a:gd name="T2" fmla="*/ 61 w 61"/>
                  <a:gd name="T3" fmla="*/ 32 h 37"/>
                  <a:gd name="T4" fmla="*/ 30 w 61"/>
                  <a:gd name="T5" fmla="*/ 37 h 37"/>
                  <a:gd name="T6" fmla="*/ 0 w 61"/>
                  <a:gd name="T7" fmla="*/ 32 h 37"/>
                  <a:gd name="T8" fmla="*/ 0 w 61"/>
                  <a:gd name="T9" fmla="*/ 31 h 37"/>
                  <a:gd name="T10" fmla="*/ 0 w 61"/>
                  <a:gd name="T11" fmla="*/ 28 h 37"/>
                  <a:gd name="T12" fmla="*/ 30 w 61"/>
                  <a:gd name="T13" fmla="*/ 0 h 37"/>
                  <a:gd name="T14" fmla="*/ 61 w 61"/>
                  <a:gd name="T15" fmla="*/ 28 h 37"/>
                  <a:gd name="T16" fmla="*/ 61 w 61"/>
                  <a:gd name="T1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61" y="31"/>
                    </a:moveTo>
                    <a:cubicBezTo>
                      <a:pt x="61" y="32"/>
                      <a:pt x="61" y="32"/>
                      <a:pt x="61" y="32"/>
                    </a:cubicBezTo>
                    <a:cubicBezTo>
                      <a:pt x="51" y="35"/>
                      <a:pt x="41" y="37"/>
                      <a:pt x="30" y="37"/>
                    </a:cubicBezTo>
                    <a:cubicBezTo>
                      <a:pt x="20" y="37"/>
                      <a:pt x="10" y="35"/>
                      <a:pt x="0" y="32"/>
                    </a:cubicBezTo>
                    <a:cubicBezTo>
                      <a:pt x="0" y="31"/>
                      <a:pt x="0" y="31"/>
                      <a:pt x="0" y="31"/>
                    </a:cubicBezTo>
                    <a:cubicBezTo>
                      <a:pt x="0" y="30"/>
                      <a:pt x="0" y="29"/>
                      <a:pt x="0" y="28"/>
                    </a:cubicBezTo>
                    <a:cubicBezTo>
                      <a:pt x="1" y="13"/>
                      <a:pt x="14" y="0"/>
                      <a:pt x="30" y="0"/>
                    </a:cubicBezTo>
                    <a:cubicBezTo>
                      <a:pt x="46" y="0"/>
                      <a:pt x="59" y="13"/>
                      <a:pt x="61" y="28"/>
                    </a:cubicBezTo>
                    <a:cubicBezTo>
                      <a:pt x="61" y="29"/>
                      <a:pt x="61" y="30"/>
                      <a:pt x="6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4"/>
              <p:cNvSpPr>
                <a:spLocks/>
              </p:cNvSpPr>
              <p:nvPr/>
            </p:nvSpPr>
            <p:spPr bwMode="auto">
              <a:xfrm>
                <a:off x="9553575" y="2651125"/>
                <a:ext cx="230188" cy="139700"/>
              </a:xfrm>
              <a:custGeom>
                <a:avLst/>
                <a:gdLst>
                  <a:gd name="T0" fmla="*/ 30 w 61"/>
                  <a:gd name="T1" fmla="*/ 0 h 37"/>
                  <a:gd name="T2" fmla="*/ 0 w 61"/>
                  <a:gd name="T3" fmla="*/ 28 h 37"/>
                  <a:gd name="T4" fmla="*/ 0 w 61"/>
                  <a:gd name="T5" fmla="*/ 31 h 37"/>
                  <a:gd name="T6" fmla="*/ 0 w 61"/>
                  <a:gd name="T7" fmla="*/ 32 h 37"/>
                  <a:gd name="T8" fmla="*/ 30 w 61"/>
                  <a:gd name="T9" fmla="*/ 37 h 37"/>
                  <a:gd name="T10" fmla="*/ 61 w 61"/>
                  <a:gd name="T11" fmla="*/ 32 h 37"/>
                  <a:gd name="T12" fmla="*/ 61 w 61"/>
                  <a:gd name="T13" fmla="*/ 31 h 37"/>
                  <a:gd name="T14" fmla="*/ 61 w 61"/>
                  <a:gd name="T15" fmla="*/ 28 h 37"/>
                  <a:gd name="T16" fmla="*/ 30 w 6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30" y="0"/>
                    </a:moveTo>
                    <a:cubicBezTo>
                      <a:pt x="14" y="0"/>
                      <a:pt x="1" y="13"/>
                      <a:pt x="0" y="28"/>
                    </a:cubicBezTo>
                    <a:cubicBezTo>
                      <a:pt x="0" y="29"/>
                      <a:pt x="0" y="30"/>
                      <a:pt x="0" y="31"/>
                    </a:cubicBezTo>
                    <a:cubicBezTo>
                      <a:pt x="0" y="32"/>
                      <a:pt x="0" y="32"/>
                      <a:pt x="0" y="32"/>
                    </a:cubicBezTo>
                    <a:cubicBezTo>
                      <a:pt x="10" y="35"/>
                      <a:pt x="20" y="37"/>
                      <a:pt x="30" y="37"/>
                    </a:cubicBezTo>
                    <a:cubicBezTo>
                      <a:pt x="41" y="37"/>
                      <a:pt x="51" y="35"/>
                      <a:pt x="61" y="32"/>
                    </a:cubicBezTo>
                    <a:cubicBezTo>
                      <a:pt x="61" y="31"/>
                      <a:pt x="61" y="31"/>
                      <a:pt x="61" y="31"/>
                    </a:cubicBezTo>
                    <a:cubicBezTo>
                      <a:pt x="61" y="30"/>
                      <a:pt x="61" y="29"/>
                      <a:pt x="61" y="28"/>
                    </a:cubicBezTo>
                    <a:cubicBezTo>
                      <a:pt x="59" y="13"/>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85"/>
              <p:cNvSpPr>
                <a:spLocks noChangeArrowheads="1"/>
              </p:cNvSpPr>
              <p:nvPr/>
            </p:nvSpPr>
            <p:spPr bwMode="auto">
              <a:xfrm>
                <a:off x="9607550" y="2508250"/>
                <a:ext cx="123825"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09" name="Group 608"/>
          <p:cNvGrpSpPr/>
          <p:nvPr/>
        </p:nvGrpSpPr>
        <p:grpSpPr>
          <a:xfrm>
            <a:off x="2210949" y="4862655"/>
            <a:ext cx="276755" cy="283955"/>
            <a:chOff x="398670" y="3159457"/>
            <a:chExt cx="304800" cy="343914"/>
          </a:xfrm>
          <a:solidFill>
            <a:schemeClr val="bg2"/>
          </a:solidFill>
        </p:grpSpPr>
        <p:sp>
          <p:nvSpPr>
            <p:cNvPr id="610"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2" name="Group 611"/>
          <p:cNvGrpSpPr/>
          <p:nvPr/>
        </p:nvGrpSpPr>
        <p:grpSpPr>
          <a:xfrm>
            <a:off x="2526630" y="4863498"/>
            <a:ext cx="276755" cy="283955"/>
            <a:chOff x="398670" y="3159457"/>
            <a:chExt cx="304800" cy="343914"/>
          </a:xfrm>
          <a:solidFill>
            <a:schemeClr val="bg2"/>
          </a:solidFill>
        </p:grpSpPr>
        <p:sp>
          <p:nvSpPr>
            <p:cNvPr id="613"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5" name="Group 614"/>
          <p:cNvGrpSpPr/>
          <p:nvPr/>
        </p:nvGrpSpPr>
        <p:grpSpPr>
          <a:xfrm>
            <a:off x="3005964" y="4905410"/>
            <a:ext cx="281315" cy="213211"/>
            <a:chOff x="8483601" y="394805"/>
            <a:chExt cx="360363" cy="273050"/>
          </a:xfrm>
          <a:solidFill>
            <a:schemeClr val="bg2"/>
          </a:solidFill>
        </p:grpSpPr>
        <p:sp>
          <p:nvSpPr>
            <p:cNvPr id="616"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8" name="Group 617"/>
          <p:cNvGrpSpPr/>
          <p:nvPr/>
        </p:nvGrpSpPr>
        <p:grpSpPr>
          <a:xfrm>
            <a:off x="3422779" y="4908166"/>
            <a:ext cx="281315" cy="213211"/>
            <a:chOff x="8483601" y="394805"/>
            <a:chExt cx="360363" cy="273050"/>
          </a:xfrm>
          <a:solidFill>
            <a:schemeClr val="bg2"/>
          </a:solidFill>
        </p:grpSpPr>
        <p:sp>
          <p:nvSpPr>
            <p:cNvPr id="619"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1" name="Group 620"/>
          <p:cNvGrpSpPr/>
          <p:nvPr/>
        </p:nvGrpSpPr>
        <p:grpSpPr>
          <a:xfrm>
            <a:off x="3829973" y="4907294"/>
            <a:ext cx="281315" cy="213211"/>
            <a:chOff x="8483601" y="394805"/>
            <a:chExt cx="360363" cy="273050"/>
          </a:xfrm>
          <a:solidFill>
            <a:schemeClr val="bg2"/>
          </a:solidFill>
        </p:grpSpPr>
        <p:sp>
          <p:nvSpPr>
            <p:cNvPr id="622"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4" name="Group 623"/>
          <p:cNvGrpSpPr/>
          <p:nvPr/>
        </p:nvGrpSpPr>
        <p:grpSpPr>
          <a:xfrm>
            <a:off x="1876236" y="4853837"/>
            <a:ext cx="276755" cy="283955"/>
            <a:chOff x="398670" y="3159457"/>
            <a:chExt cx="304800" cy="343914"/>
          </a:xfrm>
          <a:solidFill>
            <a:schemeClr val="bg2"/>
          </a:solidFill>
        </p:grpSpPr>
        <p:sp>
          <p:nvSpPr>
            <p:cNvPr id="625"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5907680" y="2026517"/>
            <a:ext cx="1179306" cy="783631"/>
            <a:chOff x="6398023" y="2325661"/>
            <a:chExt cx="1179306" cy="783631"/>
          </a:xfrm>
        </p:grpSpPr>
        <p:sp>
          <p:nvSpPr>
            <p:cNvPr id="599" name="Freeform 159"/>
            <p:cNvSpPr>
              <a:spLocks noEditPoints="1"/>
            </p:cNvSpPr>
            <p:nvPr/>
          </p:nvSpPr>
          <p:spPr bwMode="auto">
            <a:xfrm>
              <a:off x="6398023" y="2325661"/>
              <a:ext cx="1179306" cy="783631"/>
            </a:xfrm>
            <a:custGeom>
              <a:avLst/>
              <a:gdLst>
                <a:gd name="T0" fmla="*/ 75 w 108"/>
                <a:gd name="T1" fmla="*/ 0 h 65"/>
                <a:gd name="T2" fmla="*/ 56 w 108"/>
                <a:gd name="T3" fmla="*/ 6 h 65"/>
                <a:gd name="T4" fmla="*/ 52 w 108"/>
                <a:gd name="T5" fmla="*/ 9 h 65"/>
                <a:gd name="T6" fmla="*/ 47 w 108"/>
                <a:gd name="T7" fmla="*/ 9 h 65"/>
                <a:gd name="T8" fmla="*/ 30 w 108"/>
                <a:gd name="T9" fmla="*/ 16 h 65"/>
                <a:gd name="T10" fmla="*/ 24 w 108"/>
                <a:gd name="T11" fmla="*/ 23 h 65"/>
                <a:gd name="T12" fmla="*/ 21 w 108"/>
                <a:gd name="T13" fmla="*/ 23 h 65"/>
                <a:gd name="T14" fmla="*/ 0 w 108"/>
                <a:gd name="T15" fmla="*/ 44 h 65"/>
                <a:gd name="T16" fmla="*/ 21 w 108"/>
                <a:gd name="T17" fmla="*/ 65 h 65"/>
                <a:gd name="T18" fmla="*/ 75 w 108"/>
                <a:gd name="T19" fmla="*/ 65 h 65"/>
                <a:gd name="T20" fmla="*/ 108 w 108"/>
                <a:gd name="T21" fmla="*/ 33 h 65"/>
                <a:gd name="T22" fmla="*/ 75 w 108"/>
                <a:gd name="T23" fmla="*/ 0 h 65"/>
                <a:gd name="T24" fmla="*/ 95 w 108"/>
                <a:gd name="T25" fmla="*/ 53 h 65"/>
                <a:gd name="T26" fmla="*/ 75 w 108"/>
                <a:gd name="T27" fmla="*/ 61 h 65"/>
                <a:gd name="T28" fmla="*/ 21 w 108"/>
                <a:gd name="T29" fmla="*/ 61 h 65"/>
                <a:gd name="T30" fmla="*/ 9 w 108"/>
                <a:gd name="T31" fmla="*/ 56 h 65"/>
                <a:gd name="T32" fmla="*/ 4 w 108"/>
                <a:gd name="T33" fmla="*/ 44 h 65"/>
                <a:gd name="T34" fmla="*/ 9 w 108"/>
                <a:gd name="T35" fmla="*/ 32 h 65"/>
                <a:gd name="T36" fmla="*/ 21 w 108"/>
                <a:gd name="T37" fmla="*/ 27 h 65"/>
                <a:gd name="T38" fmla="*/ 22 w 108"/>
                <a:gd name="T39" fmla="*/ 27 h 65"/>
                <a:gd name="T40" fmla="*/ 21 w 108"/>
                <a:gd name="T41" fmla="*/ 35 h 65"/>
                <a:gd name="T42" fmla="*/ 22 w 108"/>
                <a:gd name="T43" fmla="*/ 41 h 65"/>
                <a:gd name="T44" fmla="*/ 26 w 108"/>
                <a:gd name="T45" fmla="*/ 40 h 65"/>
                <a:gd name="T46" fmla="*/ 26 w 108"/>
                <a:gd name="T47" fmla="*/ 40 h 65"/>
                <a:gd name="T48" fmla="*/ 25 w 108"/>
                <a:gd name="T49" fmla="*/ 35 h 65"/>
                <a:gd name="T50" fmla="*/ 32 w 108"/>
                <a:gd name="T51" fmla="*/ 19 h 65"/>
                <a:gd name="T52" fmla="*/ 47 w 108"/>
                <a:gd name="T53" fmla="*/ 13 h 65"/>
                <a:gd name="T54" fmla="*/ 49 w 108"/>
                <a:gd name="T55" fmla="*/ 13 h 65"/>
                <a:gd name="T56" fmla="*/ 45 w 108"/>
                <a:gd name="T57" fmla="*/ 24 h 65"/>
                <a:gd name="T58" fmla="*/ 49 w 108"/>
                <a:gd name="T59" fmla="*/ 24 h 65"/>
                <a:gd name="T60" fmla="*/ 59 w 108"/>
                <a:gd name="T61" fmla="*/ 9 h 65"/>
                <a:gd name="T62" fmla="*/ 75 w 108"/>
                <a:gd name="T63" fmla="*/ 4 h 65"/>
                <a:gd name="T64" fmla="*/ 95 w 108"/>
                <a:gd name="T65" fmla="*/ 12 h 65"/>
                <a:gd name="T66" fmla="*/ 104 w 108"/>
                <a:gd name="T67" fmla="*/ 33 h 65"/>
                <a:gd name="T68" fmla="*/ 95 w 108"/>
                <a:gd name="T69"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5">
                  <a:moveTo>
                    <a:pt x="75" y="0"/>
                  </a:moveTo>
                  <a:cubicBezTo>
                    <a:pt x="69" y="0"/>
                    <a:pt x="62" y="2"/>
                    <a:pt x="56" y="6"/>
                  </a:cubicBezTo>
                  <a:cubicBezTo>
                    <a:pt x="55" y="7"/>
                    <a:pt x="53" y="8"/>
                    <a:pt x="52" y="9"/>
                  </a:cubicBezTo>
                  <a:cubicBezTo>
                    <a:pt x="51" y="9"/>
                    <a:pt x="49" y="9"/>
                    <a:pt x="47" y="9"/>
                  </a:cubicBezTo>
                  <a:cubicBezTo>
                    <a:pt x="41" y="9"/>
                    <a:pt x="35" y="11"/>
                    <a:pt x="30" y="16"/>
                  </a:cubicBezTo>
                  <a:cubicBezTo>
                    <a:pt x="27" y="18"/>
                    <a:pt x="25" y="20"/>
                    <a:pt x="24" y="23"/>
                  </a:cubicBezTo>
                  <a:cubicBezTo>
                    <a:pt x="23" y="23"/>
                    <a:pt x="22" y="23"/>
                    <a:pt x="21" y="23"/>
                  </a:cubicBezTo>
                  <a:cubicBezTo>
                    <a:pt x="10" y="23"/>
                    <a:pt x="0" y="32"/>
                    <a:pt x="0" y="44"/>
                  </a:cubicBezTo>
                  <a:cubicBezTo>
                    <a:pt x="0" y="56"/>
                    <a:pt x="10" y="65"/>
                    <a:pt x="21" y="65"/>
                  </a:cubicBezTo>
                  <a:cubicBezTo>
                    <a:pt x="75" y="65"/>
                    <a:pt x="75" y="65"/>
                    <a:pt x="75" y="65"/>
                  </a:cubicBezTo>
                  <a:cubicBezTo>
                    <a:pt x="93" y="65"/>
                    <a:pt x="108" y="51"/>
                    <a:pt x="108" y="33"/>
                  </a:cubicBezTo>
                  <a:cubicBezTo>
                    <a:pt x="108" y="14"/>
                    <a:pt x="93" y="0"/>
                    <a:pt x="75" y="0"/>
                  </a:cubicBezTo>
                  <a:close/>
                  <a:moveTo>
                    <a:pt x="95" y="53"/>
                  </a:moveTo>
                  <a:cubicBezTo>
                    <a:pt x="90" y="58"/>
                    <a:pt x="83" y="61"/>
                    <a:pt x="75" y="61"/>
                  </a:cubicBezTo>
                  <a:cubicBezTo>
                    <a:pt x="21" y="61"/>
                    <a:pt x="21" y="61"/>
                    <a:pt x="21" y="61"/>
                  </a:cubicBezTo>
                  <a:cubicBezTo>
                    <a:pt x="17" y="61"/>
                    <a:pt x="12" y="59"/>
                    <a:pt x="9" y="56"/>
                  </a:cubicBezTo>
                  <a:cubicBezTo>
                    <a:pt x="6" y="53"/>
                    <a:pt x="4" y="49"/>
                    <a:pt x="4" y="44"/>
                  </a:cubicBezTo>
                  <a:cubicBezTo>
                    <a:pt x="4" y="39"/>
                    <a:pt x="6" y="35"/>
                    <a:pt x="9" y="32"/>
                  </a:cubicBezTo>
                  <a:cubicBezTo>
                    <a:pt x="12" y="29"/>
                    <a:pt x="17" y="27"/>
                    <a:pt x="21" y="27"/>
                  </a:cubicBezTo>
                  <a:cubicBezTo>
                    <a:pt x="22" y="27"/>
                    <a:pt x="22" y="27"/>
                    <a:pt x="22" y="27"/>
                  </a:cubicBezTo>
                  <a:cubicBezTo>
                    <a:pt x="21" y="29"/>
                    <a:pt x="21" y="32"/>
                    <a:pt x="21" y="35"/>
                  </a:cubicBezTo>
                  <a:cubicBezTo>
                    <a:pt x="21" y="37"/>
                    <a:pt x="21" y="39"/>
                    <a:pt x="22" y="41"/>
                  </a:cubicBezTo>
                  <a:cubicBezTo>
                    <a:pt x="26" y="40"/>
                    <a:pt x="26" y="40"/>
                    <a:pt x="26" y="40"/>
                  </a:cubicBezTo>
                  <a:cubicBezTo>
                    <a:pt x="26" y="40"/>
                    <a:pt x="26" y="40"/>
                    <a:pt x="26" y="40"/>
                  </a:cubicBezTo>
                  <a:cubicBezTo>
                    <a:pt x="25" y="38"/>
                    <a:pt x="25" y="36"/>
                    <a:pt x="25" y="35"/>
                  </a:cubicBezTo>
                  <a:cubicBezTo>
                    <a:pt x="25" y="28"/>
                    <a:pt x="28" y="23"/>
                    <a:pt x="32" y="19"/>
                  </a:cubicBezTo>
                  <a:cubicBezTo>
                    <a:pt x="37" y="15"/>
                    <a:pt x="42" y="13"/>
                    <a:pt x="47" y="13"/>
                  </a:cubicBezTo>
                  <a:cubicBezTo>
                    <a:pt x="48" y="13"/>
                    <a:pt x="48" y="13"/>
                    <a:pt x="49" y="13"/>
                  </a:cubicBezTo>
                  <a:cubicBezTo>
                    <a:pt x="47" y="16"/>
                    <a:pt x="45" y="20"/>
                    <a:pt x="45" y="24"/>
                  </a:cubicBezTo>
                  <a:cubicBezTo>
                    <a:pt x="49" y="24"/>
                    <a:pt x="49" y="24"/>
                    <a:pt x="49" y="24"/>
                  </a:cubicBezTo>
                  <a:cubicBezTo>
                    <a:pt x="50" y="18"/>
                    <a:pt x="54" y="13"/>
                    <a:pt x="59" y="9"/>
                  </a:cubicBezTo>
                  <a:cubicBezTo>
                    <a:pt x="63" y="6"/>
                    <a:pt x="70" y="4"/>
                    <a:pt x="75" y="4"/>
                  </a:cubicBezTo>
                  <a:cubicBezTo>
                    <a:pt x="83" y="4"/>
                    <a:pt x="90" y="7"/>
                    <a:pt x="95" y="12"/>
                  </a:cubicBezTo>
                  <a:cubicBezTo>
                    <a:pt x="101" y="18"/>
                    <a:pt x="104" y="25"/>
                    <a:pt x="104" y="33"/>
                  </a:cubicBezTo>
                  <a:cubicBezTo>
                    <a:pt x="104" y="40"/>
                    <a:pt x="101" y="48"/>
                    <a:pt x="95" y="5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TextBox 3"/>
            <p:cNvSpPr txBox="1"/>
            <p:nvPr/>
          </p:nvSpPr>
          <p:spPr>
            <a:xfrm>
              <a:off x="6489809" y="2719334"/>
              <a:ext cx="966931" cy="369332"/>
            </a:xfrm>
            <a:prstGeom prst="rect">
              <a:avLst/>
            </a:prstGeom>
            <a:noFill/>
          </p:spPr>
          <p:txBody>
            <a:bodyPr wrap="none" rtlCol="0">
              <a:spAutoFit/>
            </a:bodyPr>
            <a:lstStyle/>
            <a:p>
              <a:r>
                <a:rPr lang="en-US" sz="1800" dirty="0" smtClean="0">
                  <a:solidFill>
                    <a:schemeClr val="bg2"/>
                  </a:solidFill>
                </a:rPr>
                <a:t>Internet</a:t>
              </a:r>
            </a:p>
          </p:txBody>
        </p:sp>
      </p:grpSp>
      <p:grpSp>
        <p:nvGrpSpPr>
          <p:cNvPr id="630" name="Group 629"/>
          <p:cNvGrpSpPr/>
          <p:nvPr/>
        </p:nvGrpSpPr>
        <p:grpSpPr>
          <a:xfrm>
            <a:off x="5907680" y="4273011"/>
            <a:ext cx="1179306" cy="783631"/>
            <a:chOff x="6398023" y="2325661"/>
            <a:chExt cx="1179306" cy="783631"/>
          </a:xfrm>
        </p:grpSpPr>
        <p:sp>
          <p:nvSpPr>
            <p:cNvPr id="631" name="Freeform 159"/>
            <p:cNvSpPr>
              <a:spLocks noEditPoints="1"/>
            </p:cNvSpPr>
            <p:nvPr/>
          </p:nvSpPr>
          <p:spPr bwMode="auto">
            <a:xfrm>
              <a:off x="6398023" y="2325661"/>
              <a:ext cx="1179306" cy="783631"/>
            </a:xfrm>
            <a:custGeom>
              <a:avLst/>
              <a:gdLst>
                <a:gd name="T0" fmla="*/ 75 w 108"/>
                <a:gd name="T1" fmla="*/ 0 h 65"/>
                <a:gd name="T2" fmla="*/ 56 w 108"/>
                <a:gd name="T3" fmla="*/ 6 h 65"/>
                <a:gd name="T4" fmla="*/ 52 w 108"/>
                <a:gd name="T5" fmla="*/ 9 h 65"/>
                <a:gd name="T6" fmla="*/ 47 w 108"/>
                <a:gd name="T7" fmla="*/ 9 h 65"/>
                <a:gd name="T8" fmla="*/ 30 w 108"/>
                <a:gd name="T9" fmla="*/ 16 h 65"/>
                <a:gd name="T10" fmla="*/ 24 w 108"/>
                <a:gd name="T11" fmla="*/ 23 h 65"/>
                <a:gd name="T12" fmla="*/ 21 w 108"/>
                <a:gd name="T13" fmla="*/ 23 h 65"/>
                <a:gd name="T14" fmla="*/ 0 w 108"/>
                <a:gd name="T15" fmla="*/ 44 h 65"/>
                <a:gd name="T16" fmla="*/ 21 w 108"/>
                <a:gd name="T17" fmla="*/ 65 h 65"/>
                <a:gd name="T18" fmla="*/ 75 w 108"/>
                <a:gd name="T19" fmla="*/ 65 h 65"/>
                <a:gd name="T20" fmla="*/ 108 w 108"/>
                <a:gd name="T21" fmla="*/ 33 h 65"/>
                <a:gd name="T22" fmla="*/ 75 w 108"/>
                <a:gd name="T23" fmla="*/ 0 h 65"/>
                <a:gd name="T24" fmla="*/ 95 w 108"/>
                <a:gd name="T25" fmla="*/ 53 h 65"/>
                <a:gd name="T26" fmla="*/ 75 w 108"/>
                <a:gd name="T27" fmla="*/ 61 h 65"/>
                <a:gd name="T28" fmla="*/ 21 w 108"/>
                <a:gd name="T29" fmla="*/ 61 h 65"/>
                <a:gd name="T30" fmla="*/ 9 w 108"/>
                <a:gd name="T31" fmla="*/ 56 h 65"/>
                <a:gd name="T32" fmla="*/ 4 w 108"/>
                <a:gd name="T33" fmla="*/ 44 h 65"/>
                <a:gd name="T34" fmla="*/ 9 w 108"/>
                <a:gd name="T35" fmla="*/ 32 h 65"/>
                <a:gd name="T36" fmla="*/ 21 w 108"/>
                <a:gd name="T37" fmla="*/ 27 h 65"/>
                <a:gd name="T38" fmla="*/ 22 w 108"/>
                <a:gd name="T39" fmla="*/ 27 h 65"/>
                <a:gd name="T40" fmla="*/ 21 w 108"/>
                <a:gd name="T41" fmla="*/ 35 h 65"/>
                <a:gd name="T42" fmla="*/ 22 w 108"/>
                <a:gd name="T43" fmla="*/ 41 h 65"/>
                <a:gd name="T44" fmla="*/ 26 w 108"/>
                <a:gd name="T45" fmla="*/ 40 h 65"/>
                <a:gd name="T46" fmla="*/ 26 w 108"/>
                <a:gd name="T47" fmla="*/ 40 h 65"/>
                <a:gd name="T48" fmla="*/ 25 w 108"/>
                <a:gd name="T49" fmla="*/ 35 h 65"/>
                <a:gd name="T50" fmla="*/ 32 w 108"/>
                <a:gd name="T51" fmla="*/ 19 h 65"/>
                <a:gd name="T52" fmla="*/ 47 w 108"/>
                <a:gd name="T53" fmla="*/ 13 h 65"/>
                <a:gd name="T54" fmla="*/ 49 w 108"/>
                <a:gd name="T55" fmla="*/ 13 h 65"/>
                <a:gd name="T56" fmla="*/ 45 w 108"/>
                <a:gd name="T57" fmla="*/ 24 h 65"/>
                <a:gd name="T58" fmla="*/ 49 w 108"/>
                <a:gd name="T59" fmla="*/ 24 h 65"/>
                <a:gd name="T60" fmla="*/ 59 w 108"/>
                <a:gd name="T61" fmla="*/ 9 h 65"/>
                <a:gd name="T62" fmla="*/ 75 w 108"/>
                <a:gd name="T63" fmla="*/ 4 h 65"/>
                <a:gd name="T64" fmla="*/ 95 w 108"/>
                <a:gd name="T65" fmla="*/ 12 h 65"/>
                <a:gd name="T66" fmla="*/ 104 w 108"/>
                <a:gd name="T67" fmla="*/ 33 h 65"/>
                <a:gd name="T68" fmla="*/ 95 w 108"/>
                <a:gd name="T69"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5">
                  <a:moveTo>
                    <a:pt x="75" y="0"/>
                  </a:moveTo>
                  <a:cubicBezTo>
                    <a:pt x="69" y="0"/>
                    <a:pt x="62" y="2"/>
                    <a:pt x="56" y="6"/>
                  </a:cubicBezTo>
                  <a:cubicBezTo>
                    <a:pt x="55" y="7"/>
                    <a:pt x="53" y="8"/>
                    <a:pt x="52" y="9"/>
                  </a:cubicBezTo>
                  <a:cubicBezTo>
                    <a:pt x="51" y="9"/>
                    <a:pt x="49" y="9"/>
                    <a:pt x="47" y="9"/>
                  </a:cubicBezTo>
                  <a:cubicBezTo>
                    <a:pt x="41" y="9"/>
                    <a:pt x="35" y="11"/>
                    <a:pt x="30" y="16"/>
                  </a:cubicBezTo>
                  <a:cubicBezTo>
                    <a:pt x="27" y="18"/>
                    <a:pt x="25" y="20"/>
                    <a:pt x="24" y="23"/>
                  </a:cubicBezTo>
                  <a:cubicBezTo>
                    <a:pt x="23" y="23"/>
                    <a:pt x="22" y="23"/>
                    <a:pt x="21" y="23"/>
                  </a:cubicBezTo>
                  <a:cubicBezTo>
                    <a:pt x="10" y="23"/>
                    <a:pt x="0" y="32"/>
                    <a:pt x="0" y="44"/>
                  </a:cubicBezTo>
                  <a:cubicBezTo>
                    <a:pt x="0" y="56"/>
                    <a:pt x="10" y="65"/>
                    <a:pt x="21" y="65"/>
                  </a:cubicBezTo>
                  <a:cubicBezTo>
                    <a:pt x="75" y="65"/>
                    <a:pt x="75" y="65"/>
                    <a:pt x="75" y="65"/>
                  </a:cubicBezTo>
                  <a:cubicBezTo>
                    <a:pt x="93" y="65"/>
                    <a:pt x="108" y="51"/>
                    <a:pt x="108" y="33"/>
                  </a:cubicBezTo>
                  <a:cubicBezTo>
                    <a:pt x="108" y="14"/>
                    <a:pt x="93" y="0"/>
                    <a:pt x="75" y="0"/>
                  </a:cubicBezTo>
                  <a:close/>
                  <a:moveTo>
                    <a:pt x="95" y="53"/>
                  </a:moveTo>
                  <a:cubicBezTo>
                    <a:pt x="90" y="58"/>
                    <a:pt x="83" y="61"/>
                    <a:pt x="75" y="61"/>
                  </a:cubicBezTo>
                  <a:cubicBezTo>
                    <a:pt x="21" y="61"/>
                    <a:pt x="21" y="61"/>
                    <a:pt x="21" y="61"/>
                  </a:cubicBezTo>
                  <a:cubicBezTo>
                    <a:pt x="17" y="61"/>
                    <a:pt x="12" y="59"/>
                    <a:pt x="9" y="56"/>
                  </a:cubicBezTo>
                  <a:cubicBezTo>
                    <a:pt x="6" y="53"/>
                    <a:pt x="4" y="49"/>
                    <a:pt x="4" y="44"/>
                  </a:cubicBezTo>
                  <a:cubicBezTo>
                    <a:pt x="4" y="39"/>
                    <a:pt x="6" y="35"/>
                    <a:pt x="9" y="32"/>
                  </a:cubicBezTo>
                  <a:cubicBezTo>
                    <a:pt x="12" y="29"/>
                    <a:pt x="17" y="27"/>
                    <a:pt x="21" y="27"/>
                  </a:cubicBezTo>
                  <a:cubicBezTo>
                    <a:pt x="22" y="27"/>
                    <a:pt x="22" y="27"/>
                    <a:pt x="22" y="27"/>
                  </a:cubicBezTo>
                  <a:cubicBezTo>
                    <a:pt x="21" y="29"/>
                    <a:pt x="21" y="32"/>
                    <a:pt x="21" y="35"/>
                  </a:cubicBezTo>
                  <a:cubicBezTo>
                    <a:pt x="21" y="37"/>
                    <a:pt x="21" y="39"/>
                    <a:pt x="22" y="41"/>
                  </a:cubicBezTo>
                  <a:cubicBezTo>
                    <a:pt x="26" y="40"/>
                    <a:pt x="26" y="40"/>
                    <a:pt x="26" y="40"/>
                  </a:cubicBezTo>
                  <a:cubicBezTo>
                    <a:pt x="26" y="40"/>
                    <a:pt x="26" y="40"/>
                    <a:pt x="26" y="40"/>
                  </a:cubicBezTo>
                  <a:cubicBezTo>
                    <a:pt x="25" y="38"/>
                    <a:pt x="25" y="36"/>
                    <a:pt x="25" y="35"/>
                  </a:cubicBezTo>
                  <a:cubicBezTo>
                    <a:pt x="25" y="28"/>
                    <a:pt x="28" y="23"/>
                    <a:pt x="32" y="19"/>
                  </a:cubicBezTo>
                  <a:cubicBezTo>
                    <a:pt x="37" y="15"/>
                    <a:pt x="42" y="13"/>
                    <a:pt x="47" y="13"/>
                  </a:cubicBezTo>
                  <a:cubicBezTo>
                    <a:pt x="48" y="13"/>
                    <a:pt x="48" y="13"/>
                    <a:pt x="49" y="13"/>
                  </a:cubicBezTo>
                  <a:cubicBezTo>
                    <a:pt x="47" y="16"/>
                    <a:pt x="45" y="20"/>
                    <a:pt x="45" y="24"/>
                  </a:cubicBezTo>
                  <a:cubicBezTo>
                    <a:pt x="49" y="24"/>
                    <a:pt x="49" y="24"/>
                    <a:pt x="49" y="24"/>
                  </a:cubicBezTo>
                  <a:cubicBezTo>
                    <a:pt x="50" y="18"/>
                    <a:pt x="54" y="13"/>
                    <a:pt x="59" y="9"/>
                  </a:cubicBezTo>
                  <a:cubicBezTo>
                    <a:pt x="63" y="6"/>
                    <a:pt x="70" y="4"/>
                    <a:pt x="75" y="4"/>
                  </a:cubicBezTo>
                  <a:cubicBezTo>
                    <a:pt x="83" y="4"/>
                    <a:pt x="90" y="7"/>
                    <a:pt x="95" y="12"/>
                  </a:cubicBezTo>
                  <a:cubicBezTo>
                    <a:pt x="101" y="18"/>
                    <a:pt x="104" y="25"/>
                    <a:pt x="104" y="33"/>
                  </a:cubicBezTo>
                  <a:cubicBezTo>
                    <a:pt x="104" y="40"/>
                    <a:pt x="101" y="48"/>
                    <a:pt x="95" y="5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2" name="TextBox 631"/>
            <p:cNvSpPr txBox="1"/>
            <p:nvPr/>
          </p:nvSpPr>
          <p:spPr>
            <a:xfrm>
              <a:off x="6570834" y="2719334"/>
              <a:ext cx="928459" cy="369332"/>
            </a:xfrm>
            <a:prstGeom prst="rect">
              <a:avLst/>
            </a:prstGeom>
            <a:noFill/>
          </p:spPr>
          <p:txBody>
            <a:bodyPr wrap="none" rtlCol="0">
              <a:spAutoFit/>
            </a:bodyPr>
            <a:lstStyle/>
            <a:p>
              <a:r>
                <a:rPr lang="en-US" sz="1800" dirty="0" smtClean="0">
                  <a:solidFill>
                    <a:schemeClr val="bg2"/>
                  </a:solidFill>
                </a:rPr>
                <a:t>DWDM</a:t>
              </a:r>
            </a:p>
          </p:txBody>
        </p:sp>
      </p:grpSp>
      <p:grpSp>
        <p:nvGrpSpPr>
          <p:cNvPr id="633" name="Group 632"/>
          <p:cNvGrpSpPr/>
          <p:nvPr/>
        </p:nvGrpSpPr>
        <p:grpSpPr>
          <a:xfrm>
            <a:off x="9177169" y="2094658"/>
            <a:ext cx="493850" cy="143669"/>
            <a:chOff x="1554163" y="-1593555"/>
            <a:chExt cx="7759700" cy="2257425"/>
          </a:xfrm>
          <a:solidFill>
            <a:schemeClr val="bg2"/>
          </a:solidFill>
        </p:grpSpPr>
        <p:sp>
          <p:nvSpPr>
            <p:cNvPr id="634"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4" name="Group 643"/>
          <p:cNvGrpSpPr/>
          <p:nvPr/>
        </p:nvGrpSpPr>
        <p:grpSpPr>
          <a:xfrm>
            <a:off x="9250168" y="1686812"/>
            <a:ext cx="333558" cy="304710"/>
            <a:chOff x="4221370" y="3157296"/>
            <a:chExt cx="344488" cy="346075"/>
          </a:xfrm>
          <a:solidFill>
            <a:schemeClr val="bg2"/>
          </a:solidFill>
        </p:grpSpPr>
        <p:sp>
          <p:nvSpPr>
            <p:cNvPr id="645"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0" name="Group 649"/>
          <p:cNvGrpSpPr/>
          <p:nvPr/>
        </p:nvGrpSpPr>
        <p:grpSpPr>
          <a:xfrm>
            <a:off x="9799127" y="2094658"/>
            <a:ext cx="493850" cy="143669"/>
            <a:chOff x="1554163" y="-1593555"/>
            <a:chExt cx="7759700" cy="2257425"/>
          </a:xfrm>
          <a:solidFill>
            <a:schemeClr val="bg2"/>
          </a:solidFill>
        </p:grpSpPr>
        <p:sp>
          <p:nvSpPr>
            <p:cNvPr id="651"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1" name="Group 660"/>
          <p:cNvGrpSpPr/>
          <p:nvPr/>
        </p:nvGrpSpPr>
        <p:grpSpPr>
          <a:xfrm>
            <a:off x="9872126" y="1686812"/>
            <a:ext cx="333558" cy="304710"/>
            <a:chOff x="4221370" y="3157296"/>
            <a:chExt cx="344488" cy="346075"/>
          </a:xfrm>
          <a:solidFill>
            <a:schemeClr val="bg2"/>
          </a:solidFill>
        </p:grpSpPr>
        <p:sp>
          <p:nvSpPr>
            <p:cNvPr id="662"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7" name="Group 666"/>
          <p:cNvGrpSpPr/>
          <p:nvPr/>
        </p:nvGrpSpPr>
        <p:grpSpPr>
          <a:xfrm>
            <a:off x="9175351" y="2400275"/>
            <a:ext cx="476251" cy="222250"/>
            <a:chOff x="1445223" y="5224606"/>
            <a:chExt cx="476251" cy="222250"/>
          </a:xfrm>
        </p:grpSpPr>
        <p:sp>
          <p:nvSpPr>
            <p:cNvPr id="66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81" name="Group 680"/>
          <p:cNvGrpSpPr/>
          <p:nvPr/>
        </p:nvGrpSpPr>
        <p:grpSpPr>
          <a:xfrm>
            <a:off x="9823067" y="2398975"/>
            <a:ext cx="476251" cy="222250"/>
            <a:chOff x="1445223" y="5224606"/>
            <a:chExt cx="476251" cy="222250"/>
          </a:xfrm>
        </p:grpSpPr>
        <p:sp>
          <p:nvSpPr>
            <p:cNvPr id="68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95" name="Rectangle 694"/>
          <p:cNvSpPr/>
          <p:nvPr/>
        </p:nvSpPr>
        <p:spPr bwMode="auto">
          <a:xfrm>
            <a:off x="7772832" y="2716475"/>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696" name="TextBox 695"/>
          <p:cNvSpPr txBox="1"/>
          <p:nvPr/>
        </p:nvSpPr>
        <p:spPr>
          <a:xfrm>
            <a:off x="7792295" y="2742233"/>
            <a:ext cx="918756"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DMZ1</a:t>
            </a:r>
            <a:r>
              <a:rPr lang="en-US" altLang="zh-TW" sz="1000" dirty="0" smtClean="0">
                <a:solidFill>
                  <a:schemeClr val="tx1">
                    <a:lumMod val="85000"/>
                    <a:lumOff val="15000"/>
                  </a:schemeClr>
                </a:solidFill>
                <a:latin typeface="Arial"/>
                <a:cs typeface="Arial"/>
              </a:rPr>
              <a:t>/2/3</a:t>
            </a:r>
            <a:endParaRPr lang="en-US" sz="1000" dirty="0" smtClean="0">
              <a:solidFill>
                <a:schemeClr val="tx1">
                  <a:lumMod val="85000"/>
                  <a:lumOff val="15000"/>
                </a:schemeClr>
              </a:solidFill>
              <a:latin typeface="Arial"/>
              <a:cs typeface="Arial"/>
            </a:endParaRPr>
          </a:p>
        </p:txBody>
      </p:sp>
      <p:sp>
        <p:nvSpPr>
          <p:cNvPr id="697" name="TextBox 696"/>
          <p:cNvSpPr txBox="1"/>
          <p:nvPr/>
        </p:nvSpPr>
        <p:spPr>
          <a:xfrm>
            <a:off x="9295011" y="2189308"/>
            <a:ext cx="875561" cy="215444"/>
          </a:xfrm>
          <a:prstGeom prst="rect">
            <a:avLst/>
          </a:prstGeom>
          <a:noFill/>
        </p:spPr>
        <p:txBody>
          <a:bodyPr wrap="none" rtlCol="0">
            <a:spAutoFit/>
          </a:bodyPr>
          <a:lstStyle/>
          <a:p>
            <a:r>
              <a:rPr lang="en-US" sz="800" dirty="0" smtClean="0">
                <a:solidFill>
                  <a:schemeClr val="bg2"/>
                </a:solidFill>
              </a:rPr>
              <a:t>LLB and GSLB</a:t>
            </a:r>
          </a:p>
        </p:txBody>
      </p:sp>
      <p:grpSp>
        <p:nvGrpSpPr>
          <p:cNvPr id="698" name="Group 697"/>
          <p:cNvGrpSpPr/>
          <p:nvPr/>
        </p:nvGrpSpPr>
        <p:grpSpPr>
          <a:xfrm>
            <a:off x="7847527" y="3115574"/>
            <a:ext cx="848086" cy="1450926"/>
            <a:chOff x="2218147" y="4206915"/>
            <a:chExt cx="848086" cy="1450926"/>
          </a:xfrm>
        </p:grpSpPr>
        <p:grpSp>
          <p:nvGrpSpPr>
            <p:cNvPr id="699" name="Group 698"/>
            <p:cNvGrpSpPr/>
            <p:nvPr/>
          </p:nvGrpSpPr>
          <p:grpSpPr>
            <a:xfrm>
              <a:off x="2367750" y="4208805"/>
              <a:ext cx="201580" cy="134125"/>
              <a:chOff x="5173870" y="3211271"/>
              <a:chExt cx="360363" cy="239713"/>
            </a:xfrm>
            <a:solidFill>
              <a:schemeClr val="bg2"/>
            </a:solidFill>
          </p:grpSpPr>
          <p:sp>
            <p:nvSpPr>
              <p:cNvPr id="78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0" name="Group 699"/>
            <p:cNvGrpSpPr/>
            <p:nvPr/>
          </p:nvGrpSpPr>
          <p:grpSpPr>
            <a:xfrm>
              <a:off x="2624194" y="4206915"/>
              <a:ext cx="201580" cy="134125"/>
              <a:chOff x="5173870" y="3211271"/>
              <a:chExt cx="360363" cy="239713"/>
            </a:xfrm>
            <a:solidFill>
              <a:schemeClr val="bg2"/>
            </a:solidFill>
          </p:grpSpPr>
          <p:sp>
            <p:nvSpPr>
              <p:cNvPr id="77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1" name="Group 700"/>
            <p:cNvGrpSpPr/>
            <p:nvPr/>
          </p:nvGrpSpPr>
          <p:grpSpPr>
            <a:xfrm>
              <a:off x="2311824" y="4687878"/>
              <a:ext cx="676954" cy="280040"/>
              <a:chOff x="2277457" y="4399296"/>
              <a:chExt cx="676954" cy="280040"/>
            </a:xfrm>
          </p:grpSpPr>
          <p:grpSp>
            <p:nvGrpSpPr>
              <p:cNvPr id="756" name="Group 755"/>
              <p:cNvGrpSpPr/>
              <p:nvPr/>
            </p:nvGrpSpPr>
            <p:grpSpPr>
              <a:xfrm>
                <a:off x="2277457" y="4399296"/>
                <a:ext cx="337306" cy="98128"/>
                <a:chOff x="1554163" y="-1593555"/>
                <a:chExt cx="7759700" cy="2257425"/>
              </a:xfrm>
              <a:solidFill>
                <a:schemeClr val="bg2"/>
              </a:solidFill>
            </p:grpSpPr>
            <p:sp>
              <p:nvSpPr>
                <p:cNvPr id="769" name="Freeform 768"/>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Rectangle 769"/>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Rectangle 770"/>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Rectangle 771"/>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Rectangle 772"/>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Rectangle 773"/>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5" name="Rectangle 774"/>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Rectangle 775"/>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Rectangle 776"/>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8" name="Rectangle 777"/>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7" name="Group 756"/>
              <p:cNvGrpSpPr/>
              <p:nvPr/>
            </p:nvGrpSpPr>
            <p:grpSpPr>
              <a:xfrm>
                <a:off x="2617105" y="4399296"/>
                <a:ext cx="337306" cy="98128"/>
                <a:chOff x="1554163" y="-1593555"/>
                <a:chExt cx="7759700" cy="2257425"/>
              </a:xfrm>
              <a:solidFill>
                <a:schemeClr val="bg2"/>
              </a:solidFill>
            </p:grpSpPr>
            <p:sp>
              <p:nvSpPr>
                <p:cNvPr id="759" name="Freeform 758"/>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Rectangle 759"/>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Rectangle 760"/>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Rectangle 761"/>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Rectangle 762"/>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Rectangle 763"/>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Rectangle 764"/>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Rectangle 765"/>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Rectangle 766"/>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Rectangle 767"/>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8" name="TextBox 757"/>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702" name="Group 701"/>
            <p:cNvGrpSpPr/>
            <p:nvPr/>
          </p:nvGrpSpPr>
          <p:grpSpPr>
            <a:xfrm>
              <a:off x="2304005" y="4419138"/>
              <a:ext cx="676954" cy="280040"/>
              <a:chOff x="2301841" y="4880880"/>
              <a:chExt cx="676954" cy="280040"/>
            </a:xfrm>
          </p:grpSpPr>
          <p:grpSp>
            <p:nvGrpSpPr>
              <p:cNvPr id="727" name="Group 726"/>
              <p:cNvGrpSpPr/>
              <p:nvPr/>
            </p:nvGrpSpPr>
            <p:grpSpPr>
              <a:xfrm>
                <a:off x="2416694" y="4887344"/>
                <a:ext cx="103864" cy="95072"/>
                <a:chOff x="8549636" y="1333017"/>
                <a:chExt cx="239651" cy="241300"/>
              </a:xfrm>
              <a:solidFill>
                <a:schemeClr val="bg2"/>
              </a:solidFill>
            </p:grpSpPr>
            <p:sp>
              <p:nvSpPr>
                <p:cNvPr id="754"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28" name="Group 727"/>
              <p:cNvGrpSpPr/>
              <p:nvPr/>
            </p:nvGrpSpPr>
            <p:grpSpPr>
              <a:xfrm>
                <a:off x="2301841" y="4880880"/>
                <a:ext cx="337306" cy="98128"/>
                <a:chOff x="1554163" y="-1593555"/>
                <a:chExt cx="7759700" cy="2257425"/>
              </a:xfrm>
              <a:solidFill>
                <a:schemeClr val="bg2"/>
              </a:solidFill>
            </p:grpSpPr>
            <p:sp>
              <p:nvSpPr>
                <p:cNvPr id="744" name="Freeform 74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Rectangle 74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Rectangle 74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Rectangle 74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Rectangle 74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Rectangle 74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Rectangle 74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Rectangle 75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Rectangle 75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Rectangle 75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29" name="Group 728"/>
              <p:cNvGrpSpPr/>
              <p:nvPr/>
            </p:nvGrpSpPr>
            <p:grpSpPr>
              <a:xfrm>
                <a:off x="2641489" y="4880880"/>
                <a:ext cx="337306" cy="98128"/>
                <a:chOff x="1554163" y="-1593555"/>
                <a:chExt cx="7759700" cy="2257425"/>
              </a:xfrm>
              <a:solidFill>
                <a:schemeClr val="bg2"/>
              </a:solidFill>
            </p:grpSpPr>
            <p:sp>
              <p:nvSpPr>
                <p:cNvPr id="734" name="Freeform 73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Rectangle 73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Rectangle 73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Rectangle 73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Rectangle 73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Rectangle 73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Rectangle 73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Rectangle 74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Rectangle 74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Rectangle 74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30" name="TextBox 729"/>
              <p:cNvSpPr txBox="1"/>
              <p:nvPr/>
            </p:nvSpPr>
            <p:spPr>
              <a:xfrm>
                <a:off x="2431359" y="4945476"/>
                <a:ext cx="412292" cy="215444"/>
              </a:xfrm>
              <a:prstGeom prst="rect">
                <a:avLst/>
              </a:prstGeom>
              <a:noFill/>
            </p:spPr>
            <p:txBody>
              <a:bodyPr wrap="none" rtlCol="0">
                <a:spAutoFit/>
              </a:bodyPr>
              <a:lstStyle/>
              <a:p>
                <a:r>
                  <a:rPr lang="en-US" sz="800" dirty="0" smtClean="0">
                    <a:solidFill>
                      <a:schemeClr val="bg2"/>
                    </a:solidFill>
                  </a:rPr>
                  <a:t>WAF</a:t>
                </a:r>
              </a:p>
            </p:txBody>
          </p:sp>
          <p:grpSp>
            <p:nvGrpSpPr>
              <p:cNvPr id="731" name="Group 730"/>
              <p:cNvGrpSpPr/>
              <p:nvPr/>
            </p:nvGrpSpPr>
            <p:grpSpPr>
              <a:xfrm>
                <a:off x="2751974" y="4884296"/>
                <a:ext cx="103864" cy="95072"/>
                <a:chOff x="8549636" y="1333017"/>
                <a:chExt cx="239651" cy="241300"/>
              </a:xfrm>
              <a:solidFill>
                <a:schemeClr val="bg2"/>
              </a:solidFill>
            </p:grpSpPr>
            <p:sp>
              <p:nvSpPr>
                <p:cNvPr id="732"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703" name="Group 702"/>
            <p:cNvGrpSpPr/>
            <p:nvPr/>
          </p:nvGrpSpPr>
          <p:grpSpPr>
            <a:xfrm>
              <a:off x="2218147" y="5160182"/>
              <a:ext cx="449162" cy="497659"/>
              <a:chOff x="2273011" y="5196758"/>
              <a:chExt cx="449162" cy="497659"/>
            </a:xfrm>
          </p:grpSpPr>
          <p:grpSp>
            <p:nvGrpSpPr>
              <p:cNvPr id="719" name="Group 718"/>
              <p:cNvGrpSpPr/>
              <p:nvPr/>
            </p:nvGrpSpPr>
            <p:grpSpPr>
              <a:xfrm>
                <a:off x="2321033" y="5196758"/>
                <a:ext cx="341391" cy="319335"/>
                <a:chOff x="4153106" y="1212608"/>
                <a:chExt cx="465139" cy="434976"/>
              </a:xfrm>
              <a:solidFill>
                <a:schemeClr val="bg2"/>
              </a:solidFill>
            </p:grpSpPr>
            <p:sp>
              <p:nvSpPr>
                <p:cNvPr id="721"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22"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23"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24"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25"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26"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720" name="TextBox 719"/>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APP1</a:t>
                </a:r>
              </a:p>
            </p:txBody>
          </p:sp>
        </p:grpSp>
        <p:grpSp>
          <p:nvGrpSpPr>
            <p:cNvPr id="704" name="Group 703"/>
            <p:cNvGrpSpPr/>
            <p:nvPr/>
          </p:nvGrpSpPr>
          <p:grpSpPr>
            <a:xfrm>
              <a:off x="2617071" y="5160182"/>
              <a:ext cx="449162" cy="497659"/>
              <a:chOff x="2273011" y="5196758"/>
              <a:chExt cx="449162" cy="497659"/>
            </a:xfrm>
          </p:grpSpPr>
          <p:grpSp>
            <p:nvGrpSpPr>
              <p:cNvPr id="711" name="Group 710"/>
              <p:cNvGrpSpPr/>
              <p:nvPr/>
            </p:nvGrpSpPr>
            <p:grpSpPr>
              <a:xfrm>
                <a:off x="2321033" y="5196758"/>
                <a:ext cx="341391" cy="319335"/>
                <a:chOff x="4153106" y="1212608"/>
                <a:chExt cx="465139" cy="434976"/>
              </a:xfrm>
              <a:solidFill>
                <a:schemeClr val="bg2"/>
              </a:solidFill>
            </p:grpSpPr>
            <p:sp>
              <p:nvSpPr>
                <p:cNvPr id="71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1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1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1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1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1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712" name="TextBox 711"/>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APP2</a:t>
                </a:r>
              </a:p>
            </p:txBody>
          </p:sp>
        </p:grpSp>
        <p:grpSp>
          <p:nvGrpSpPr>
            <p:cNvPr id="705" name="Group 704"/>
            <p:cNvGrpSpPr/>
            <p:nvPr/>
          </p:nvGrpSpPr>
          <p:grpSpPr>
            <a:xfrm>
              <a:off x="2382990" y="4946421"/>
              <a:ext cx="201580" cy="134125"/>
              <a:chOff x="5173870" y="3211271"/>
              <a:chExt cx="360363" cy="239713"/>
            </a:xfrm>
            <a:solidFill>
              <a:schemeClr val="bg2"/>
            </a:solidFill>
          </p:grpSpPr>
          <p:sp>
            <p:nvSpPr>
              <p:cNvPr id="70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6" name="Group 705"/>
            <p:cNvGrpSpPr/>
            <p:nvPr/>
          </p:nvGrpSpPr>
          <p:grpSpPr>
            <a:xfrm>
              <a:off x="2639434" y="4944531"/>
              <a:ext cx="201580" cy="134125"/>
              <a:chOff x="5173870" y="3211271"/>
              <a:chExt cx="360363" cy="239713"/>
            </a:xfrm>
            <a:solidFill>
              <a:schemeClr val="bg2"/>
            </a:solidFill>
          </p:grpSpPr>
          <p:sp>
            <p:nvSpPr>
              <p:cNvPr id="70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783" name="Rectangle 782"/>
          <p:cNvSpPr/>
          <p:nvPr/>
        </p:nvSpPr>
        <p:spPr bwMode="auto">
          <a:xfrm>
            <a:off x="8784576" y="2716475"/>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784" name="TextBox 783"/>
          <p:cNvSpPr txBox="1"/>
          <p:nvPr/>
        </p:nvSpPr>
        <p:spPr>
          <a:xfrm>
            <a:off x="8804039" y="2742233"/>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a:solidFill>
                  <a:schemeClr val="tx1">
                    <a:lumMod val="85000"/>
                    <a:lumOff val="15000"/>
                  </a:schemeClr>
                </a:solidFill>
                <a:cs typeface="Arial"/>
              </a:rPr>
              <a:t>ServerFarm1</a:t>
            </a:r>
            <a:endParaRPr lang="en-US" sz="900" dirty="0" smtClean="0">
              <a:solidFill>
                <a:schemeClr val="tx1">
                  <a:lumMod val="85000"/>
                  <a:lumOff val="15000"/>
                </a:schemeClr>
              </a:solidFill>
              <a:latin typeface="Arial"/>
              <a:cs typeface="Arial"/>
            </a:endParaRPr>
          </a:p>
        </p:txBody>
      </p:sp>
      <p:sp>
        <p:nvSpPr>
          <p:cNvPr id="870" name="Rectangle 869"/>
          <p:cNvSpPr/>
          <p:nvPr/>
        </p:nvSpPr>
        <p:spPr bwMode="auto">
          <a:xfrm>
            <a:off x="9799127" y="2720241"/>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871" name="TextBox 870"/>
          <p:cNvSpPr txBox="1"/>
          <p:nvPr/>
        </p:nvSpPr>
        <p:spPr>
          <a:xfrm>
            <a:off x="9818590" y="2745999"/>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latin typeface="Arial"/>
                <a:cs typeface="Arial"/>
              </a:rPr>
              <a:t>ServerFarm</a:t>
            </a:r>
            <a:r>
              <a:rPr lang="en-US" altLang="zh-TW" sz="900" dirty="0" smtClean="0">
                <a:solidFill>
                  <a:schemeClr val="tx1">
                    <a:lumMod val="85000"/>
                    <a:lumOff val="15000"/>
                  </a:schemeClr>
                </a:solidFill>
                <a:latin typeface="Arial"/>
                <a:cs typeface="Arial"/>
              </a:rPr>
              <a:t>2</a:t>
            </a:r>
            <a:endParaRPr lang="en-US" sz="900" dirty="0" smtClean="0">
              <a:solidFill>
                <a:schemeClr val="tx1">
                  <a:lumMod val="85000"/>
                  <a:lumOff val="15000"/>
                </a:schemeClr>
              </a:solidFill>
              <a:latin typeface="Arial"/>
              <a:cs typeface="Arial"/>
            </a:endParaRPr>
          </a:p>
        </p:txBody>
      </p:sp>
      <p:sp>
        <p:nvSpPr>
          <p:cNvPr id="958" name="Rectangle 957"/>
          <p:cNvSpPr/>
          <p:nvPr/>
        </p:nvSpPr>
        <p:spPr bwMode="auto">
          <a:xfrm>
            <a:off x="10813059" y="2727334"/>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959" name="TextBox 958"/>
          <p:cNvSpPr txBox="1"/>
          <p:nvPr/>
        </p:nvSpPr>
        <p:spPr>
          <a:xfrm>
            <a:off x="10830334" y="2745999"/>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cs typeface="Arial"/>
              </a:rPr>
              <a:t>Testing/Dev</a:t>
            </a:r>
            <a:endParaRPr lang="en-US" sz="900" dirty="0" smtClean="0">
              <a:solidFill>
                <a:schemeClr val="tx1">
                  <a:lumMod val="85000"/>
                  <a:lumOff val="15000"/>
                </a:schemeClr>
              </a:solidFill>
              <a:latin typeface="Arial"/>
              <a:cs typeface="Arial"/>
            </a:endParaRPr>
          </a:p>
        </p:txBody>
      </p:sp>
      <p:grpSp>
        <p:nvGrpSpPr>
          <p:cNvPr id="960" name="Group 959"/>
          <p:cNvGrpSpPr/>
          <p:nvPr/>
        </p:nvGrpSpPr>
        <p:grpSpPr>
          <a:xfrm>
            <a:off x="10885636" y="3111127"/>
            <a:ext cx="905794" cy="1450926"/>
            <a:chOff x="6048315" y="3629272"/>
            <a:chExt cx="905794" cy="1450926"/>
          </a:xfrm>
        </p:grpSpPr>
        <p:grpSp>
          <p:nvGrpSpPr>
            <p:cNvPr id="961" name="Group 960"/>
            <p:cNvGrpSpPr/>
            <p:nvPr/>
          </p:nvGrpSpPr>
          <p:grpSpPr>
            <a:xfrm>
              <a:off x="6197918" y="3631162"/>
              <a:ext cx="201580" cy="134125"/>
              <a:chOff x="5173870" y="3211271"/>
              <a:chExt cx="360363" cy="239713"/>
            </a:xfrm>
            <a:solidFill>
              <a:schemeClr val="bg2"/>
            </a:solidFill>
          </p:grpSpPr>
          <p:sp>
            <p:nvSpPr>
              <p:cNvPr id="1073"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62" name="Group 961"/>
            <p:cNvGrpSpPr/>
            <p:nvPr/>
          </p:nvGrpSpPr>
          <p:grpSpPr>
            <a:xfrm>
              <a:off x="6454362" y="3629272"/>
              <a:ext cx="201580" cy="134125"/>
              <a:chOff x="5173870" y="3211271"/>
              <a:chExt cx="360363" cy="239713"/>
            </a:xfrm>
            <a:solidFill>
              <a:schemeClr val="bg2"/>
            </a:solidFill>
          </p:grpSpPr>
          <p:sp>
            <p:nvSpPr>
              <p:cNvPr id="107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63" name="Group 962"/>
            <p:cNvGrpSpPr/>
            <p:nvPr/>
          </p:nvGrpSpPr>
          <p:grpSpPr>
            <a:xfrm>
              <a:off x="6048315" y="4582539"/>
              <a:ext cx="506870" cy="497659"/>
              <a:chOff x="2273011" y="5196758"/>
              <a:chExt cx="506870" cy="497659"/>
            </a:xfrm>
          </p:grpSpPr>
          <p:grpSp>
            <p:nvGrpSpPr>
              <p:cNvPr id="1063" name="Group 1062"/>
              <p:cNvGrpSpPr/>
              <p:nvPr/>
            </p:nvGrpSpPr>
            <p:grpSpPr>
              <a:xfrm>
                <a:off x="2321033" y="5196758"/>
                <a:ext cx="341391" cy="319335"/>
                <a:chOff x="4153106" y="1212608"/>
                <a:chExt cx="465139" cy="434976"/>
              </a:xfrm>
              <a:solidFill>
                <a:schemeClr val="bg2"/>
              </a:solidFill>
            </p:grpSpPr>
            <p:sp>
              <p:nvSpPr>
                <p:cNvPr id="106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064" name="TextBox 106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1</a:t>
                </a:r>
              </a:p>
            </p:txBody>
          </p:sp>
        </p:grpSp>
        <p:grpSp>
          <p:nvGrpSpPr>
            <p:cNvPr id="964" name="Group 963"/>
            <p:cNvGrpSpPr/>
            <p:nvPr/>
          </p:nvGrpSpPr>
          <p:grpSpPr>
            <a:xfrm>
              <a:off x="6447239" y="4582539"/>
              <a:ext cx="506870" cy="497659"/>
              <a:chOff x="2273011" y="5196758"/>
              <a:chExt cx="506870" cy="497659"/>
            </a:xfrm>
          </p:grpSpPr>
          <p:grpSp>
            <p:nvGrpSpPr>
              <p:cNvPr id="965" name="Group 964"/>
              <p:cNvGrpSpPr/>
              <p:nvPr/>
            </p:nvGrpSpPr>
            <p:grpSpPr>
              <a:xfrm>
                <a:off x="2321033" y="5196758"/>
                <a:ext cx="341391" cy="319335"/>
                <a:chOff x="4153106" y="1212608"/>
                <a:chExt cx="465139" cy="434976"/>
              </a:xfrm>
              <a:solidFill>
                <a:schemeClr val="bg2"/>
              </a:solidFill>
            </p:grpSpPr>
            <p:sp>
              <p:nvSpPr>
                <p:cNvPr id="968"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7"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8"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9"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90"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2"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967" name="TextBox 966"/>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2</a:t>
                </a:r>
              </a:p>
            </p:txBody>
          </p:sp>
        </p:grpSp>
      </p:grpSp>
      <p:grpSp>
        <p:nvGrpSpPr>
          <p:cNvPr id="1075" name="Group 1074"/>
          <p:cNvGrpSpPr/>
          <p:nvPr/>
        </p:nvGrpSpPr>
        <p:grpSpPr>
          <a:xfrm>
            <a:off x="10045208" y="2990635"/>
            <a:ext cx="151748" cy="114049"/>
            <a:chOff x="1445223" y="5224606"/>
            <a:chExt cx="476251" cy="222250"/>
          </a:xfrm>
        </p:grpSpPr>
        <p:sp>
          <p:nvSpPr>
            <p:cNvPr id="1076"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89" name="Group 1088"/>
          <p:cNvGrpSpPr/>
          <p:nvPr/>
        </p:nvGrpSpPr>
        <p:grpSpPr>
          <a:xfrm>
            <a:off x="10307336" y="2987587"/>
            <a:ext cx="151748" cy="114049"/>
            <a:chOff x="1445223" y="5224606"/>
            <a:chExt cx="476251" cy="222250"/>
          </a:xfrm>
        </p:grpSpPr>
        <p:sp>
          <p:nvSpPr>
            <p:cNvPr id="1090"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03" name="Group 1102"/>
          <p:cNvGrpSpPr/>
          <p:nvPr/>
        </p:nvGrpSpPr>
        <p:grpSpPr>
          <a:xfrm>
            <a:off x="11060270" y="2987894"/>
            <a:ext cx="151748" cy="114049"/>
            <a:chOff x="1445223" y="5224606"/>
            <a:chExt cx="476251" cy="222250"/>
          </a:xfrm>
        </p:grpSpPr>
        <p:sp>
          <p:nvSpPr>
            <p:cNvPr id="1104"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7" name="Group 1116"/>
          <p:cNvGrpSpPr/>
          <p:nvPr/>
        </p:nvGrpSpPr>
        <p:grpSpPr>
          <a:xfrm>
            <a:off x="11322398" y="2984846"/>
            <a:ext cx="151748" cy="114049"/>
            <a:chOff x="1445223" y="5224606"/>
            <a:chExt cx="476251" cy="222250"/>
          </a:xfrm>
        </p:grpSpPr>
        <p:sp>
          <p:nvSpPr>
            <p:cNvPr id="111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31" name="Group 1130"/>
          <p:cNvGrpSpPr/>
          <p:nvPr/>
        </p:nvGrpSpPr>
        <p:grpSpPr>
          <a:xfrm>
            <a:off x="9027176" y="2996731"/>
            <a:ext cx="151748" cy="114049"/>
            <a:chOff x="1445223" y="5224606"/>
            <a:chExt cx="476251" cy="222250"/>
          </a:xfrm>
        </p:grpSpPr>
        <p:sp>
          <p:nvSpPr>
            <p:cNvPr id="113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45" name="Group 1144"/>
          <p:cNvGrpSpPr/>
          <p:nvPr/>
        </p:nvGrpSpPr>
        <p:grpSpPr>
          <a:xfrm>
            <a:off x="9289304" y="2993683"/>
            <a:ext cx="151748" cy="114049"/>
            <a:chOff x="1445223" y="5224606"/>
            <a:chExt cx="476251" cy="222250"/>
          </a:xfrm>
        </p:grpSpPr>
        <p:sp>
          <p:nvSpPr>
            <p:cNvPr id="1146"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9" name="Rectangle 1158"/>
          <p:cNvSpPr/>
          <p:nvPr/>
        </p:nvSpPr>
        <p:spPr bwMode="auto">
          <a:xfrm>
            <a:off x="7772832" y="4571349"/>
            <a:ext cx="3972152" cy="62020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1160" name="TextBox 1159"/>
          <p:cNvSpPr txBox="1"/>
          <p:nvPr/>
        </p:nvSpPr>
        <p:spPr>
          <a:xfrm>
            <a:off x="7792295" y="4577927"/>
            <a:ext cx="3952689"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DB/Storage Tier(Standby)</a:t>
            </a:r>
          </a:p>
        </p:txBody>
      </p:sp>
      <p:grpSp>
        <p:nvGrpSpPr>
          <p:cNvPr id="1161" name="Group 1160"/>
          <p:cNvGrpSpPr/>
          <p:nvPr/>
        </p:nvGrpSpPr>
        <p:grpSpPr>
          <a:xfrm>
            <a:off x="9006263" y="4862655"/>
            <a:ext cx="276755" cy="283955"/>
            <a:chOff x="398670" y="3159457"/>
            <a:chExt cx="304800" cy="343914"/>
          </a:xfrm>
          <a:solidFill>
            <a:schemeClr val="bg2"/>
          </a:solidFill>
        </p:grpSpPr>
        <p:sp>
          <p:nvSpPr>
            <p:cNvPr id="1162"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4" name="Group 1163"/>
          <p:cNvGrpSpPr/>
          <p:nvPr/>
        </p:nvGrpSpPr>
        <p:grpSpPr>
          <a:xfrm>
            <a:off x="9321944" y="4863498"/>
            <a:ext cx="276755" cy="283955"/>
            <a:chOff x="398670" y="3159457"/>
            <a:chExt cx="304800" cy="343914"/>
          </a:xfrm>
          <a:solidFill>
            <a:schemeClr val="bg2"/>
          </a:solidFill>
        </p:grpSpPr>
        <p:sp>
          <p:nvSpPr>
            <p:cNvPr id="1165"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7" name="Group 1166"/>
          <p:cNvGrpSpPr/>
          <p:nvPr/>
        </p:nvGrpSpPr>
        <p:grpSpPr>
          <a:xfrm>
            <a:off x="9801278" y="4905410"/>
            <a:ext cx="281315" cy="213211"/>
            <a:chOff x="8483601" y="394805"/>
            <a:chExt cx="360363" cy="273050"/>
          </a:xfrm>
          <a:solidFill>
            <a:schemeClr val="bg2"/>
          </a:solidFill>
        </p:grpSpPr>
        <p:sp>
          <p:nvSpPr>
            <p:cNvPr id="1168"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0" name="Group 1169"/>
          <p:cNvGrpSpPr/>
          <p:nvPr/>
        </p:nvGrpSpPr>
        <p:grpSpPr>
          <a:xfrm>
            <a:off x="10218093" y="4908166"/>
            <a:ext cx="281315" cy="213211"/>
            <a:chOff x="8483601" y="394805"/>
            <a:chExt cx="360363" cy="273050"/>
          </a:xfrm>
          <a:solidFill>
            <a:schemeClr val="bg2"/>
          </a:solidFill>
        </p:grpSpPr>
        <p:sp>
          <p:nvSpPr>
            <p:cNvPr id="1171"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3" name="Group 1172"/>
          <p:cNvGrpSpPr/>
          <p:nvPr/>
        </p:nvGrpSpPr>
        <p:grpSpPr>
          <a:xfrm>
            <a:off x="10625287" y="4907294"/>
            <a:ext cx="281315" cy="213211"/>
            <a:chOff x="8483601" y="394805"/>
            <a:chExt cx="360363" cy="273050"/>
          </a:xfrm>
          <a:solidFill>
            <a:schemeClr val="bg2"/>
          </a:solidFill>
        </p:grpSpPr>
        <p:sp>
          <p:nvSpPr>
            <p:cNvPr id="1174"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6" name="Group 1175"/>
          <p:cNvGrpSpPr/>
          <p:nvPr/>
        </p:nvGrpSpPr>
        <p:grpSpPr>
          <a:xfrm>
            <a:off x="8671550" y="4853837"/>
            <a:ext cx="276755" cy="283955"/>
            <a:chOff x="398670" y="3159457"/>
            <a:chExt cx="304800" cy="343914"/>
          </a:xfrm>
          <a:solidFill>
            <a:schemeClr val="bg2"/>
          </a:solidFill>
        </p:grpSpPr>
        <p:sp>
          <p:nvSpPr>
            <p:cNvPr id="1177"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9" name="TextBox 1178"/>
          <p:cNvSpPr txBox="1"/>
          <p:nvPr/>
        </p:nvSpPr>
        <p:spPr>
          <a:xfrm>
            <a:off x="886566" y="1391684"/>
            <a:ext cx="877163" cy="369332"/>
          </a:xfrm>
          <a:prstGeom prst="rect">
            <a:avLst/>
          </a:prstGeom>
          <a:noFill/>
        </p:spPr>
        <p:txBody>
          <a:bodyPr wrap="none" rtlCol="0">
            <a:spAutoFit/>
          </a:bodyPr>
          <a:lstStyle/>
          <a:p>
            <a:r>
              <a:rPr lang="zh-TW" altLang="en-US" sz="1800" dirty="0" smtClean="0">
                <a:solidFill>
                  <a:schemeClr val="bg2"/>
                </a:solidFill>
                <a:latin typeface="Microsoft YaHei" charset="-122"/>
                <a:ea typeface="Microsoft YaHei" charset="-122"/>
                <a:cs typeface="Microsoft YaHei" charset="-122"/>
              </a:rPr>
              <a:t>主中心</a:t>
            </a:r>
            <a:endParaRPr lang="en-US" sz="1800" dirty="0" smtClean="0">
              <a:solidFill>
                <a:schemeClr val="bg2"/>
              </a:solidFill>
              <a:latin typeface="Microsoft YaHei" charset="-122"/>
              <a:ea typeface="Microsoft YaHei" charset="-122"/>
              <a:cs typeface="Microsoft YaHei" charset="-122"/>
            </a:endParaRPr>
          </a:p>
        </p:txBody>
      </p:sp>
      <p:sp>
        <p:nvSpPr>
          <p:cNvPr id="1180" name="TextBox 1179"/>
          <p:cNvSpPr txBox="1"/>
          <p:nvPr/>
        </p:nvSpPr>
        <p:spPr>
          <a:xfrm>
            <a:off x="10636634" y="1357556"/>
            <a:ext cx="1107996" cy="369332"/>
          </a:xfrm>
          <a:prstGeom prst="rect">
            <a:avLst/>
          </a:prstGeom>
          <a:noFill/>
        </p:spPr>
        <p:txBody>
          <a:bodyPr wrap="none" rtlCol="0">
            <a:spAutoFit/>
          </a:bodyPr>
          <a:lstStyle/>
          <a:p>
            <a:r>
              <a:rPr lang="zh-TW" altLang="en-US" sz="1800" dirty="0" smtClean="0">
                <a:solidFill>
                  <a:schemeClr val="bg2"/>
                </a:solidFill>
                <a:latin typeface="Microsoft YaHei" charset="-122"/>
                <a:ea typeface="Microsoft YaHei" charset="-122"/>
                <a:cs typeface="Microsoft YaHei" charset="-122"/>
              </a:rPr>
              <a:t>灾备中心</a:t>
            </a:r>
            <a:endParaRPr lang="en-US" sz="1800" dirty="0" smtClean="0">
              <a:solidFill>
                <a:schemeClr val="bg2"/>
              </a:solidFill>
              <a:latin typeface="Microsoft YaHei" charset="-122"/>
              <a:ea typeface="Microsoft YaHei" charset="-122"/>
              <a:cs typeface="Microsoft YaHei" charset="-122"/>
            </a:endParaRPr>
          </a:p>
        </p:txBody>
      </p:sp>
      <p:grpSp>
        <p:nvGrpSpPr>
          <p:cNvPr id="1181" name="Group 1180"/>
          <p:cNvGrpSpPr/>
          <p:nvPr/>
        </p:nvGrpSpPr>
        <p:grpSpPr>
          <a:xfrm>
            <a:off x="3062367" y="3115574"/>
            <a:ext cx="905794" cy="1450926"/>
            <a:chOff x="4622084" y="1239717"/>
            <a:chExt cx="905794" cy="1450926"/>
          </a:xfrm>
        </p:grpSpPr>
        <p:grpSp>
          <p:nvGrpSpPr>
            <p:cNvPr id="1182" name="Group 1181"/>
            <p:cNvGrpSpPr/>
            <p:nvPr/>
          </p:nvGrpSpPr>
          <p:grpSpPr>
            <a:xfrm>
              <a:off x="4771687" y="1241607"/>
              <a:ext cx="201580" cy="134125"/>
              <a:chOff x="5173870" y="3211271"/>
              <a:chExt cx="360363" cy="239713"/>
            </a:xfrm>
            <a:solidFill>
              <a:schemeClr val="bg2"/>
            </a:solidFill>
          </p:grpSpPr>
          <p:sp>
            <p:nvSpPr>
              <p:cNvPr id="1234"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83" name="Group 1182"/>
            <p:cNvGrpSpPr/>
            <p:nvPr/>
          </p:nvGrpSpPr>
          <p:grpSpPr>
            <a:xfrm>
              <a:off x="5028131" y="1239717"/>
              <a:ext cx="201580" cy="134125"/>
              <a:chOff x="5173870" y="3211271"/>
              <a:chExt cx="360363" cy="239713"/>
            </a:xfrm>
            <a:solidFill>
              <a:schemeClr val="bg2"/>
            </a:solidFill>
          </p:grpSpPr>
          <p:sp>
            <p:nvSpPr>
              <p:cNvPr id="1232"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84" name="Group 1183"/>
            <p:cNvGrpSpPr/>
            <p:nvPr/>
          </p:nvGrpSpPr>
          <p:grpSpPr>
            <a:xfrm>
              <a:off x="4692880" y="1626824"/>
              <a:ext cx="676954" cy="280040"/>
              <a:chOff x="2277457" y="4399296"/>
              <a:chExt cx="676954" cy="280040"/>
            </a:xfrm>
          </p:grpSpPr>
          <p:grpSp>
            <p:nvGrpSpPr>
              <p:cNvPr id="1209" name="Group 1208"/>
              <p:cNvGrpSpPr/>
              <p:nvPr/>
            </p:nvGrpSpPr>
            <p:grpSpPr>
              <a:xfrm>
                <a:off x="2277457" y="4399296"/>
                <a:ext cx="337306" cy="98128"/>
                <a:chOff x="1554163" y="-1593555"/>
                <a:chExt cx="7759700" cy="2257425"/>
              </a:xfrm>
              <a:solidFill>
                <a:schemeClr val="bg2"/>
              </a:solidFill>
            </p:grpSpPr>
            <p:sp>
              <p:nvSpPr>
                <p:cNvPr id="1222" name="Freeform 1221"/>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Rectangle 1222"/>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Rectangle 1223"/>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Rectangle 1224"/>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Rectangle 1225"/>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Rectangle 1226"/>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Rectangle 1227"/>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Rectangle 1228"/>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Rectangle 1229"/>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Rectangle 1230"/>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10" name="Group 1209"/>
              <p:cNvGrpSpPr/>
              <p:nvPr/>
            </p:nvGrpSpPr>
            <p:grpSpPr>
              <a:xfrm>
                <a:off x="2617105" y="4399296"/>
                <a:ext cx="337306" cy="98128"/>
                <a:chOff x="1554163" y="-1593555"/>
                <a:chExt cx="7759700" cy="2257425"/>
              </a:xfrm>
              <a:solidFill>
                <a:schemeClr val="bg2"/>
              </a:solidFill>
            </p:grpSpPr>
            <p:sp>
              <p:nvSpPr>
                <p:cNvPr id="1212" name="Freeform 1211"/>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Rectangle 1212"/>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1213"/>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1214"/>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Rectangle 1215"/>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Rectangle 1216"/>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Rectangle 1217"/>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Rectangle 1218"/>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Rectangle 1219"/>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Rectangle 1220"/>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11" name="TextBox 1210"/>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1185" name="Group 1184"/>
            <p:cNvGrpSpPr/>
            <p:nvPr/>
          </p:nvGrpSpPr>
          <p:grpSpPr>
            <a:xfrm>
              <a:off x="4622084" y="2192984"/>
              <a:ext cx="506870" cy="497659"/>
              <a:chOff x="2273011" y="5196758"/>
              <a:chExt cx="506870" cy="497659"/>
            </a:xfrm>
          </p:grpSpPr>
          <p:grpSp>
            <p:nvGrpSpPr>
              <p:cNvPr id="1201" name="Group 1200"/>
              <p:cNvGrpSpPr/>
              <p:nvPr/>
            </p:nvGrpSpPr>
            <p:grpSpPr>
              <a:xfrm>
                <a:off x="2321033" y="5196758"/>
                <a:ext cx="341391" cy="319335"/>
                <a:chOff x="4153106" y="1212608"/>
                <a:chExt cx="465139" cy="434976"/>
              </a:xfrm>
              <a:solidFill>
                <a:schemeClr val="bg2"/>
              </a:solidFill>
            </p:grpSpPr>
            <p:sp>
              <p:nvSpPr>
                <p:cNvPr id="120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202" name="TextBox 120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21</a:t>
                </a:r>
                <a:endParaRPr lang="en-US" sz="800" dirty="0" smtClean="0">
                  <a:solidFill>
                    <a:schemeClr val="bg2"/>
                  </a:solidFill>
                </a:endParaRPr>
              </a:p>
            </p:txBody>
          </p:sp>
        </p:grpSp>
        <p:grpSp>
          <p:nvGrpSpPr>
            <p:cNvPr id="1186" name="Group 1185"/>
            <p:cNvGrpSpPr/>
            <p:nvPr/>
          </p:nvGrpSpPr>
          <p:grpSpPr>
            <a:xfrm>
              <a:off x="5021008" y="2192984"/>
              <a:ext cx="506870" cy="497659"/>
              <a:chOff x="2273011" y="5196758"/>
              <a:chExt cx="506870" cy="497659"/>
            </a:xfrm>
          </p:grpSpPr>
          <p:grpSp>
            <p:nvGrpSpPr>
              <p:cNvPr id="1193" name="Group 1192"/>
              <p:cNvGrpSpPr/>
              <p:nvPr/>
            </p:nvGrpSpPr>
            <p:grpSpPr>
              <a:xfrm>
                <a:off x="2321033" y="5196758"/>
                <a:ext cx="341391" cy="319335"/>
                <a:chOff x="4153106" y="1212608"/>
                <a:chExt cx="465139" cy="434976"/>
              </a:xfrm>
              <a:solidFill>
                <a:schemeClr val="bg2"/>
              </a:solidFill>
            </p:grpSpPr>
            <p:sp>
              <p:nvSpPr>
                <p:cNvPr id="119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19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19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19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19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0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194" name="TextBox 119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2</a:t>
                </a:r>
                <a:r>
                  <a:rPr lang="en-US" sz="800" dirty="0" smtClean="0">
                    <a:solidFill>
                      <a:schemeClr val="bg2"/>
                    </a:solidFill>
                  </a:rPr>
                  <a:t>2</a:t>
                </a:r>
              </a:p>
            </p:txBody>
          </p:sp>
        </p:grpSp>
        <p:grpSp>
          <p:nvGrpSpPr>
            <p:cNvPr id="1187" name="Group 1186"/>
            <p:cNvGrpSpPr/>
            <p:nvPr/>
          </p:nvGrpSpPr>
          <p:grpSpPr>
            <a:xfrm>
              <a:off x="4786927" y="1979223"/>
              <a:ext cx="201580" cy="134125"/>
              <a:chOff x="5173870" y="3211271"/>
              <a:chExt cx="360363" cy="239713"/>
            </a:xfrm>
            <a:solidFill>
              <a:schemeClr val="bg2"/>
            </a:solidFill>
          </p:grpSpPr>
          <p:sp>
            <p:nvSpPr>
              <p:cNvPr id="119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88" name="Group 1187"/>
            <p:cNvGrpSpPr/>
            <p:nvPr/>
          </p:nvGrpSpPr>
          <p:grpSpPr>
            <a:xfrm>
              <a:off x="5043371" y="1977333"/>
              <a:ext cx="201580" cy="134125"/>
              <a:chOff x="5173870" y="3211271"/>
              <a:chExt cx="360363" cy="239713"/>
            </a:xfrm>
            <a:solidFill>
              <a:schemeClr val="bg2"/>
            </a:solidFill>
          </p:grpSpPr>
          <p:sp>
            <p:nvSpPr>
              <p:cNvPr id="118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11" name="Group 1510"/>
          <p:cNvGrpSpPr/>
          <p:nvPr/>
        </p:nvGrpSpPr>
        <p:grpSpPr>
          <a:xfrm>
            <a:off x="8860562" y="3127703"/>
            <a:ext cx="905794" cy="1450926"/>
            <a:chOff x="4622084" y="1239717"/>
            <a:chExt cx="905794" cy="1450926"/>
          </a:xfrm>
        </p:grpSpPr>
        <p:grpSp>
          <p:nvGrpSpPr>
            <p:cNvPr id="1512" name="Group 1511"/>
            <p:cNvGrpSpPr/>
            <p:nvPr/>
          </p:nvGrpSpPr>
          <p:grpSpPr>
            <a:xfrm>
              <a:off x="4771687" y="1241607"/>
              <a:ext cx="201580" cy="134125"/>
              <a:chOff x="5173870" y="3211271"/>
              <a:chExt cx="360363" cy="239713"/>
            </a:xfrm>
            <a:solidFill>
              <a:schemeClr val="bg2"/>
            </a:solidFill>
          </p:grpSpPr>
          <p:sp>
            <p:nvSpPr>
              <p:cNvPr id="1564"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3" name="Group 1512"/>
            <p:cNvGrpSpPr/>
            <p:nvPr/>
          </p:nvGrpSpPr>
          <p:grpSpPr>
            <a:xfrm>
              <a:off x="5028131" y="1239717"/>
              <a:ext cx="201580" cy="134125"/>
              <a:chOff x="5173870" y="3211271"/>
              <a:chExt cx="360363" cy="239713"/>
            </a:xfrm>
            <a:solidFill>
              <a:schemeClr val="bg2"/>
            </a:solidFill>
          </p:grpSpPr>
          <p:sp>
            <p:nvSpPr>
              <p:cNvPr id="1562"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4" name="Group 1513"/>
            <p:cNvGrpSpPr/>
            <p:nvPr/>
          </p:nvGrpSpPr>
          <p:grpSpPr>
            <a:xfrm>
              <a:off x="4692880" y="1626824"/>
              <a:ext cx="676954" cy="280040"/>
              <a:chOff x="2277457" y="4399296"/>
              <a:chExt cx="676954" cy="280040"/>
            </a:xfrm>
          </p:grpSpPr>
          <p:grpSp>
            <p:nvGrpSpPr>
              <p:cNvPr id="1539" name="Group 1538"/>
              <p:cNvGrpSpPr/>
              <p:nvPr/>
            </p:nvGrpSpPr>
            <p:grpSpPr>
              <a:xfrm>
                <a:off x="2277457" y="4399296"/>
                <a:ext cx="337306" cy="98128"/>
                <a:chOff x="1554163" y="-1593555"/>
                <a:chExt cx="7759700" cy="2257425"/>
              </a:xfrm>
              <a:solidFill>
                <a:schemeClr val="bg2"/>
              </a:solidFill>
            </p:grpSpPr>
            <p:sp>
              <p:nvSpPr>
                <p:cNvPr id="1552" name="Freeform 1551"/>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Rectangle 1552"/>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Rectangle 1553"/>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Rectangle 1554"/>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Rectangle 1555"/>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Rectangle 1556"/>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Rectangle 1557"/>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Rectangle 1558"/>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Rectangle 1559"/>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Rectangle 1560"/>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40" name="Group 1539"/>
              <p:cNvGrpSpPr/>
              <p:nvPr/>
            </p:nvGrpSpPr>
            <p:grpSpPr>
              <a:xfrm>
                <a:off x="2617105" y="4399296"/>
                <a:ext cx="337306" cy="98128"/>
                <a:chOff x="1554163" y="-1593555"/>
                <a:chExt cx="7759700" cy="2257425"/>
              </a:xfrm>
              <a:solidFill>
                <a:schemeClr val="bg2"/>
              </a:solidFill>
            </p:grpSpPr>
            <p:sp>
              <p:nvSpPr>
                <p:cNvPr id="1542" name="Freeform 1541"/>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Rectangle 1542"/>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Rectangle 1543"/>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Rectangle 1544"/>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Rectangle 1545"/>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Rectangle 1546"/>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Rectangle 1547"/>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Rectangle 1548"/>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Rectangle 1549"/>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Rectangle 1550"/>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41" name="TextBox 1540"/>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1515" name="Group 1514"/>
            <p:cNvGrpSpPr/>
            <p:nvPr/>
          </p:nvGrpSpPr>
          <p:grpSpPr>
            <a:xfrm>
              <a:off x="4622084" y="2192984"/>
              <a:ext cx="506870" cy="497659"/>
              <a:chOff x="2273011" y="5196758"/>
              <a:chExt cx="506870" cy="497659"/>
            </a:xfrm>
          </p:grpSpPr>
          <p:grpSp>
            <p:nvGrpSpPr>
              <p:cNvPr id="1531" name="Group 1530"/>
              <p:cNvGrpSpPr/>
              <p:nvPr/>
            </p:nvGrpSpPr>
            <p:grpSpPr>
              <a:xfrm>
                <a:off x="2321033" y="5196758"/>
                <a:ext cx="341391" cy="319335"/>
                <a:chOff x="4153106" y="1212608"/>
                <a:chExt cx="465139" cy="434976"/>
              </a:xfrm>
              <a:solidFill>
                <a:schemeClr val="bg2"/>
              </a:solidFill>
            </p:grpSpPr>
            <p:sp>
              <p:nvSpPr>
                <p:cNvPr id="153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32" name="TextBox 153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11</a:t>
                </a:r>
                <a:endParaRPr lang="en-US" sz="800" dirty="0" smtClean="0">
                  <a:solidFill>
                    <a:schemeClr val="bg2"/>
                  </a:solidFill>
                </a:endParaRPr>
              </a:p>
            </p:txBody>
          </p:sp>
        </p:grpSp>
        <p:grpSp>
          <p:nvGrpSpPr>
            <p:cNvPr id="1516" name="Group 1515"/>
            <p:cNvGrpSpPr/>
            <p:nvPr/>
          </p:nvGrpSpPr>
          <p:grpSpPr>
            <a:xfrm>
              <a:off x="5021008" y="2192984"/>
              <a:ext cx="506870" cy="497659"/>
              <a:chOff x="2273011" y="5196758"/>
              <a:chExt cx="506870" cy="497659"/>
            </a:xfrm>
          </p:grpSpPr>
          <p:grpSp>
            <p:nvGrpSpPr>
              <p:cNvPr id="1523" name="Group 1522"/>
              <p:cNvGrpSpPr/>
              <p:nvPr/>
            </p:nvGrpSpPr>
            <p:grpSpPr>
              <a:xfrm>
                <a:off x="2321033" y="5196758"/>
                <a:ext cx="341391" cy="319335"/>
                <a:chOff x="4153106" y="1212608"/>
                <a:chExt cx="465139" cy="434976"/>
              </a:xfrm>
              <a:solidFill>
                <a:schemeClr val="bg2"/>
              </a:solidFill>
            </p:grpSpPr>
            <p:sp>
              <p:nvSpPr>
                <p:cNvPr id="152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24" name="TextBox 152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a:t>
                </a:r>
                <a:r>
                  <a:rPr lang="en-US" sz="800" dirty="0" smtClean="0">
                    <a:solidFill>
                      <a:schemeClr val="bg2"/>
                    </a:solidFill>
                  </a:rPr>
                  <a:t>2</a:t>
                </a:r>
              </a:p>
            </p:txBody>
          </p:sp>
        </p:grpSp>
        <p:grpSp>
          <p:nvGrpSpPr>
            <p:cNvPr id="1517" name="Group 1516"/>
            <p:cNvGrpSpPr/>
            <p:nvPr/>
          </p:nvGrpSpPr>
          <p:grpSpPr>
            <a:xfrm>
              <a:off x="4786927" y="1979223"/>
              <a:ext cx="201580" cy="134125"/>
              <a:chOff x="5173870" y="3211271"/>
              <a:chExt cx="360363" cy="239713"/>
            </a:xfrm>
            <a:solidFill>
              <a:schemeClr val="bg2"/>
            </a:solidFill>
          </p:grpSpPr>
          <p:sp>
            <p:nvSpPr>
              <p:cNvPr id="152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8" name="Group 1517"/>
            <p:cNvGrpSpPr/>
            <p:nvPr/>
          </p:nvGrpSpPr>
          <p:grpSpPr>
            <a:xfrm>
              <a:off x="5043371" y="1977333"/>
              <a:ext cx="201580" cy="134125"/>
              <a:chOff x="5173870" y="3211271"/>
              <a:chExt cx="360363" cy="239713"/>
            </a:xfrm>
            <a:solidFill>
              <a:schemeClr val="bg2"/>
            </a:solidFill>
          </p:grpSpPr>
          <p:sp>
            <p:nvSpPr>
              <p:cNvPr id="151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66" name="Group 1565"/>
          <p:cNvGrpSpPr/>
          <p:nvPr/>
        </p:nvGrpSpPr>
        <p:grpSpPr>
          <a:xfrm>
            <a:off x="9858381" y="3117314"/>
            <a:ext cx="905794" cy="1450926"/>
            <a:chOff x="4622084" y="1239717"/>
            <a:chExt cx="905794" cy="1450926"/>
          </a:xfrm>
        </p:grpSpPr>
        <p:grpSp>
          <p:nvGrpSpPr>
            <p:cNvPr id="1567" name="Group 1566"/>
            <p:cNvGrpSpPr/>
            <p:nvPr/>
          </p:nvGrpSpPr>
          <p:grpSpPr>
            <a:xfrm>
              <a:off x="4771687" y="1241607"/>
              <a:ext cx="201580" cy="134125"/>
              <a:chOff x="5173870" y="3211271"/>
              <a:chExt cx="360363" cy="239713"/>
            </a:xfrm>
            <a:solidFill>
              <a:schemeClr val="bg2"/>
            </a:solidFill>
          </p:grpSpPr>
          <p:sp>
            <p:nvSpPr>
              <p:cNvPr id="161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68" name="Group 1567"/>
            <p:cNvGrpSpPr/>
            <p:nvPr/>
          </p:nvGrpSpPr>
          <p:grpSpPr>
            <a:xfrm>
              <a:off x="5028131" y="1239717"/>
              <a:ext cx="201580" cy="134125"/>
              <a:chOff x="5173870" y="3211271"/>
              <a:chExt cx="360363" cy="239713"/>
            </a:xfrm>
            <a:solidFill>
              <a:schemeClr val="bg2"/>
            </a:solidFill>
          </p:grpSpPr>
          <p:sp>
            <p:nvSpPr>
              <p:cNvPr id="161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69" name="Group 1568"/>
            <p:cNvGrpSpPr/>
            <p:nvPr/>
          </p:nvGrpSpPr>
          <p:grpSpPr>
            <a:xfrm>
              <a:off x="4692880" y="1626824"/>
              <a:ext cx="676954" cy="280040"/>
              <a:chOff x="2277457" y="4399296"/>
              <a:chExt cx="676954" cy="280040"/>
            </a:xfrm>
          </p:grpSpPr>
          <p:grpSp>
            <p:nvGrpSpPr>
              <p:cNvPr id="1594" name="Group 1593"/>
              <p:cNvGrpSpPr/>
              <p:nvPr/>
            </p:nvGrpSpPr>
            <p:grpSpPr>
              <a:xfrm>
                <a:off x="2277457" y="4399296"/>
                <a:ext cx="337306" cy="98128"/>
                <a:chOff x="1554163" y="-1593555"/>
                <a:chExt cx="7759700" cy="2257425"/>
              </a:xfrm>
              <a:solidFill>
                <a:schemeClr val="bg2"/>
              </a:solidFill>
            </p:grpSpPr>
            <p:sp>
              <p:nvSpPr>
                <p:cNvPr id="1607" name="Freeform 1606"/>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Rectangle 1607"/>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Rectangle 1608"/>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Rectangle 1609"/>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Rectangle 1610"/>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Rectangle 1611"/>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Rectangle 1612"/>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Rectangle 1613"/>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Rectangle 1614"/>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Rectangle 1615"/>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95" name="Group 1594"/>
              <p:cNvGrpSpPr/>
              <p:nvPr/>
            </p:nvGrpSpPr>
            <p:grpSpPr>
              <a:xfrm>
                <a:off x="2617105" y="4399296"/>
                <a:ext cx="337306" cy="98128"/>
                <a:chOff x="1554163" y="-1593555"/>
                <a:chExt cx="7759700" cy="2257425"/>
              </a:xfrm>
              <a:solidFill>
                <a:schemeClr val="bg2"/>
              </a:solidFill>
            </p:grpSpPr>
            <p:sp>
              <p:nvSpPr>
                <p:cNvPr id="1597" name="Freeform 1596"/>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Rectangle 1597"/>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Rectangle 1598"/>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Rectangle 1599"/>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Rectangle 1600"/>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Rectangle 1601"/>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Rectangle 1602"/>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Rectangle 1603"/>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Rectangle 1604"/>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Rectangle 1605"/>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96" name="TextBox 1595"/>
              <p:cNvSpPr txBox="1"/>
              <p:nvPr/>
            </p:nvSpPr>
            <p:spPr>
              <a:xfrm>
                <a:off x="2315535" y="4463892"/>
                <a:ext cx="604653" cy="215444"/>
              </a:xfrm>
              <a:prstGeom prst="rect">
                <a:avLst/>
              </a:prstGeom>
              <a:noFill/>
            </p:spPr>
            <p:txBody>
              <a:bodyPr wrap="none" rtlCol="0">
                <a:spAutoFit/>
              </a:bodyPr>
              <a:lstStyle/>
              <a:p>
                <a:r>
                  <a:rPr lang="en-US" sz="800" dirty="0" smtClean="0">
                    <a:solidFill>
                      <a:schemeClr val="bg2"/>
                    </a:solidFill>
                  </a:rPr>
                  <a:t>SLB/SSL</a:t>
                </a:r>
              </a:p>
            </p:txBody>
          </p:sp>
        </p:grpSp>
        <p:grpSp>
          <p:nvGrpSpPr>
            <p:cNvPr id="1570" name="Group 1569"/>
            <p:cNvGrpSpPr/>
            <p:nvPr/>
          </p:nvGrpSpPr>
          <p:grpSpPr>
            <a:xfrm>
              <a:off x="4622084" y="2192984"/>
              <a:ext cx="506870" cy="497659"/>
              <a:chOff x="2273011" y="5196758"/>
              <a:chExt cx="506870" cy="497659"/>
            </a:xfrm>
          </p:grpSpPr>
          <p:grpSp>
            <p:nvGrpSpPr>
              <p:cNvPr id="1586" name="Group 1585"/>
              <p:cNvGrpSpPr/>
              <p:nvPr/>
            </p:nvGrpSpPr>
            <p:grpSpPr>
              <a:xfrm>
                <a:off x="2321033" y="5196758"/>
                <a:ext cx="341391" cy="319335"/>
                <a:chOff x="4153106" y="1212608"/>
                <a:chExt cx="465139" cy="434976"/>
              </a:xfrm>
              <a:solidFill>
                <a:schemeClr val="bg2"/>
              </a:solidFill>
            </p:grpSpPr>
            <p:sp>
              <p:nvSpPr>
                <p:cNvPr id="1588"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9"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0"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1"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2"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3"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87" name="TextBox 1586"/>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21</a:t>
                </a:r>
                <a:endParaRPr lang="en-US" sz="800" dirty="0" smtClean="0">
                  <a:solidFill>
                    <a:schemeClr val="bg2"/>
                  </a:solidFill>
                </a:endParaRPr>
              </a:p>
            </p:txBody>
          </p:sp>
        </p:grpSp>
        <p:grpSp>
          <p:nvGrpSpPr>
            <p:cNvPr id="1571" name="Group 1570"/>
            <p:cNvGrpSpPr/>
            <p:nvPr/>
          </p:nvGrpSpPr>
          <p:grpSpPr>
            <a:xfrm>
              <a:off x="5021008" y="2192984"/>
              <a:ext cx="506870" cy="497659"/>
              <a:chOff x="2273011" y="5196758"/>
              <a:chExt cx="506870" cy="497659"/>
            </a:xfrm>
          </p:grpSpPr>
          <p:grpSp>
            <p:nvGrpSpPr>
              <p:cNvPr id="1578" name="Group 1577"/>
              <p:cNvGrpSpPr/>
              <p:nvPr/>
            </p:nvGrpSpPr>
            <p:grpSpPr>
              <a:xfrm>
                <a:off x="2321033" y="5196758"/>
                <a:ext cx="341391" cy="319335"/>
                <a:chOff x="4153106" y="1212608"/>
                <a:chExt cx="465139" cy="434976"/>
              </a:xfrm>
              <a:solidFill>
                <a:schemeClr val="bg2"/>
              </a:solidFill>
            </p:grpSpPr>
            <p:sp>
              <p:nvSpPr>
                <p:cNvPr id="1580"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1"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2"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3"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4"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5"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79" name="TextBox 1578"/>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2</a:t>
                </a:r>
                <a:r>
                  <a:rPr lang="en-US" sz="800" dirty="0" smtClean="0">
                    <a:solidFill>
                      <a:schemeClr val="bg2"/>
                    </a:solidFill>
                  </a:rPr>
                  <a:t>2</a:t>
                </a:r>
              </a:p>
            </p:txBody>
          </p:sp>
        </p:grpSp>
        <p:grpSp>
          <p:nvGrpSpPr>
            <p:cNvPr id="1572" name="Group 1571"/>
            <p:cNvGrpSpPr/>
            <p:nvPr/>
          </p:nvGrpSpPr>
          <p:grpSpPr>
            <a:xfrm>
              <a:off x="4786927" y="1979223"/>
              <a:ext cx="201580" cy="134125"/>
              <a:chOff x="5173870" y="3211271"/>
              <a:chExt cx="360363" cy="239713"/>
            </a:xfrm>
            <a:solidFill>
              <a:schemeClr val="bg2"/>
            </a:solidFill>
          </p:grpSpPr>
          <p:sp>
            <p:nvSpPr>
              <p:cNvPr id="1576"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73" name="Group 1572"/>
            <p:cNvGrpSpPr/>
            <p:nvPr/>
          </p:nvGrpSpPr>
          <p:grpSpPr>
            <a:xfrm>
              <a:off x="5043371" y="1977333"/>
              <a:ext cx="201580" cy="134125"/>
              <a:chOff x="5173870" y="3211271"/>
              <a:chExt cx="360363" cy="239713"/>
            </a:xfrm>
            <a:solidFill>
              <a:schemeClr val="bg2"/>
            </a:solidFill>
          </p:grpSpPr>
          <p:sp>
            <p:nvSpPr>
              <p:cNvPr id="1574"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812" name="TextBox 811"/>
          <p:cNvSpPr txBox="1"/>
          <p:nvPr/>
        </p:nvSpPr>
        <p:spPr>
          <a:xfrm>
            <a:off x="435866" y="5362594"/>
            <a:ext cx="1883593" cy="954107"/>
          </a:xfrm>
          <a:prstGeom prst="rect">
            <a:avLst/>
          </a:prstGeom>
          <a:noFill/>
        </p:spPr>
        <p:txBody>
          <a:bodyPr wrap="none" rtlCol="0">
            <a:spAutoFit/>
          </a:bodyPr>
          <a:lstStyle/>
          <a:p>
            <a:r>
              <a:rPr lang="en-US" sz="1400" dirty="0" smtClean="0">
                <a:solidFill>
                  <a:schemeClr val="bg2"/>
                </a:solidFill>
                <a:latin typeface="Microsoft YaHei" charset="-122"/>
                <a:ea typeface="Microsoft YaHei" charset="-122"/>
                <a:cs typeface="Microsoft YaHei" charset="-122"/>
              </a:rPr>
              <a:t>LLB:</a:t>
            </a:r>
            <a:r>
              <a:rPr lang="zh-TW" altLang="en-US" sz="1400" dirty="0" smtClean="0">
                <a:solidFill>
                  <a:schemeClr val="bg2"/>
                </a:solidFill>
                <a:latin typeface="Microsoft YaHei" charset="-122"/>
                <a:ea typeface="Microsoft YaHei" charset="-122"/>
                <a:cs typeface="Microsoft YaHei" charset="-122"/>
              </a:rPr>
              <a:t>链路负载均衡</a:t>
            </a:r>
            <a:endParaRPr lang="en-US" altLang="zh-TW" sz="1400" dirty="0" smtClean="0">
              <a:solidFill>
                <a:schemeClr val="bg2"/>
              </a:solidFill>
              <a:latin typeface="Microsoft YaHei" charset="-122"/>
              <a:ea typeface="Microsoft YaHei" charset="-122"/>
              <a:cs typeface="Microsoft YaHei" charset="-122"/>
            </a:endParaRPr>
          </a:p>
          <a:p>
            <a:r>
              <a:rPr lang="en-US" sz="1400" dirty="0" smtClean="0">
                <a:solidFill>
                  <a:schemeClr val="bg2"/>
                </a:solidFill>
                <a:latin typeface="Microsoft YaHei" charset="-122"/>
                <a:ea typeface="Microsoft YaHei" charset="-122"/>
                <a:cs typeface="Microsoft YaHei" charset="-122"/>
              </a:rPr>
              <a:t>GLSB:</a:t>
            </a:r>
            <a:r>
              <a:rPr lang="zh-TW" altLang="en-US" sz="1400" dirty="0" smtClean="0">
                <a:solidFill>
                  <a:schemeClr val="bg2"/>
                </a:solidFill>
                <a:latin typeface="Microsoft YaHei" charset="-122"/>
                <a:ea typeface="Microsoft YaHei" charset="-122"/>
                <a:cs typeface="Microsoft YaHei" charset="-122"/>
              </a:rPr>
              <a:t>智能</a:t>
            </a:r>
            <a:r>
              <a:rPr lang="en-US" altLang="zh-TW" sz="1400" dirty="0" smtClean="0">
                <a:solidFill>
                  <a:schemeClr val="bg2"/>
                </a:solidFill>
                <a:latin typeface="Microsoft YaHei" charset="-122"/>
                <a:ea typeface="Microsoft YaHei" charset="-122"/>
                <a:cs typeface="Microsoft YaHei" charset="-122"/>
              </a:rPr>
              <a:t>DNS</a:t>
            </a:r>
          </a:p>
          <a:p>
            <a:r>
              <a:rPr lang="en-US" sz="1400" dirty="0" smtClean="0">
                <a:solidFill>
                  <a:schemeClr val="bg2"/>
                </a:solidFill>
                <a:latin typeface="Microsoft YaHei" charset="-122"/>
                <a:ea typeface="Microsoft YaHei" charset="-122"/>
                <a:cs typeface="Microsoft YaHei" charset="-122"/>
              </a:rPr>
              <a:t>SLB:</a:t>
            </a:r>
            <a:r>
              <a:rPr lang="zh-TW" altLang="en-US" sz="1400" dirty="0" smtClean="0">
                <a:solidFill>
                  <a:schemeClr val="bg2"/>
                </a:solidFill>
                <a:latin typeface="Microsoft YaHei" charset="-122"/>
                <a:ea typeface="Microsoft YaHei" charset="-122"/>
                <a:cs typeface="Microsoft YaHei" charset="-122"/>
              </a:rPr>
              <a:t>服务器负载均衡</a:t>
            </a:r>
            <a:endParaRPr lang="en-US" altLang="zh-TW" sz="1400" dirty="0" smtClean="0">
              <a:solidFill>
                <a:schemeClr val="bg2"/>
              </a:solidFill>
              <a:latin typeface="Microsoft YaHei" charset="-122"/>
              <a:ea typeface="Microsoft YaHei" charset="-122"/>
              <a:cs typeface="Microsoft YaHei" charset="-122"/>
            </a:endParaRPr>
          </a:p>
          <a:p>
            <a:r>
              <a:rPr lang="en-US" sz="1400" dirty="0" smtClean="0">
                <a:solidFill>
                  <a:schemeClr val="bg2"/>
                </a:solidFill>
                <a:latin typeface="Microsoft YaHei" charset="-122"/>
                <a:ea typeface="Microsoft YaHei" charset="-122"/>
                <a:cs typeface="Microsoft YaHei" charset="-122"/>
              </a:rPr>
              <a:t>WAF</a:t>
            </a:r>
            <a:r>
              <a:rPr lang="en-US" altLang="zh-TW" sz="1400" dirty="0" smtClean="0">
                <a:solidFill>
                  <a:schemeClr val="bg2"/>
                </a:solidFill>
                <a:latin typeface="Microsoft YaHei" charset="-122"/>
                <a:ea typeface="Microsoft YaHei" charset="-122"/>
                <a:cs typeface="Microsoft YaHei" charset="-122"/>
              </a:rPr>
              <a:t>:</a:t>
            </a:r>
            <a:r>
              <a:rPr lang="zh-TW" altLang="en-US" sz="1400" dirty="0" smtClean="0">
                <a:solidFill>
                  <a:schemeClr val="bg2"/>
                </a:solidFill>
                <a:latin typeface="Microsoft YaHei" charset="-122"/>
                <a:ea typeface="Microsoft YaHei" charset="-122"/>
                <a:cs typeface="Microsoft YaHei" charset="-122"/>
              </a:rPr>
              <a:t>应用程序防火墙</a:t>
            </a:r>
            <a:endParaRPr lang="en-US" sz="1400" dirty="0" err="1" smtClean="0">
              <a:solidFill>
                <a:schemeClr val="bg2"/>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1440195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Microsoft YaHei" charset="-122"/>
                <a:ea typeface="Microsoft YaHei" charset="-122"/>
                <a:cs typeface="Microsoft YaHei" charset="-122"/>
              </a:rPr>
              <a:t>应用交付控制器</a:t>
            </a:r>
            <a:r>
              <a:rPr lang="en-US" altLang="zh-TW" dirty="0" smtClean="0">
                <a:latin typeface="Microsoft YaHei" charset="-122"/>
                <a:ea typeface="Microsoft YaHei" charset="-122"/>
                <a:cs typeface="Microsoft YaHei" charset="-122"/>
              </a:rPr>
              <a:t>(ADC)</a:t>
            </a:r>
            <a:endParaRPr lang="zh-TW" altLang="en-US" dirty="0">
              <a:latin typeface="Microsoft YaHei" charset="-122"/>
              <a:ea typeface="Microsoft YaHei" charset="-122"/>
              <a:cs typeface="Microsoft YaHei" charset="-122"/>
            </a:endParaRPr>
          </a:p>
        </p:txBody>
      </p:sp>
      <p:sp>
        <p:nvSpPr>
          <p:cNvPr id="6" name="文字版面配置區 5"/>
          <p:cNvSpPr>
            <a:spLocks noGrp="1"/>
          </p:cNvSpPr>
          <p:nvPr>
            <p:ph type="body" sz="quarter" idx="16"/>
          </p:nvPr>
        </p:nvSpPr>
        <p:spPr/>
        <p:txBody>
          <a:bodyPr/>
          <a:lstStyle/>
          <a:p>
            <a:r>
              <a:rPr lang="en-US" altLang="zh-TW" sz="2400" dirty="0"/>
              <a:t>Application Delivery Controllers(ADCs</a:t>
            </a:r>
            <a:r>
              <a:rPr lang="en-US" altLang="zh-TW" sz="2400" dirty="0" smtClean="0"/>
              <a:t>)</a:t>
            </a:r>
            <a:endParaRPr lang="zh-TW" altLang="en-US" sz="2400" dirty="0"/>
          </a:p>
        </p:txBody>
      </p:sp>
      <p:sp>
        <p:nvSpPr>
          <p:cNvPr id="5" name="內容版面配置區 4"/>
          <p:cNvSpPr>
            <a:spLocks noGrp="1"/>
          </p:cNvSpPr>
          <p:nvPr>
            <p:ph sz="quarter" idx="20"/>
          </p:nvPr>
        </p:nvSpPr>
        <p:spPr>
          <a:xfrm>
            <a:off x="437757" y="1596465"/>
            <a:ext cx="11320082" cy="4251325"/>
          </a:xfrm>
        </p:spPr>
        <p:txBody>
          <a:bodyPr/>
          <a:lstStyle/>
          <a:p>
            <a:r>
              <a:rPr lang="en-US" altLang="zh-TW" sz="2400" dirty="0" smtClean="0"/>
              <a:t>ADC</a:t>
            </a:r>
            <a:r>
              <a:rPr lang="zh-TW" altLang="en-US" sz="2400" dirty="0" smtClean="0"/>
              <a:t>是一业界名称，专指一网络设备特定用来提升应用程序可用性、效能、与安全，并可执行以下功能的设备：</a:t>
            </a:r>
            <a:endParaRPr lang="en-US" altLang="zh-TW" sz="2400" dirty="0" smtClean="0"/>
          </a:p>
          <a:p>
            <a:pPr lvl="1"/>
            <a:endParaRPr lang="en-US" altLang="zh-TW" sz="1800" dirty="0" smtClean="0"/>
          </a:p>
          <a:p>
            <a:pPr lvl="1"/>
            <a:r>
              <a:rPr lang="en-US" altLang="zh-TW" sz="1800" dirty="0" smtClean="0"/>
              <a:t>4</a:t>
            </a:r>
            <a:r>
              <a:rPr lang="zh-TW" altLang="en-US" sz="1800" dirty="0"/>
              <a:t>到</a:t>
            </a:r>
            <a:r>
              <a:rPr lang="en-US" altLang="zh-TW" sz="1800" dirty="0" smtClean="0"/>
              <a:t>7</a:t>
            </a:r>
            <a:r>
              <a:rPr lang="zh-TW" altLang="en-US" sz="1800" dirty="0" smtClean="0"/>
              <a:t>层</a:t>
            </a:r>
            <a:r>
              <a:rPr lang="zh-CN" altLang="en-US" sz="1800" dirty="0" smtClean="0"/>
              <a:t>交换机</a:t>
            </a:r>
            <a:r>
              <a:rPr lang="zh-TW" altLang="en-US" sz="1800" dirty="0" smtClean="0"/>
              <a:t>、负载均衡</a:t>
            </a:r>
            <a:endParaRPr lang="en-US" altLang="zh-TW" sz="1800" dirty="0" smtClean="0"/>
          </a:p>
          <a:p>
            <a:pPr lvl="1"/>
            <a:r>
              <a:rPr lang="en-US" altLang="zh-TW" sz="1800" dirty="0" smtClean="0"/>
              <a:t>TCP</a:t>
            </a:r>
            <a:r>
              <a:rPr lang="zh-CN" altLang="en-US" sz="1800" dirty="0" smtClean="0"/>
              <a:t>连接</a:t>
            </a:r>
            <a:r>
              <a:rPr lang="zh-TW" altLang="en-US" sz="1800" dirty="0" smtClean="0"/>
              <a:t>复用</a:t>
            </a:r>
            <a:r>
              <a:rPr lang="en-US" altLang="zh-TW" sz="1800" dirty="0" smtClean="0"/>
              <a:t>(</a:t>
            </a:r>
            <a:r>
              <a:rPr lang="en-US" altLang="zh-TW" sz="1800" dirty="0"/>
              <a:t>TCP connection multiplexing</a:t>
            </a:r>
            <a:r>
              <a:rPr lang="en-US" altLang="zh-TW" sz="1800" dirty="0" smtClean="0"/>
              <a:t>)</a:t>
            </a:r>
          </a:p>
          <a:p>
            <a:pPr lvl="1"/>
            <a:r>
              <a:rPr lang="zh-TW" altLang="en-US" sz="1800" dirty="0" smtClean="0"/>
              <a:t>服务器</a:t>
            </a:r>
            <a:r>
              <a:rPr lang="en-US" altLang="zh-CN" sz="1800" dirty="0" smtClean="0"/>
              <a:t>Offload</a:t>
            </a:r>
            <a:r>
              <a:rPr lang="zh-TW" altLang="en-US" sz="1800" dirty="0" smtClean="0"/>
              <a:t>，如</a:t>
            </a:r>
            <a:r>
              <a:rPr lang="en-US" altLang="zh-TW" sz="1800" dirty="0" smtClean="0"/>
              <a:t>SSL </a:t>
            </a:r>
            <a:r>
              <a:rPr lang="zh-TW" altLang="en-US" sz="1800" dirty="0"/>
              <a:t>加速及</a:t>
            </a:r>
            <a:r>
              <a:rPr lang="en-US" altLang="zh-TW" sz="1800" dirty="0" smtClean="0"/>
              <a:t>TCP</a:t>
            </a:r>
            <a:r>
              <a:rPr lang="zh-CN" altLang="en-US" sz="1800" dirty="0" smtClean="0"/>
              <a:t>连接优化</a:t>
            </a:r>
            <a:endParaRPr lang="en-US" altLang="zh-TW" sz="1800" dirty="0"/>
          </a:p>
          <a:p>
            <a:pPr lvl="1"/>
            <a:r>
              <a:rPr lang="zh-TW" altLang="en-US" sz="1800" dirty="0" smtClean="0"/>
              <a:t>数据压缩</a:t>
            </a:r>
            <a:endParaRPr lang="en-US" altLang="zh-TW" sz="1800" dirty="0" smtClean="0"/>
          </a:p>
          <a:p>
            <a:pPr lvl="1"/>
            <a:r>
              <a:rPr lang="en-US" altLang="zh-TW" sz="1800" dirty="0" smtClean="0"/>
              <a:t>NAT</a:t>
            </a:r>
            <a:r>
              <a:rPr lang="zh-TW" altLang="en-US" sz="1800" dirty="0" smtClean="0"/>
              <a:t>网络地址转换</a:t>
            </a:r>
            <a:endParaRPr lang="en-US" altLang="zh-TW" sz="1800" dirty="0" smtClean="0"/>
          </a:p>
          <a:p>
            <a:pPr lvl="1"/>
            <a:r>
              <a:rPr lang="zh-TW" altLang="en-US" sz="1800" dirty="0" smtClean="0"/>
              <a:t>网络层安全防护，如</a:t>
            </a:r>
            <a:r>
              <a:rPr lang="en-US" altLang="zh-TW" sz="1800" dirty="0" err="1" smtClean="0"/>
              <a:t>DDoS</a:t>
            </a:r>
            <a:r>
              <a:rPr lang="zh-TW" altLang="en-US" sz="1800" dirty="0" smtClean="0"/>
              <a:t>、服务器数据屏蔽等</a:t>
            </a:r>
            <a:endParaRPr lang="en-US" altLang="zh-TW" sz="1800" dirty="0" smtClean="0"/>
          </a:p>
          <a:p>
            <a:pPr lvl="1"/>
            <a:r>
              <a:rPr lang="zh-TW" altLang="en-US" sz="1800" dirty="0" smtClean="0"/>
              <a:t>内容转换、改写</a:t>
            </a:r>
            <a:endParaRPr lang="en-US" altLang="zh-TW" sz="1800" dirty="0" smtClean="0"/>
          </a:p>
          <a:p>
            <a:pPr lvl="1"/>
            <a:r>
              <a:rPr lang="zh-TW" altLang="en-US" sz="1800" dirty="0" smtClean="0"/>
              <a:t>应用防火墙</a:t>
            </a:r>
            <a:endParaRPr lang="en-US" altLang="zh-TW" sz="1800" dirty="0" smtClean="0"/>
          </a:p>
          <a:p>
            <a:pPr lvl="1"/>
            <a:r>
              <a:rPr lang="zh-TW" altLang="en-US" sz="1800" dirty="0" smtClean="0"/>
              <a:t>虚拟化</a:t>
            </a:r>
            <a:endParaRPr lang="en-US" altLang="zh-TW" sz="1800" dirty="0" smtClean="0"/>
          </a:p>
          <a:p>
            <a:pPr lvl="1"/>
            <a:endParaRPr lang="zh-TW" altLang="en-US" sz="2000" dirty="0"/>
          </a:p>
        </p:txBody>
      </p:sp>
      <p:sp>
        <p:nvSpPr>
          <p:cNvPr id="7" name="文字方塊 6"/>
          <p:cNvSpPr txBox="1"/>
          <p:nvPr/>
        </p:nvSpPr>
        <p:spPr>
          <a:xfrm>
            <a:off x="789714" y="6304066"/>
            <a:ext cx="1594927" cy="246221"/>
          </a:xfrm>
          <a:prstGeom prst="rect">
            <a:avLst/>
          </a:prstGeom>
          <a:noFill/>
        </p:spPr>
        <p:txBody>
          <a:bodyPr wrap="square" rtlCol="0">
            <a:spAutoFit/>
          </a:bodyPr>
          <a:lstStyle/>
          <a:p>
            <a:r>
              <a:rPr lang="en-US" altLang="zh-TW" sz="1000" dirty="0" smtClean="0">
                <a:latin typeface="Microsoft YaHei" pitchFamily="34" charset="-122"/>
                <a:ea typeface="Microsoft YaHei" pitchFamily="34" charset="-122"/>
              </a:rPr>
              <a:t>Source: Gartner 2007</a:t>
            </a:r>
            <a:endParaRPr lang="zh-TW" altLang="en-US" sz="1000" dirty="0" smtClean="0">
              <a:latin typeface="Microsoft YaHei" pitchFamily="34" charset="-122"/>
              <a:ea typeface="Microsoft YaHei" pitchFamily="34" charset="-122"/>
            </a:endParaRPr>
          </a:p>
        </p:txBody>
      </p:sp>
    </p:spTree>
    <p:extLst>
      <p:ext uri="{BB962C8B-B14F-4D97-AF65-F5344CB8AC3E}">
        <p14:creationId xmlns:p14="http://schemas.microsoft.com/office/powerpoint/2010/main" val="14179630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1000"/>
                                        <p:tgtEl>
                                          <p:spTgt spid="5">
                                            <p:txEl>
                                              <p:pRg st="6" end="6"/>
                                            </p:txEl>
                                          </p:spTgt>
                                        </p:tgtEl>
                                      </p:cBhvr>
                                    </p:animEffect>
                                    <p:anim calcmode="lin" valueType="num">
                                      <p:cBhvr>
                                        <p:cTn id="4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1000"/>
                                        <p:tgtEl>
                                          <p:spTgt spid="5">
                                            <p:txEl>
                                              <p:pRg st="7" end="7"/>
                                            </p:txEl>
                                          </p:spTgt>
                                        </p:tgtEl>
                                      </p:cBhvr>
                                    </p:animEffect>
                                    <p:anim calcmode="lin" valueType="num">
                                      <p:cBhvr>
                                        <p:cTn id="5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8" end="8"/>
                                            </p:txEl>
                                          </p:spTgt>
                                        </p:tgtEl>
                                        <p:attrNameLst>
                                          <p:attrName>style.visibility</p:attrName>
                                        </p:attrNameLst>
                                      </p:cBhvr>
                                      <p:to>
                                        <p:strVal val="visible"/>
                                      </p:to>
                                    </p:set>
                                    <p:animEffect transition="in" filter="fade">
                                      <p:cBhvr>
                                        <p:cTn id="56" dur="1000"/>
                                        <p:tgtEl>
                                          <p:spTgt spid="5">
                                            <p:txEl>
                                              <p:pRg st="8" end="8"/>
                                            </p:txEl>
                                          </p:spTgt>
                                        </p:tgtEl>
                                      </p:cBhvr>
                                    </p:animEffect>
                                    <p:anim calcmode="lin" valueType="num">
                                      <p:cBhvr>
                                        <p:cTn id="57"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9" end="9"/>
                                            </p:txEl>
                                          </p:spTgt>
                                        </p:tgtEl>
                                        <p:attrNameLst>
                                          <p:attrName>style.visibility</p:attrName>
                                        </p:attrNameLst>
                                      </p:cBhvr>
                                      <p:to>
                                        <p:strVal val="visible"/>
                                      </p:to>
                                    </p:set>
                                    <p:animEffect transition="in" filter="fade">
                                      <p:cBhvr>
                                        <p:cTn id="63" dur="1000"/>
                                        <p:tgtEl>
                                          <p:spTgt spid="5">
                                            <p:txEl>
                                              <p:pRg st="9" end="9"/>
                                            </p:txEl>
                                          </p:spTgt>
                                        </p:tgtEl>
                                      </p:cBhvr>
                                    </p:animEffect>
                                    <p:anim calcmode="lin" valueType="num">
                                      <p:cBhvr>
                                        <p:cTn id="64"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
                                            <p:txEl>
                                              <p:pRg st="10" end="10"/>
                                            </p:txEl>
                                          </p:spTgt>
                                        </p:tgtEl>
                                        <p:attrNameLst>
                                          <p:attrName>style.visibility</p:attrName>
                                        </p:attrNameLst>
                                      </p:cBhvr>
                                      <p:to>
                                        <p:strVal val="visible"/>
                                      </p:to>
                                    </p:set>
                                    <p:animEffect transition="in" filter="fade">
                                      <p:cBhvr>
                                        <p:cTn id="70" dur="1000"/>
                                        <p:tgtEl>
                                          <p:spTgt spid="5">
                                            <p:txEl>
                                              <p:pRg st="10" end="10"/>
                                            </p:txEl>
                                          </p:spTgt>
                                        </p:tgtEl>
                                      </p:cBhvr>
                                    </p:animEffect>
                                    <p:anim calcmode="lin" valueType="num">
                                      <p:cBhvr>
                                        <p:cTn id="71"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p:txBody>
          <a:bodyPr/>
          <a:lstStyle/>
          <a:p>
            <a:r>
              <a:rPr lang="en-US" dirty="0" smtClean="0">
                <a:solidFill>
                  <a:schemeClr val="accent1"/>
                </a:solidFill>
              </a:rPr>
              <a:t>OSI Networking Model</a:t>
            </a:r>
            <a:endParaRPr lang="en-US" dirty="0">
              <a:solidFill>
                <a:schemeClr val="accent1"/>
              </a:solidFill>
            </a:endParaRPr>
          </a:p>
        </p:txBody>
      </p:sp>
      <p:sp>
        <p:nvSpPr>
          <p:cNvPr id="7" name="Content Placeholder 4"/>
          <p:cNvSpPr>
            <a:spLocks noGrp="1"/>
          </p:cNvSpPr>
          <p:nvPr>
            <p:ph sz="quarter" idx="20"/>
          </p:nvPr>
        </p:nvSpPr>
        <p:spPr/>
        <p:txBody>
          <a:bodyPr/>
          <a:lstStyle/>
          <a:p>
            <a:pPr marL="0" indent="0">
              <a:buNone/>
            </a:pPr>
            <a:r>
              <a:rPr lang="en-US" sz="2000" dirty="0" smtClean="0"/>
              <a:t>7 - HTTP, FTP</a:t>
            </a:r>
            <a:endParaRPr lang="en-US" sz="2000" dirty="0"/>
          </a:p>
          <a:p>
            <a:pPr marL="0" indent="0">
              <a:buNone/>
            </a:pPr>
            <a:r>
              <a:rPr lang="en-US" sz="2000" dirty="0" smtClean="0"/>
              <a:t>6 - SSL, Compression</a:t>
            </a:r>
            <a:endParaRPr lang="en-US" sz="2000" dirty="0"/>
          </a:p>
          <a:p>
            <a:pPr marL="0" indent="0">
              <a:buNone/>
            </a:pPr>
            <a:r>
              <a:rPr lang="en-US" sz="2000" dirty="0" smtClean="0"/>
              <a:t>5 - RPC, NetBIOS</a:t>
            </a:r>
            <a:endParaRPr lang="en-US" sz="2000" dirty="0"/>
          </a:p>
          <a:p>
            <a:pPr marL="0" indent="0">
              <a:buNone/>
            </a:pPr>
            <a:r>
              <a:rPr lang="en-US" sz="2000" dirty="0" smtClean="0"/>
              <a:t>4 - TCP, UDP</a:t>
            </a:r>
            <a:endParaRPr lang="en-US" sz="2000" dirty="0"/>
          </a:p>
          <a:p>
            <a:pPr marL="0" indent="0">
              <a:buNone/>
            </a:pPr>
            <a:r>
              <a:rPr lang="en-US" sz="2000" dirty="0" smtClean="0"/>
              <a:t>3 – IP, Routing*</a:t>
            </a:r>
            <a:endParaRPr lang="en-US" sz="2000" dirty="0"/>
          </a:p>
          <a:p>
            <a:pPr marL="0" indent="0">
              <a:buNone/>
            </a:pPr>
            <a:r>
              <a:rPr lang="en-US" sz="2000" dirty="0" smtClean="0"/>
              <a:t>2- MAC, Switching</a:t>
            </a:r>
            <a:endParaRPr lang="en-US" sz="2000" dirty="0"/>
          </a:p>
          <a:p>
            <a:pPr marL="0" indent="0">
              <a:buNone/>
            </a:pPr>
            <a:r>
              <a:rPr lang="en-US" sz="2000" dirty="0" smtClean="0"/>
              <a:t>1- Ethernet, Wireless, Bluetooth</a:t>
            </a:r>
            <a:endParaRPr lang="en-US" sz="2000" dirty="0"/>
          </a:p>
          <a:p>
            <a:pPr marL="0" indent="0">
              <a:buNone/>
            </a:pPr>
            <a:endParaRPr lang="en-US" dirty="0">
              <a:solidFill>
                <a:schemeClr val="tx2"/>
              </a:solidFill>
            </a:endParaRPr>
          </a:p>
        </p:txBody>
      </p:sp>
      <p:sp>
        <p:nvSpPr>
          <p:cNvPr id="3" name="Content Placeholder 2"/>
          <p:cNvSpPr>
            <a:spLocks noGrp="1"/>
          </p:cNvSpPr>
          <p:nvPr>
            <p:ph sz="quarter" idx="21"/>
          </p:nvPr>
        </p:nvSpPr>
        <p:spPr/>
        <p:txBody>
          <a:bodyPr/>
          <a:lstStyle/>
          <a:p>
            <a:endParaRPr lang="en-US"/>
          </a:p>
        </p:txBody>
      </p:sp>
      <p:grpSp>
        <p:nvGrpSpPr>
          <p:cNvPr id="9" name="Group 8"/>
          <p:cNvGrpSpPr/>
          <p:nvPr/>
        </p:nvGrpSpPr>
        <p:grpSpPr>
          <a:xfrm>
            <a:off x="5996899" y="1676338"/>
            <a:ext cx="5029200" cy="4114975"/>
            <a:chOff x="6058579" y="1676338"/>
            <a:chExt cx="5029200" cy="4114975"/>
          </a:xfrm>
        </p:grpSpPr>
        <p:sp>
          <p:nvSpPr>
            <p:cNvPr id="10" name="Rectangle 9"/>
            <p:cNvSpPr/>
            <p:nvPr/>
          </p:nvSpPr>
          <p:spPr bwMode="auto">
            <a:xfrm>
              <a:off x="7315879" y="2180482"/>
              <a:ext cx="2514600" cy="377876"/>
            </a:xfrm>
            <a:prstGeom prst="rect">
              <a:avLst/>
            </a:prstGeom>
            <a:solidFill>
              <a:schemeClr val="tx2"/>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Application Layer</a:t>
              </a:r>
            </a:p>
          </p:txBody>
        </p:sp>
        <p:sp>
          <p:nvSpPr>
            <p:cNvPr id="11" name="Rectangle 10"/>
            <p:cNvSpPr/>
            <p:nvPr/>
          </p:nvSpPr>
          <p:spPr bwMode="auto">
            <a:xfrm>
              <a:off x="7106329" y="2633933"/>
              <a:ext cx="2933700" cy="377876"/>
            </a:xfrm>
            <a:prstGeom prst="rect">
              <a:avLst/>
            </a:prstGeom>
            <a:solidFill>
              <a:schemeClr val="tx2">
                <a:alpha val="9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Presentation Layer</a:t>
              </a:r>
            </a:p>
          </p:txBody>
        </p:sp>
        <p:sp>
          <p:nvSpPr>
            <p:cNvPr id="12" name="Rectangle 11"/>
            <p:cNvSpPr/>
            <p:nvPr/>
          </p:nvSpPr>
          <p:spPr bwMode="auto">
            <a:xfrm>
              <a:off x="6896779" y="3087384"/>
              <a:ext cx="3352800" cy="377876"/>
            </a:xfrm>
            <a:prstGeom prst="rect">
              <a:avLst/>
            </a:prstGeom>
            <a:solidFill>
              <a:schemeClr val="tx2">
                <a:alpha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Session Layer</a:t>
              </a:r>
            </a:p>
          </p:txBody>
        </p:sp>
        <p:sp>
          <p:nvSpPr>
            <p:cNvPr id="13" name="Rectangle 12"/>
            <p:cNvSpPr/>
            <p:nvPr/>
          </p:nvSpPr>
          <p:spPr bwMode="auto">
            <a:xfrm>
              <a:off x="6687229" y="3540835"/>
              <a:ext cx="3771900" cy="377876"/>
            </a:xfrm>
            <a:prstGeom prst="rect">
              <a:avLst/>
            </a:prstGeom>
            <a:solidFill>
              <a:schemeClr val="tx2">
                <a:alpha val="7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Transport Layer</a:t>
              </a:r>
            </a:p>
          </p:txBody>
        </p:sp>
        <p:sp>
          <p:nvSpPr>
            <p:cNvPr id="14" name="Rectangle 13"/>
            <p:cNvSpPr/>
            <p:nvPr/>
          </p:nvSpPr>
          <p:spPr bwMode="auto">
            <a:xfrm>
              <a:off x="6477679" y="3994286"/>
              <a:ext cx="4191000" cy="377876"/>
            </a:xfrm>
            <a:prstGeom prst="rect">
              <a:avLst/>
            </a:prstGeom>
            <a:solidFill>
              <a:schemeClr val="tx2">
                <a:alpha val="6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Network Layer</a:t>
              </a:r>
            </a:p>
          </p:txBody>
        </p:sp>
        <p:sp>
          <p:nvSpPr>
            <p:cNvPr id="15" name="Rectangle 14"/>
            <p:cNvSpPr/>
            <p:nvPr/>
          </p:nvSpPr>
          <p:spPr bwMode="auto">
            <a:xfrm>
              <a:off x="6268129" y="4447737"/>
              <a:ext cx="4610100" cy="377876"/>
            </a:xfrm>
            <a:prstGeom prst="rect">
              <a:avLst/>
            </a:prstGeom>
            <a:solidFill>
              <a:schemeClr val="tx2">
                <a:alpha val="5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Data Link Layer</a:t>
              </a:r>
            </a:p>
          </p:txBody>
        </p:sp>
        <p:sp>
          <p:nvSpPr>
            <p:cNvPr id="16" name="Rectangle 15"/>
            <p:cNvSpPr/>
            <p:nvPr/>
          </p:nvSpPr>
          <p:spPr bwMode="auto">
            <a:xfrm>
              <a:off x="6058579" y="4901188"/>
              <a:ext cx="5029200" cy="377876"/>
            </a:xfrm>
            <a:prstGeom prst="rect">
              <a:avLst/>
            </a:prstGeom>
            <a:solidFill>
              <a:schemeClr val="tx2">
                <a:alpha val="4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1400" dirty="0" smtClean="0">
                  <a:solidFill>
                    <a:schemeClr val="bg1"/>
                  </a:solidFill>
                  <a:latin typeface="Arial" charset="0"/>
                  <a:cs typeface="Arial" charset="0"/>
                </a:rPr>
                <a:t>Physical Layer</a:t>
              </a:r>
            </a:p>
          </p:txBody>
        </p:sp>
        <p:sp>
          <p:nvSpPr>
            <p:cNvPr id="17" name="TextBox 16"/>
            <p:cNvSpPr txBox="1"/>
            <p:nvPr/>
          </p:nvSpPr>
          <p:spPr>
            <a:xfrm>
              <a:off x="7799122" y="1676338"/>
              <a:ext cx="1548114" cy="335476"/>
            </a:xfrm>
            <a:prstGeom prst="rect">
              <a:avLst/>
            </a:prstGeom>
            <a:noFill/>
          </p:spPr>
          <p:txBody>
            <a:bodyPr wrap="square" tIns="27432" bIns="91440" rtlCol="0" anchor="t">
              <a:spAutoFit/>
            </a:bodyPr>
            <a:lstStyle/>
            <a:p>
              <a:pPr algn="ctr"/>
              <a:r>
                <a:rPr lang="en-US" sz="1400" dirty="0" smtClean="0">
                  <a:solidFill>
                    <a:srgbClr val="414141"/>
                  </a:solidFill>
                </a:rPr>
                <a:t>User</a:t>
              </a:r>
              <a:endParaRPr lang="en-US" sz="1400" dirty="0">
                <a:solidFill>
                  <a:srgbClr val="414141"/>
                </a:solidFill>
              </a:endParaRPr>
            </a:p>
          </p:txBody>
        </p:sp>
        <p:sp>
          <p:nvSpPr>
            <p:cNvPr id="18" name="TextBox 17"/>
            <p:cNvSpPr txBox="1"/>
            <p:nvPr/>
          </p:nvSpPr>
          <p:spPr>
            <a:xfrm>
              <a:off x="7799122" y="5455837"/>
              <a:ext cx="1548114" cy="335476"/>
            </a:xfrm>
            <a:prstGeom prst="rect">
              <a:avLst/>
            </a:prstGeom>
            <a:noFill/>
          </p:spPr>
          <p:txBody>
            <a:bodyPr wrap="square" tIns="27432" bIns="91440" rtlCol="0" anchor="t">
              <a:spAutoFit/>
            </a:bodyPr>
            <a:lstStyle/>
            <a:p>
              <a:pPr algn="ctr"/>
              <a:r>
                <a:rPr lang="en-US" sz="1400" dirty="0" smtClean="0">
                  <a:solidFill>
                    <a:srgbClr val="414141"/>
                  </a:solidFill>
                </a:rPr>
                <a:t>Physical Link</a:t>
              </a:r>
              <a:endParaRPr lang="en-US" sz="1400" dirty="0">
                <a:solidFill>
                  <a:srgbClr val="414141"/>
                </a:solidFill>
              </a:endParaRPr>
            </a:p>
          </p:txBody>
        </p:sp>
      </p:grpSp>
      <p:grpSp>
        <p:nvGrpSpPr>
          <p:cNvPr id="19" name="Group 18"/>
          <p:cNvGrpSpPr/>
          <p:nvPr/>
        </p:nvGrpSpPr>
        <p:grpSpPr>
          <a:xfrm>
            <a:off x="4929565" y="1569224"/>
            <a:ext cx="1548114" cy="4054126"/>
            <a:chOff x="4929565" y="1569224"/>
            <a:chExt cx="1548114" cy="4054126"/>
          </a:xfrm>
        </p:grpSpPr>
        <p:sp>
          <p:nvSpPr>
            <p:cNvPr id="20" name="TextBox 19"/>
            <p:cNvSpPr txBox="1"/>
            <p:nvPr/>
          </p:nvSpPr>
          <p:spPr>
            <a:xfrm>
              <a:off x="4929565" y="1569224"/>
              <a:ext cx="1548114" cy="550920"/>
            </a:xfrm>
            <a:prstGeom prst="rect">
              <a:avLst/>
            </a:prstGeom>
            <a:noFill/>
          </p:spPr>
          <p:txBody>
            <a:bodyPr wrap="square" tIns="27432" bIns="91440" rtlCol="0" anchor="t">
              <a:spAutoFit/>
            </a:bodyPr>
            <a:lstStyle/>
            <a:p>
              <a:pPr algn="ctr"/>
              <a:r>
                <a:rPr lang="en-US" sz="1400" dirty="0" smtClean="0">
                  <a:solidFill>
                    <a:srgbClr val="414141"/>
                  </a:solidFill>
                </a:rPr>
                <a:t>Transmit</a:t>
              </a:r>
            </a:p>
            <a:p>
              <a:pPr algn="ctr"/>
              <a:r>
                <a:rPr lang="en-US" sz="1400" dirty="0" smtClean="0">
                  <a:solidFill>
                    <a:srgbClr val="414141"/>
                  </a:solidFill>
                </a:rPr>
                <a:t>Data</a:t>
              </a:r>
              <a:endParaRPr lang="en-US" sz="1400" dirty="0">
                <a:solidFill>
                  <a:srgbClr val="414141"/>
                </a:solidFill>
              </a:endParaRPr>
            </a:p>
          </p:txBody>
        </p:sp>
        <p:cxnSp>
          <p:nvCxnSpPr>
            <p:cNvPr id="21" name="Straight Connector 20"/>
            <p:cNvCxnSpPr/>
            <p:nvPr/>
          </p:nvCxnSpPr>
          <p:spPr bwMode="auto">
            <a:xfrm flipV="1">
              <a:off x="5703622" y="2120144"/>
              <a:ext cx="0" cy="3503206"/>
            </a:xfrm>
            <a:prstGeom prst="line">
              <a:avLst/>
            </a:prstGeom>
            <a:ln w="12700">
              <a:solidFill>
                <a:schemeClr val="bg1">
                  <a:lumMod val="50000"/>
                </a:schemeClr>
              </a:solidFill>
              <a:headEnd type="triangle" w="med" len="lg"/>
              <a:tailEnd type="none" w="med" len="med"/>
            </a:ln>
          </p:spPr>
          <p:style>
            <a:lnRef idx="1">
              <a:schemeClr val="dk1"/>
            </a:lnRef>
            <a:fillRef idx="0">
              <a:schemeClr val="dk1"/>
            </a:fillRef>
            <a:effectRef idx="0">
              <a:schemeClr val="dk1"/>
            </a:effectRef>
            <a:fontRef idx="minor">
              <a:schemeClr val="tx1"/>
            </a:fontRef>
          </p:style>
        </p:cxnSp>
      </p:grpSp>
      <p:grpSp>
        <p:nvGrpSpPr>
          <p:cNvPr id="22" name="Group 21"/>
          <p:cNvGrpSpPr/>
          <p:nvPr/>
        </p:nvGrpSpPr>
        <p:grpSpPr>
          <a:xfrm>
            <a:off x="10545318" y="1569224"/>
            <a:ext cx="1548114" cy="4054126"/>
            <a:chOff x="10545318" y="1569224"/>
            <a:chExt cx="1548114" cy="4054126"/>
          </a:xfrm>
        </p:grpSpPr>
        <p:sp>
          <p:nvSpPr>
            <p:cNvPr id="23" name="TextBox 22"/>
            <p:cNvSpPr txBox="1"/>
            <p:nvPr/>
          </p:nvSpPr>
          <p:spPr>
            <a:xfrm>
              <a:off x="10545318" y="1569224"/>
              <a:ext cx="1548114" cy="550920"/>
            </a:xfrm>
            <a:prstGeom prst="rect">
              <a:avLst/>
            </a:prstGeom>
            <a:noFill/>
          </p:spPr>
          <p:txBody>
            <a:bodyPr wrap="square" tIns="27432" bIns="91440" rtlCol="0" anchor="t">
              <a:spAutoFit/>
            </a:bodyPr>
            <a:lstStyle/>
            <a:p>
              <a:pPr algn="ctr"/>
              <a:r>
                <a:rPr lang="en-US" sz="1400" dirty="0" smtClean="0">
                  <a:solidFill>
                    <a:srgbClr val="414141"/>
                  </a:solidFill>
                </a:rPr>
                <a:t>Receive</a:t>
              </a:r>
            </a:p>
            <a:p>
              <a:pPr algn="ctr"/>
              <a:r>
                <a:rPr lang="en-US" sz="1400" dirty="0" smtClean="0">
                  <a:solidFill>
                    <a:srgbClr val="414141"/>
                  </a:solidFill>
                </a:rPr>
                <a:t>Data</a:t>
              </a:r>
              <a:endParaRPr lang="en-US" sz="1400" dirty="0">
                <a:solidFill>
                  <a:srgbClr val="414141"/>
                </a:solidFill>
              </a:endParaRPr>
            </a:p>
          </p:txBody>
        </p:sp>
        <p:cxnSp>
          <p:nvCxnSpPr>
            <p:cNvPr id="24" name="Straight Connector 23"/>
            <p:cNvCxnSpPr/>
            <p:nvPr/>
          </p:nvCxnSpPr>
          <p:spPr bwMode="auto">
            <a:xfrm flipV="1">
              <a:off x="11319375" y="2120144"/>
              <a:ext cx="0" cy="3503206"/>
            </a:xfrm>
            <a:prstGeom prst="line">
              <a:avLst/>
            </a:prstGeom>
            <a:ln w="12700">
              <a:solidFill>
                <a:schemeClr val="bg1">
                  <a:lumMod val="50000"/>
                </a:schemeClr>
              </a:solidFill>
              <a:headEnd type="none" w="med" len="med"/>
              <a:tailEnd type="triangle" w="med" len="lg"/>
            </a:ln>
          </p:spPr>
          <p:style>
            <a:lnRef idx="1">
              <a:schemeClr val="dk1"/>
            </a:lnRef>
            <a:fillRef idx="0">
              <a:schemeClr val="dk1"/>
            </a:fillRef>
            <a:effectRef idx="0">
              <a:schemeClr val="dk1"/>
            </a:effectRef>
            <a:fontRef idx="minor">
              <a:schemeClr val="tx1"/>
            </a:fontRef>
          </p:style>
        </p:cxnSp>
      </p:grpSp>
      <p:cxnSp>
        <p:nvCxnSpPr>
          <p:cNvPr id="25" name="Straight Connector 24"/>
          <p:cNvCxnSpPr/>
          <p:nvPr/>
        </p:nvCxnSpPr>
        <p:spPr bwMode="auto">
          <a:xfrm>
            <a:off x="5877023" y="5623168"/>
            <a:ext cx="2005882" cy="0"/>
          </a:xfrm>
          <a:prstGeom prst="line">
            <a:avLst/>
          </a:prstGeom>
          <a:ln w="12700">
            <a:solidFill>
              <a:schemeClr val="bg1">
                <a:lumMod val="50000"/>
              </a:schemeClr>
            </a:solidFill>
            <a:headEnd type="none" w="med" len="lg"/>
            <a:tailEnd type="triangle" w="med" len="lg"/>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bwMode="auto">
          <a:xfrm>
            <a:off x="9185990" y="5623168"/>
            <a:ext cx="2005882" cy="0"/>
          </a:xfrm>
          <a:prstGeom prst="line">
            <a:avLst/>
          </a:prstGeom>
          <a:ln w="12700">
            <a:solidFill>
              <a:schemeClr val="bg1">
                <a:lumMod val="50000"/>
              </a:schemeClr>
            </a:solidFill>
            <a:headEnd type="none" w="med" len="lg"/>
            <a:tailEnd type="triangle" w="med" len="lg"/>
          </a:ln>
        </p:spPr>
        <p:style>
          <a:lnRef idx="1">
            <a:schemeClr val="dk1"/>
          </a:lnRef>
          <a:fillRef idx="0">
            <a:schemeClr val="dk1"/>
          </a:fillRef>
          <a:effectRef idx="0">
            <a:schemeClr val="dk1"/>
          </a:effectRef>
          <a:fontRef idx="minor">
            <a:schemeClr val="tx1"/>
          </a:fontRef>
        </p:style>
      </p:cxnSp>
      <p:sp>
        <p:nvSpPr>
          <p:cNvPr id="2" name="Oval 1"/>
          <p:cNvSpPr/>
          <p:nvPr/>
        </p:nvSpPr>
        <p:spPr bwMode="auto">
          <a:xfrm>
            <a:off x="160336" y="1454920"/>
            <a:ext cx="3111500" cy="716776"/>
          </a:xfrm>
          <a:prstGeom prst="ellipse">
            <a:avLst/>
          </a:prstGeom>
          <a:noFill/>
          <a:ln w="22225"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Tree>
    <p:extLst>
      <p:ext uri="{BB962C8B-B14F-4D97-AF65-F5344CB8AC3E}">
        <p14:creationId xmlns:p14="http://schemas.microsoft.com/office/powerpoint/2010/main" val="1877480440"/>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SDN vs NFV</a:t>
            </a:r>
            <a:endParaRPr lang="en-US"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99618" y="1362028"/>
            <a:ext cx="7836494" cy="5152516"/>
          </a:xfrm>
          <a:prstGeom prst="rect">
            <a:avLst/>
          </a:prstGeom>
        </p:spPr>
      </p:pic>
      <p:sp>
        <p:nvSpPr>
          <p:cNvPr id="7" name="Rounded Rectangle 6"/>
          <p:cNvSpPr/>
          <p:nvPr/>
        </p:nvSpPr>
        <p:spPr bwMode="auto">
          <a:xfrm>
            <a:off x="5185458" y="2893671"/>
            <a:ext cx="2083443" cy="625033"/>
          </a:xfrm>
          <a:prstGeom prst="roundRect">
            <a:avLst/>
          </a:prstGeom>
          <a:noFill/>
          <a:ln w="22225"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
        <p:nvSpPr>
          <p:cNvPr id="8" name="Rounded Rectangular Callout 7"/>
          <p:cNvSpPr/>
          <p:nvPr/>
        </p:nvSpPr>
        <p:spPr bwMode="auto">
          <a:xfrm>
            <a:off x="10243595" y="4375230"/>
            <a:ext cx="1134319" cy="350134"/>
          </a:xfrm>
          <a:prstGeom prst="wedgeRoundRectCallout">
            <a:avLst>
              <a:gd name="adj1" fmla="val -167772"/>
              <a:gd name="adj2" fmla="val -698"/>
              <a:gd name="adj3" fmla="val 16667"/>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en-US" sz="2000" dirty="0" smtClean="0">
                <a:solidFill>
                  <a:schemeClr val="bg1"/>
                </a:solidFill>
                <a:latin typeface="Arial" charset="0"/>
                <a:cs typeface="Arial" charset="0"/>
              </a:rPr>
              <a:t>SDN</a:t>
            </a:r>
          </a:p>
        </p:txBody>
      </p:sp>
    </p:spTree>
    <p:extLst>
      <p:ext uri="{BB962C8B-B14F-4D97-AF65-F5344CB8AC3E}">
        <p14:creationId xmlns:p14="http://schemas.microsoft.com/office/powerpoint/2010/main" val="569327428"/>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品牌定位</a:t>
            </a:r>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835141562"/>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NetScaler</a:t>
            </a:r>
            <a:r>
              <a:rPr lang="zh-TW" altLang="en-US" dirty="0">
                <a:latin typeface="Microsoft YaHei" charset="-122"/>
                <a:ea typeface="Microsoft YaHei" charset="-122"/>
                <a:cs typeface="Microsoft YaHei" charset="-122"/>
              </a:rPr>
              <a:t>品牌定位</a:t>
            </a:r>
            <a:endParaRPr lang="en-US" dirty="0"/>
          </a:p>
        </p:txBody>
      </p:sp>
      <p:sp>
        <p:nvSpPr>
          <p:cNvPr id="4" name="Content Placeholder 3"/>
          <p:cNvSpPr>
            <a:spLocks noGrp="1"/>
          </p:cNvSpPr>
          <p:nvPr>
            <p:ph sz="quarter" idx="20"/>
          </p:nvPr>
        </p:nvSpPr>
        <p:spPr/>
        <p:txBody>
          <a:bodyPr/>
          <a:lstStyle/>
          <a:p>
            <a:r>
              <a:rPr lang="zh-TW" altLang="en-US" dirty="0" smtClean="0">
                <a:latin typeface="Microsoft YaHei" charset="-122"/>
                <a:ea typeface="Microsoft YaHei" charset="-122"/>
                <a:cs typeface="Microsoft YaHei" charset="-122"/>
              </a:rPr>
              <a:t>电商选用</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品牌第一名</a:t>
            </a:r>
            <a:endParaRPr lang="en-US" altLang="zh-TW" dirty="0" smtClean="0">
              <a:latin typeface="Microsoft YaHei" charset="-122"/>
              <a:ea typeface="Microsoft YaHei" charset="-122"/>
              <a:cs typeface="Microsoft YaHei" charset="-122"/>
            </a:endParaRPr>
          </a:p>
          <a:p>
            <a:r>
              <a:rPr lang="zh-TW" altLang="en-US" dirty="0" smtClean="0">
                <a:latin typeface="Microsoft YaHei" charset="-122"/>
                <a:ea typeface="Microsoft YaHei" charset="-122"/>
                <a:cs typeface="Microsoft YaHei" charset="-122"/>
              </a:rPr>
              <a:t>连续</a:t>
            </a:r>
            <a:r>
              <a:rPr lang="en-US" altLang="zh-TW" dirty="0" smtClean="0">
                <a:latin typeface="Microsoft YaHei" charset="-122"/>
                <a:ea typeface="Microsoft YaHei" charset="-122"/>
                <a:cs typeface="Microsoft YaHei" charset="-122"/>
              </a:rPr>
              <a:t>9</a:t>
            </a:r>
            <a:r>
              <a:rPr lang="zh-TW" altLang="en-US" dirty="0" smtClean="0">
                <a:latin typeface="Microsoft YaHei" charset="-122"/>
                <a:ea typeface="Microsoft YaHei" charset="-122"/>
                <a:cs typeface="Microsoft YaHei" charset="-122"/>
              </a:rPr>
              <a:t>次居</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产品领导象限</a:t>
            </a:r>
            <a:endParaRPr lang="en-US" altLang="zh-TW" dirty="0" smtClean="0">
              <a:latin typeface="Microsoft YaHei" charset="-122"/>
              <a:ea typeface="Microsoft YaHei" charset="-122"/>
              <a:cs typeface="Microsoft YaHei" charset="-122"/>
            </a:endParaRPr>
          </a:p>
          <a:p>
            <a:r>
              <a:rPr lang="zh-TW" altLang="en-US" dirty="0" smtClean="0">
                <a:latin typeface="Microsoft YaHei" charset="-122"/>
                <a:ea typeface="Microsoft YaHei" charset="-122"/>
                <a:cs typeface="Microsoft YaHei" charset="-122"/>
              </a:rPr>
              <a:t>市场成长最快的</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产品</a:t>
            </a:r>
            <a:endParaRPr lang="en-US" altLang="zh-TW" dirty="0" smtClean="0">
              <a:latin typeface="Microsoft YaHei" charset="-122"/>
              <a:ea typeface="Microsoft YaHei" charset="-122"/>
              <a:cs typeface="Microsoft YaHei" charset="-122"/>
            </a:endParaRPr>
          </a:p>
          <a:p>
            <a:r>
              <a:rPr lang="en-US" altLang="zh-TW" dirty="0" smtClean="0">
                <a:latin typeface="Microsoft YaHei" charset="-122"/>
                <a:ea typeface="Microsoft YaHei" charset="-122"/>
                <a:cs typeface="Microsoft YaHei" charset="-122"/>
              </a:rPr>
              <a:t>ROI</a:t>
            </a:r>
            <a:r>
              <a:rPr lang="zh-TW" altLang="en-US" dirty="0" smtClean="0">
                <a:latin typeface="Microsoft YaHei" charset="-122"/>
                <a:ea typeface="Microsoft YaHei" charset="-122"/>
                <a:cs typeface="Microsoft YaHei" charset="-122"/>
              </a:rPr>
              <a:t>最佳的</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产品</a:t>
            </a:r>
            <a:endParaRPr lang="en-US" altLang="zh-TW" dirty="0" smtClean="0">
              <a:latin typeface="Microsoft YaHei" charset="-122"/>
              <a:ea typeface="Microsoft YaHei" charset="-122"/>
              <a:cs typeface="Microsoft YaHei" charset="-122"/>
            </a:endParaRPr>
          </a:p>
          <a:p>
            <a:r>
              <a:rPr lang="zh-TW" altLang="en-US" dirty="0">
                <a:latin typeface="Microsoft YaHei" charset="-122"/>
                <a:ea typeface="Microsoft YaHei" charset="-122"/>
                <a:cs typeface="Microsoft YaHei" charset="-122"/>
              </a:rPr>
              <a:t>最创新的</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产品</a:t>
            </a:r>
            <a:endParaRPr lang="en-US" altLang="zh-TW" dirty="0" smtClean="0">
              <a:latin typeface="Microsoft YaHei" charset="-122"/>
              <a:ea typeface="Microsoft YaHei" charset="-122"/>
              <a:cs typeface="Microsoft YaHei" charset="-122"/>
            </a:endParaRPr>
          </a:p>
          <a:p>
            <a:endParaRPr lang="en-US" altLang="zh-TW" dirty="0" smtClean="0">
              <a:latin typeface="Microsoft YaHei" charset="-122"/>
              <a:ea typeface="Microsoft YaHei" charset="-122"/>
              <a:cs typeface="Microsoft YaHei" charset="-122"/>
            </a:endParaRPr>
          </a:p>
          <a:p>
            <a:endParaRPr lang="en-US" dirty="0">
              <a:latin typeface="Microsoft YaHei" charset="-122"/>
              <a:ea typeface="Microsoft YaHei" charset="-122"/>
              <a:cs typeface="Microsoft YaHei" charset="-122"/>
            </a:endParaRPr>
          </a:p>
        </p:txBody>
      </p:sp>
      <p:sp>
        <p:nvSpPr>
          <p:cNvPr id="6" name="TextBox 5"/>
          <p:cNvSpPr txBox="1"/>
          <p:nvPr/>
        </p:nvSpPr>
        <p:spPr>
          <a:xfrm>
            <a:off x="6102947" y="1714500"/>
            <a:ext cx="5166799" cy="317009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en-US" sz="20000" b="1" dirty="0" smtClean="0">
                <a:ln/>
                <a:solidFill>
                  <a:schemeClr val="accent4"/>
                </a:solidFill>
                <a:latin typeface="Arial Hebrew Scholar" charset="-79"/>
                <a:ea typeface="Arial Hebrew Scholar" charset="-79"/>
                <a:cs typeface="Arial Hebrew Scholar" charset="-79"/>
              </a:rPr>
              <a:t>No.1</a:t>
            </a:r>
          </a:p>
        </p:txBody>
      </p:sp>
    </p:spTree>
    <p:extLst>
      <p:ext uri="{BB962C8B-B14F-4D97-AF65-F5344CB8AC3E}">
        <p14:creationId xmlns:p14="http://schemas.microsoft.com/office/powerpoint/2010/main" val="807592412"/>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20"/>
          </p:nvPr>
        </p:nvSpPr>
        <p:spPr/>
        <p:txBody>
          <a:bodyPr/>
          <a:lstStyle/>
          <a:p>
            <a:endParaRPr lang="en-US"/>
          </a:p>
        </p:txBody>
      </p:sp>
      <p:pic>
        <p:nvPicPr>
          <p:cNvPr id="5" name="Picture 4"/>
          <p:cNvPicPr>
            <a:picLocks noChangeAspect="1"/>
          </p:cNvPicPr>
          <p:nvPr/>
        </p:nvPicPr>
        <p:blipFill>
          <a:blip r:embed="rId2"/>
          <a:stretch>
            <a:fillRect/>
          </a:stretch>
        </p:blipFill>
        <p:spPr>
          <a:xfrm>
            <a:off x="-1" y="0"/>
            <a:ext cx="12188825" cy="6514028"/>
          </a:xfrm>
          <a:prstGeom prst="rect">
            <a:avLst/>
          </a:prstGeom>
        </p:spPr>
      </p:pic>
      <p:sp>
        <p:nvSpPr>
          <p:cNvPr id="6" name="Rectangle 5"/>
          <p:cNvSpPr/>
          <p:nvPr/>
        </p:nvSpPr>
        <p:spPr bwMode="auto">
          <a:xfrm>
            <a:off x="3622876" y="4190035"/>
            <a:ext cx="3993266" cy="1446836"/>
          </a:xfrm>
          <a:prstGeom prst="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
        <p:nvSpPr>
          <p:cNvPr id="4" name="TextBox 3"/>
          <p:cNvSpPr txBox="1"/>
          <p:nvPr/>
        </p:nvSpPr>
        <p:spPr>
          <a:xfrm>
            <a:off x="3815169" y="4190035"/>
            <a:ext cx="4121641" cy="1384995"/>
          </a:xfrm>
          <a:prstGeom prst="rect">
            <a:avLst/>
          </a:prstGeom>
          <a:noFill/>
        </p:spPr>
        <p:txBody>
          <a:bodyPr wrap="none" rtlCol="0">
            <a:spAutoFit/>
          </a:bodyPr>
          <a:lstStyle/>
          <a:p>
            <a:pPr marL="342900" indent="-342900">
              <a:buFont typeface="Arial" charset="0"/>
              <a:buChar char="•"/>
            </a:pPr>
            <a:r>
              <a:rPr lang="zh-TW" altLang="en-US" sz="2800" dirty="0" smtClean="0">
                <a:solidFill>
                  <a:schemeClr val="bg1"/>
                </a:solidFill>
                <a:latin typeface="Microsoft YaHei" charset="-122"/>
                <a:ea typeface="Microsoft YaHei" charset="-122"/>
                <a:cs typeface="Microsoft YaHei" charset="-122"/>
              </a:rPr>
              <a:t>软件為导向設计</a:t>
            </a:r>
            <a:endParaRPr lang="en-US" altLang="zh-TW" sz="2800" dirty="0" smtClean="0">
              <a:solidFill>
                <a:schemeClr val="bg1"/>
              </a:solidFill>
              <a:latin typeface="Microsoft YaHei" charset="-122"/>
              <a:ea typeface="Microsoft YaHei" charset="-122"/>
              <a:cs typeface="Microsoft YaHei" charset="-122"/>
            </a:endParaRPr>
          </a:p>
          <a:p>
            <a:pPr marL="342900" indent="-342900">
              <a:buFont typeface="Arial" charset="0"/>
              <a:buChar char="•"/>
            </a:pPr>
            <a:r>
              <a:rPr lang="zh-TW" altLang="en-US" sz="2800" dirty="0" smtClean="0">
                <a:solidFill>
                  <a:schemeClr val="bg1"/>
                </a:solidFill>
                <a:latin typeface="Microsoft YaHei" charset="-122"/>
                <a:ea typeface="Microsoft YaHei" charset="-122"/>
                <a:cs typeface="Microsoft YaHei" charset="-122"/>
              </a:rPr>
              <a:t>较</a:t>
            </a:r>
            <a:r>
              <a:rPr lang="en-US" altLang="zh-TW" sz="2800" dirty="0" smtClean="0">
                <a:solidFill>
                  <a:schemeClr val="bg1"/>
                </a:solidFill>
                <a:latin typeface="Microsoft YaHei" charset="-122"/>
                <a:ea typeface="Microsoft YaHei" charset="-122"/>
                <a:cs typeface="Microsoft YaHei" charset="-122"/>
              </a:rPr>
              <a:t>F5</a:t>
            </a:r>
            <a:r>
              <a:rPr lang="zh-TW" altLang="en-US" sz="2800" dirty="0" smtClean="0">
                <a:solidFill>
                  <a:schemeClr val="bg1"/>
                </a:solidFill>
                <a:latin typeface="Microsoft YaHei" charset="-122"/>
                <a:ea typeface="Microsoft YaHei" charset="-122"/>
                <a:cs typeface="Microsoft YaHei" charset="-122"/>
              </a:rPr>
              <a:t>性能高</a:t>
            </a:r>
            <a:r>
              <a:rPr lang="en-US" altLang="zh-TW" sz="2800" dirty="0" smtClean="0">
                <a:solidFill>
                  <a:schemeClr val="bg1"/>
                </a:solidFill>
                <a:latin typeface="Microsoft YaHei" charset="-122"/>
                <a:ea typeface="Microsoft YaHei" charset="-122"/>
                <a:cs typeface="Microsoft YaHei" charset="-122"/>
              </a:rPr>
              <a:t>4.8</a:t>
            </a:r>
            <a:r>
              <a:rPr lang="zh-TW" altLang="en-US" sz="2800" dirty="0" smtClean="0">
                <a:solidFill>
                  <a:schemeClr val="bg1"/>
                </a:solidFill>
                <a:latin typeface="Microsoft YaHei" charset="-122"/>
                <a:ea typeface="Microsoft YaHei" charset="-122"/>
                <a:cs typeface="Microsoft YaHei" charset="-122"/>
              </a:rPr>
              <a:t>倍</a:t>
            </a:r>
            <a:endParaRPr lang="en-US" altLang="zh-TW" sz="2800" dirty="0" smtClean="0">
              <a:solidFill>
                <a:schemeClr val="bg1"/>
              </a:solidFill>
              <a:latin typeface="Microsoft YaHei" charset="-122"/>
              <a:ea typeface="Microsoft YaHei" charset="-122"/>
              <a:cs typeface="Microsoft YaHei" charset="-122"/>
            </a:endParaRPr>
          </a:p>
          <a:p>
            <a:pPr marL="342900" indent="-342900">
              <a:buFont typeface="Arial" charset="0"/>
              <a:buChar char="•"/>
            </a:pPr>
            <a:r>
              <a:rPr lang="zh-TW" altLang="en-US" sz="2800" dirty="0" smtClean="0">
                <a:solidFill>
                  <a:schemeClr val="bg1"/>
                </a:solidFill>
                <a:latin typeface="Microsoft YaHei" charset="-122"/>
                <a:ea typeface="Microsoft YaHei" charset="-122"/>
                <a:cs typeface="Microsoft YaHei" charset="-122"/>
              </a:rPr>
              <a:t>专注於第七层应用級別</a:t>
            </a:r>
            <a:endParaRPr lang="en-US" sz="2800" dirty="0" err="1" smtClean="0">
              <a:solidFill>
                <a:schemeClr val="bg1"/>
              </a:solidFill>
              <a:latin typeface="Microsoft YaHei" charset="-122"/>
              <a:ea typeface="Microsoft YaHei" charset="-122"/>
              <a:cs typeface="Microsoft YaHei" charset="-122"/>
            </a:endParaRPr>
          </a:p>
        </p:txBody>
      </p:sp>
      <p:sp>
        <p:nvSpPr>
          <p:cNvPr id="7" name="Rectangle 6"/>
          <p:cNvSpPr/>
          <p:nvPr/>
        </p:nvSpPr>
        <p:spPr bwMode="auto">
          <a:xfrm>
            <a:off x="1180618" y="1110591"/>
            <a:ext cx="2129741" cy="1320093"/>
          </a:xfrm>
          <a:prstGeom prst="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
        <p:nvSpPr>
          <p:cNvPr id="8" name="TextBox 7"/>
          <p:cNvSpPr txBox="1"/>
          <p:nvPr/>
        </p:nvSpPr>
        <p:spPr>
          <a:xfrm>
            <a:off x="1478838" y="1167636"/>
            <a:ext cx="1723549" cy="1323439"/>
          </a:xfrm>
          <a:prstGeom prst="rect">
            <a:avLst/>
          </a:prstGeom>
          <a:noFill/>
        </p:spPr>
        <p:txBody>
          <a:bodyPr wrap="none" rtlCol="0">
            <a:spAutoFit/>
          </a:bodyPr>
          <a:lstStyle/>
          <a:p>
            <a:r>
              <a:rPr lang="zh-TW" altLang="en-US" sz="4000" dirty="0" smtClean="0">
                <a:solidFill>
                  <a:schemeClr val="bg1"/>
                </a:solidFill>
                <a:latin typeface="Microsoft YaHei" charset="-122"/>
                <a:ea typeface="Microsoft YaHei" charset="-122"/>
                <a:cs typeface="Microsoft YaHei" charset="-122"/>
              </a:rPr>
              <a:t>最大的</a:t>
            </a:r>
            <a:endParaRPr lang="en-US" altLang="zh-TW" sz="4000" dirty="0" smtClean="0">
              <a:solidFill>
                <a:schemeClr val="bg1"/>
              </a:solidFill>
              <a:latin typeface="Microsoft YaHei" charset="-122"/>
              <a:ea typeface="Microsoft YaHei" charset="-122"/>
              <a:cs typeface="Microsoft YaHei" charset="-122"/>
            </a:endParaRPr>
          </a:p>
          <a:p>
            <a:r>
              <a:rPr lang="zh-TW" altLang="en-US" sz="4000" dirty="0" smtClean="0">
                <a:solidFill>
                  <a:schemeClr val="bg1"/>
                </a:solidFill>
                <a:latin typeface="Microsoft YaHei" charset="-122"/>
                <a:ea typeface="Microsoft YaHei" charset="-122"/>
                <a:cs typeface="Microsoft YaHei" charset="-122"/>
              </a:rPr>
              <a:t>公有云</a:t>
            </a:r>
            <a:endParaRPr lang="en-US" sz="4000" dirty="0" err="1" smtClean="0">
              <a:solidFill>
                <a:schemeClr val="bg1"/>
              </a:solidFill>
              <a:latin typeface="Microsoft YaHei" charset="-122"/>
              <a:ea typeface="Microsoft YaHei" charset="-122"/>
              <a:cs typeface="Microsoft YaHei" charset="-122"/>
            </a:endParaRPr>
          </a:p>
        </p:txBody>
      </p:sp>
      <p:sp>
        <p:nvSpPr>
          <p:cNvPr id="9" name="Rectangle 8"/>
          <p:cNvSpPr/>
          <p:nvPr/>
        </p:nvSpPr>
        <p:spPr bwMode="auto">
          <a:xfrm>
            <a:off x="1180618" y="3993266"/>
            <a:ext cx="2129741" cy="1481559"/>
          </a:xfrm>
          <a:prstGeom prst="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
        <p:nvSpPr>
          <p:cNvPr id="10" name="TextBox 9"/>
          <p:cNvSpPr txBox="1"/>
          <p:nvPr/>
        </p:nvSpPr>
        <p:spPr>
          <a:xfrm>
            <a:off x="1468342" y="4190035"/>
            <a:ext cx="1723549" cy="1323439"/>
          </a:xfrm>
          <a:prstGeom prst="rect">
            <a:avLst/>
          </a:prstGeom>
          <a:noFill/>
        </p:spPr>
        <p:txBody>
          <a:bodyPr wrap="none" rtlCol="0">
            <a:spAutoFit/>
          </a:bodyPr>
          <a:lstStyle/>
          <a:p>
            <a:r>
              <a:rPr lang="zh-TW" altLang="en-US" sz="4000" dirty="0" smtClean="0">
                <a:solidFill>
                  <a:schemeClr val="bg1"/>
                </a:solidFill>
                <a:latin typeface="Microsoft YaHei" charset="-122"/>
                <a:ea typeface="Microsoft YaHei" charset="-122"/>
                <a:cs typeface="Microsoft YaHei" charset="-122"/>
              </a:rPr>
              <a:t>最好的</a:t>
            </a:r>
            <a:endParaRPr lang="en-US" altLang="zh-TW" sz="4000" dirty="0" smtClean="0">
              <a:solidFill>
                <a:schemeClr val="bg1"/>
              </a:solidFill>
              <a:latin typeface="Microsoft YaHei" charset="-122"/>
              <a:ea typeface="Microsoft YaHei" charset="-122"/>
              <a:cs typeface="Microsoft YaHei" charset="-122"/>
            </a:endParaRPr>
          </a:p>
          <a:p>
            <a:pPr algn="ctr"/>
            <a:r>
              <a:rPr lang="zh-TW" altLang="en-US" sz="4000" dirty="0" smtClean="0">
                <a:solidFill>
                  <a:schemeClr val="bg1"/>
                </a:solidFill>
                <a:latin typeface="Microsoft YaHei" charset="-122"/>
                <a:ea typeface="Microsoft YaHei" charset="-122"/>
                <a:cs typeface="Microsoft YaHei" charset="-122"/>
              </a:rPr>
              <a:t>性能</a:t>
            </a:r>
            <a:endParaRPr lang="en-US" sz="4000" dirty="0" err="1" smtClean="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04555640"/>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18845" y="1312379"/>
            <a:ext cx="2342054" cy="2211939"/>
          </a:xfrm>
          <a:prstGeom prst="rect">
            <a:avLst/>
          </a:prstGeom>
        </p:spPr>
      </p:pic>
      <p:sp>
        <p:nvSpPr>
          <p:cNvPr id="2" name="Title 1"/>
          <p:cNvSpPr>
            <a:spLocks noGrp="1"/>
          </p:cNvSpPr>
          <p:nvPr>
            <p:ph type="title"/>
          </p:nvPr>
        </p:nvSpPr>
        <p:spPr/>
        <p:txBody>
          <a:bodyPr/>
          <a:lstStyle/>
          <a:p>
            <a:r>
              <a:rPr lang="en-US" dirty="0" err="1" smtClean="0">
                <a:latin typeface="Microsoft YaHei" charset="-122"/>
                <a:ea typeface="Microsoft YaHei" charset="-122"/>
                <a:cs typeface="Microsoft YaHei" charset="-122"/>
              </a:rPr>
              <a:t>NetScaler</a:t>
            </a:r>
            <a:r>
              <a:rPr lang="en-US" dirty="0" smtClean="0">
                <a:latin typeface="Microsoft YaHei" charset="-122"/>
                <a:ea typeface="Microsoft YaHei" charset="-122"/>
                <a:cs typeface="Microsoft YaHei" charset="-122"/>
              </a:rPr>
              <a:t> </a:t>
            </a:r>
            <a:r>
              <a:rPr lang="zh-TW" altLang="en-US" dirty="0" smtClean="0">
                <a:latin typeface="Microsoft YaHei" charset="-122"/>
                <a:ea typeface="Microsoft YaHei" charset="-122"/>
                <a:cs typeface="Microsoft YaHei" charset="-122"/>
              </a:rPr>
              <a:t>连续</a:t>
            </a:r>
            <a:r>
              <a:rPr lang="en-US" altLang="zh-TW" dirty="0" smtClean="0">
                <a:latin typeface="Microsoft YaHei" charset="-122"/>
                <a:ea typeface="Microsoft YaHei" charset="-122"/>
                <a:cs typeface="Microsoft YaHei" charset="-122"/>
              </a:rPr>
              <a:t>9</a:t>
            </a:r>
            <a:r>
              <a:rPr lang="zh-TW" altLang="en-US" dirty="0" smtClean="0">
                <a:latin typeface="Microsoft YaHei" charset="-122"/>
                <a:ea typeface="Microsoft YaHei" charset="-122"/>
                <a:cs typeface="Microsoft YaHei" charset="-122"/>
              </a:rPr>
              <a:t>次位于年度</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领导象限</a:t>
            </a:r>
            <a:endParaRPr lang="en-US" dirty="0">
              <a:latin typeface="Microsoft YaHei" charset="-122"/>
              <a:ea typeface="Microsoft YaHei" charset="-122"/>
              <a:cs typeface="Microsoft YaHei" charset="-122"/>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54608" y="1358246"/>
            <a:ext cx="2091216" cy="2185169"/>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7710" y="1333923"/>
            <a:ext cx="1870094" cy="198651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816" y="3761154"/>
            <a:ext cx="2699595" cy="2908461"/>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14143" y="3714871"/>
            <a:ext cx="2847657" cy="2908460"/>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32202" y="3816949"/>
            <a:ext cx="2881118" cy="2776257"/>
          </a:xfrm>
          <a:prstGeom prst="rect">
            <a:avLst/>
          </a:prstGeom>
        </p:spPr>
      </p:pic>
      <p:pic>
        <p:nvPicPr>
          <p:cNvPr id="8" name="Pictur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447787" y="3761154"/>
            <a:ext cx="2839213" cy="2908461"/>
          </a:xfrm>
          <a:prstGeom prst="rect">
            <a:avLst/>
          </a:prstGeom>
        </p:spPr>
      </p:pic>
      <p:pic>
        <p:nvPicPr>
          <p:cNvPr id="11" name="Picture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84241" y="1291594"/>
            <a:ext cx="2032005" cy="2071177"/>
          </a:xfrm>
          <a:prstGeom prst="rect">
            <a:avLst/>
          </a:prstGeom>
        </p:spPr>
      </p:pic>
      <p:pic>
        <p:nvPicPr>
          <p:cNvPr id="12" name="Picture 11" descr="Screen Shot 2014-05-07 at 9.59.10 PM.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90981" y="1344846"/>
            <a:ext cx="2070071" cy="2211971"/>
          </a:xfrm>
          <a:prstGeom prst="rect">
            <a:avLst/>
          </a:prstGeom>
        </p:spPr>
      </p:pic>
      <p:sp>
        <p:nvSpPr>
          <p:cNvPr id="14" name="TextBox 13"/>
          <p:cNvSpPr txBox="1"/>
          <p:nvPr/>
        </p:nvSpPr>
        <p:spPr>
          <a:xfrm>
            <a:off x="1006964" y="1064668"/>
            <a:ext cx="697627" cy="369332"/>
          </a:xfrm>
          <a:prstGeom prst="rect">
            <a:avLst/>
          </a:prstGeom>
          <a:noFill/>
        </p:spPr>
        <p:txBody>
          <a:bodyPr wrap="none" rtlCol="0">
            <a:spAutoFit/>
          </a:bodyPr>
          <a:lstStyle/>
          <a:p>
            <a:r>
              <a:rPr lang="en-US" sz="1800" dirty="0" smtClean="0">
                <a:solidFill>
                  <a:schemeClr val="bg1"/>
                </a:solidFill>
              </a:rPr>
              <a:t>2005</a:t>
            </a:r>
          </a:p>
        </p:txBody>
      </p:sp>
      <p:sp>
        <p:nvSpPr>
          <p:cNvPr id="15" name="TextBox 14"/>
          <p:cNvSpPr txBox="1"/>
          <p:nvPr/>
        </p:nvSpPr>
        <p:spPr>
          <a:xfrm>
            <a:off x="3338066" y="1026791"/>
            <a:ext cx="697627" cy="369332"/>
          </a:xfrm>
          <a:prstGeom prst="rect">
            <a:avLst/>
          </a:prstGeom>
          <a:noFill/>
        </p:spPr>
        <p:txBody>
          <a:bodyPr wrap="none" rtlCol="0">
            <a:spAutoFit/>
          </a:bodyPr>
          <a:lstStyle/>
          <a:p>
            <a:r>
              <a:rPr lang="en-US" sz="1800" dirty="0" smtClean="0">
                <a:solidFill>
                  <a:schemeClr val="bg1"/>
                </a:solidFill>
              </a:rPr>
              <a:t>2007</a:t>
            </a:r>
          </a:p>
        </p:txBody>
      </p:sp>
      <p:sp>
        <p:nvSpPr>
          <p:cNvPr id="16" name="TextBox 15"/>
          <p:cNvSpPr txBox="1"/>
          <p:nvPr/>
        </p:nvSpPr>
        <p:spPr>
          <a:xfrm>
            <a:off x="5561800" y="1023810"/>
            <a:ext cx="697627" cy="369332"/>
          </a:xfrm>
          <a:prstGeom prst="rect">
            <a:avLst/>
          </a:prstGeom>
          <a:noFill/>
        </p:spPr>
        <p:txBody>
          <a:bodyPr wrap="none" rtlCol="0">
            <a:spAutoFit/>
          </a:bodyPr>
          <a:lstStyle/>
          <a:p>
            <a:r>
              <a:rPr lang="en-US" sz="1800" dirty="0" smtClean="0">
                <a:solidFill>
                  <a:schemeClr val="bg1"/>
                </a:solidFill>
              </a:rPr>
              <a:t>2008</a:t>
            </a:r>
          </a:p>
        </p:txBody>
      </p:sp>
      <p:sp>
        <p:nvSpPr>
          <p:cNvPr id="17" name="TextBox 16"/>
          <p:cNvSpPr txBox="1"/>
          <p:nvPr/>
        </p:nvSpPr>
        <p:spPr>
          <a:xfrm>
            <a:off x="7801323" y="1018981"/>
            <a:ext cx="697627" cy="369332"/>
          </a:xfrm>
          <a:prstGeom prst="rect">
            <a:avLst/>
          </a:prstGeom>
          <a:noFill/>
        </p:spPr>
        <p:txBody>
          <a:bodyPr wrap="none" rtlCol="0">
            <a:spAutoFit/>
          </a:bodyPr>
          <a:lstStyle/>
          <a:p>
            <a:r>
              <a:rPr lang="en-US" sz="1800" dirty="0" smtClean="0">
                <a:solidFill>
                  <a:schemeClr val="bg1"/>
                </a:solidFill>
              </a:rPr>
              <a:t>2009</a:t>
            </a:r>
          </a:p>
        </p:txBody>
      </p:sp>
      <p:sp>
        <p:nvSpPr>
          <p:cNvPr id="18" name="TextBox 17"/>
          <p:cNvSpPr txBox="1"/>
          <p:nvPr/>
        </p:nvSpPr>
        <p:spPr>
          <a:xfrm>
            <a:off x="10025057" y="1014628"/>
            <a:ext cx="697627" cy="369332"/>
          </a:xfrm>
          <a:prstGeom prst="rect">
            <a:avLst/>
          </a:prstGeom>
          <a:noFill/>
        </p:spPr>
        <p:txBody>
          <a:bodyPr wrap="none" rtlCol="0">
            <a:spAutoFit/>
          </a:bodyPr>
          <a:lstStyle/>
          <a:p>
            <a:r>
              <a:rPr lang="en-US" sz="1800" dirty="0" smtClean="0">
                <a:solidFill>
                  <a:schemeClr val="bg1"/>
                </a:solidFill>
              </a:rPr>
              <a:t>2010</a:t>
            </a:r>
          </a:p>
        </p:txBody>
      </p:sp>
      <p:sp>
        <p:nvSpPr>
          <p:cNvPr id="19" name="TextBox 18"/>
          <p:cNvSpPr txBox="1"/>
          <p:nvPr/>
        </p:nvSpPr>
        <p:spPr>
          <a:xfrm>
            <a:off x="1006964" y="3487115"/>
            <a:ext cx="697627" cy="369332"/>
          </a:xfrm>
          <a:prstGeom prst="rect">
            <a:avLst/>
          </a:prstGeom>
          <a:noFill/>
        </p:spPr>
        <p:txBody>
          <a:bodyPr wrap="none" rtlCol="0">
            <a:spAutoFit/>
          </a:bodyPr>
          <a:lstStyle/>
          <a:p>
            <a:r>
              <a:rPr lang="en-US" sz="1800" dirty="0" smtClean="0">
                <a:solidFill>
                  <a:schemeClr val="bg1"/>
                </a:solidFill>
              </a:rPr>
              <a:t>2012</a:t>
            </a:r>
          </a:p>
        </p:txBody>
      </p:sp>
      <p:sp>
        <p:nvSpPr>
          <p:cNvPr id="20" name="TextBox 19"/>
          <p:cNvSpPr txBox="1"/>
          <p:nvPr/>
        </p:nvSpPr>
        <p:spPr>
          <a:xfrm>
            <a:off x="3777084" y="3405472"/>
            <a:ext cx="697627" cy="369332"/>
          </a:xfrm>
          <a:prstGeom prst="rect">
            <a:avLst/>
          </a:prstGeom>
          <a:noFill/>
        </p:spPr>
        <p:txBody>
          <a:bodyPr wrap="none" rtlCol="0">
            <a:spAutoFit/>
          </a:bodyPr>
          <a:lstStyle/>
          <a:p>
            <a:r>
              <a:rPr lang="en-US" sz="1800" dirty="0" smtClean="0">
                <a:solidFill>
                  <a:schemeClr val="bg1"/>
                </a:solidFill>
              </a:rPr>
              <a:t>2013</a:t>
            </a:r>
          </a:p>
        </p:txBody>
      </p:sp>
      <p:sp>
        <p:nvSpPr>
          <p:cNvPr id="21" name="TextBox 20"/>
          <p:cNvSpPr txBox="1"/>
          <p:nvPr/>
        </p:nvSpPr>
        <p:spPr>
          <a:xfrm>
            <a:off x="6618317" y="3487115"/>
            <a:ext cx="697627" cy="369332"/>
          </a:xfrm>
          <a:prstGeom prst="rect">
            <a:avLst/>
          </a:prstGeom>
          <a:noFill/>
        </p:spPr>
        <p:txBody>
          <a:bodyPr wrap="none" rtlCol="0">
            <a:spAutoFit/>
          </a:bodyPr>
          <a:lstStyle/>
          <a:p>
            <a:r>
              <a:rPr lang="en-US" sz="1800" dirty="0" smtClean="0">
                <a:solidFill>
                  <a:schemeClr val="bg1"/>
                </a:solidFill>
              </a:rPr>
              <a:t>2014</a:t>
            </a:r>
          </a:p>
        </p:txBody>
      </p:sp>
      <p:sp>
        <p:nvSpPr>
          <p:cNvPr id="22" name="TextBox 21"/>
          <p:cNvSpPr txBox="1"/>
          <p:nvPr/>
        </p:nvSpPr>
        <p:spPr>
          <a:xfrm>
            <a:off x="9545130" y="3458721"/>
            <a:ext cx="697627" cy="369332"/>
          </a:xfrm>
          <a:prstGeom prst="rect">
            <a:avLst/>
          </a:prstGeom>
          <a:noFill/>
        </p:spPr>
        <p:txBody>
          <a:bodyPr wrap="none" rtlCol="0">
            <a:spAutoFit/>
          </a:bodyPr>
          <a:lstStyle/>
          <a:p>
            <a:r>
              <a:rPr lang="en-US" sz="1800" dirty="0" smtClean="0">
                <a:solidFill>
                  <a:schemeClr val="bg1"/>
                </a:solidFill>
              </a:rPr>
              <a:t>2015</a:t>
            </a:r>
          </a:p>
        </p:txBody>
      </p:sp>
      <p:sp>
        <p:nvSpPr>
          <p:cNvPr id="23" name="Oval 22"/>
          <p:cNvSpPr/>
          <p:nvPr/>
        </p:nvSpPr>
        <p:spPr bwMode="auto">
          <a:xfrm>
            <a:off x="1335505" y="1937085"/>
            <a:ext cx="927639" cy="300790"/>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4" name="Oval 23"/>
          <p:cNvSpPr/>
          <p:nvPr/>
        </p:nvSpPr>
        <p:spPr bwMode="auto">
          <a:xfrm>
            <a:off x="3615868" y="2050509"/>
            <a:ext cx="679406" cy="293578"/>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5" name="Oval 24"/>
          <p:cNvSpPr/>
          <p:nvPr/>
        </p:nvSpPr>
        <p:spPr bwMode="auto">
          <a:xfrm>
            <a:off x="6085922" y="1904131"/>
            <a:ext cx="464044" cy="220569"/>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6" name="Oval 25"/>
          <p:cNvSpPr/>
          <p:nvPr/>
        </p:nvSpPr>
        <p:spPr bwMode="auto">
          <a:xfrm>
            <a:off x="8439712" y="1841354"/>
            <a:ext cx="348643" cy="150651"/>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7" name="Oval 26"/>
          <p:cNvSpPr/>
          <p:nvPr/>
        </p:nvSpPr>
        <p:spPr bwMode="auto">
          <a:xfrm>
            <a:off x="10676038" y="1849370"/>
            <a:ext cx="464044" cy="150651"/>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8" name="Oval 27"/>
          <p:cNvSpPr/>
          <p:nvPr/>
        </p:nvSpPr>
        <p:spPr bwMode="auto">
          <a:xfrm>
            <a:off x="1930961" y="4660749"/>
            <a:ext cx="747347" cy="150651"/>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29" name="Oval 28"/>
          <p:cNvSpPr/>
          <p:nvPr/>
        </p:nvSpPr>
        <p:spPr bwMode="auto">
          <a:xfrm>
            <a:off x="4378642" y="4579801"/>
            <a:ext cx="383507" cy="242627"/>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30" name="Oval 29"/>
          <p:cNvSpPr/>
          <p:nvPr/>
        </p:nvSpPr>
        <p:spPr bwMode="auto">
          <a:xfrm>
            <a:off x="7442694" y="4575789"/>
            <a:ext cx="383507" cy="242627"/>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
        <p:nvSpPr>
          <p:cNvPr id="31" name="Oval 30"/>
          <p:cNvSpPr/>
          <p:nvPr/>
        </p:nvSpPr>
        <p:spPr bwMode="auto">
          <a:xfrm>
            <a:off x="10049535" y="4619801"/>
            <a:ext cx="383507" cy="266890"/>
          </a:xfrm>
          <a:prstGeom prst="ellipse">
            <a:avLst/>
          </a:prstGeom>
          <a:noFill/>
          <a:ln w="381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dirty="0" smtClean="0">
              <a:latin typeface="Arial" charset="0"/>
              <a:cs typeface="Arial" charset="0"/>
            </a:endParaRPr>
          </a:p>
        </p:txBody>
      </p:sp>
    </p:spTree>
    <p:extLst>
      <p:ext uri="{BB962C8B-B14F-4D97-AF65-F5344CB8AC3E}">
        <p14:creationId xmlns:p14="http://schemas.microsoft.com/office/powerpoint/2010/main" val="388858059"/>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Citrix </a:t>
            </a:r>
            <a:r>
              <a:rPr lang="en-US" dirty="0" err="1" smtClean="0"/>
              <a:t>NetScaler</a:t>
            </a:r>
            <a:r>
              <a:rPr lang="en-US" dirty="0" smtClean="0"/>
              <a:t> – Gartner 2015</a:t>
            </a:r>
            <a:endParaRPr lang="en-US" dirty="0"/>
          </a:p>
        </p:txBody>
      </p:sp>
      <p:sp>
        <p:nvSpPr>
          <p:cNvPr id="4" name="Content Placeholder 3"/>
          <p:cNvSpPr>
            <a:spLocks noGrp="1"/>
          </p:cNvSpPr>
          <p:nvPr>
            <p:ph sz="quarter" idx="20"/>
          </p:nvPr>
        </p:nvSpPr>
        <p:spPr/>
        <p:txBody>
          <a:bodyPr/>
          <a:lstStyle/>
          <a:p>
            <a:r>
              <a:rPr lang="zh-TW" altLang="en-US" dirty="0" smtClean="0">
                <a:latin typeface="Microsoft YaHei" charset="-122"/>
                <a:ea typeface="Microsoft YaHei" charset="-122"/>
                <a:cs typeface="Microsoft YaHei" charset="-122"/>
              </a:rPr>
              <a:t>弹性平台，提供多功能整合至单一平台</a:t>
            </a:r>
          </a:p>
          <a:p>
            <a:pPr lvl="1"/>
            <a:r>
              <a:rPr lang="en-US" dirty="0" smtClean="0">
                <a:latin typeface="Microsoft YaHei" charset="-122"/>
                <a:ea typeface="Microsoft YaHei" charset="-122"/>
                <a:cs typeface="Microsoft YaHei" charset="-122"/>
              </a:rPr>
              <a:t>The </a:t>
            </a:r>
            <a:r>
              <a:rPr lang="en-US" dirty="0">
                <a:latin typeface="Microsoft YaHei" charset="-122"/>
                <a:ea typeface="Microsoft YaHei" charset="-122"/>
                <a:cs typeface="Microsoft YaHei" charset="-122"/>
              </a:rPr>
              <a:t>vendor's NetScaler portfolio includes a full range of hardware (MPX), software (VPX) and multi-instance hardware (SDX), which provide the capability to consolidate multiple functionalities (i.e., WAF, global server load balancing [GSLB], etc.) </a:t>
            </a:r>
            <a:r>
              <a:rPr lang="en-US" dirty="0" smtClean="0">
                <a:latin typeface="Microsoft YaHei" charset="-122"/>
                <a:ea typeface="Microsoft YaHei" charset="-122"/>
                <a:cs typeface="Microsoft YaHei" charset="-122"/>
              </a:rPr>
              <a:t>into </a:t>
            </a:r>
            <a:r>
              <a:rPr lang="en-US" dirty="0">
                <a:latin typeface="Microsoft YaHei" charset="-122"/>
                <a:ea typeface="Microsoft YaHei" charset="-122"/>
                <a:cs typeface="Microsoft YaHei" charset="-122"/>
              </a:rPr>
              <a:t>a single platform. </a:t>
            </a:r>
            <a:endParaRPr lang="en-US" dirty="0" smtClean="0">
              <a:latin typeface="Microsoft YaHei" charset="-122"/>
              <a:ea typeface="Microsoft YaHei" charset="-122"/>
              <a:cs typeface="Microsoft YaHei" charset="-122"/>
            </a:endParaRPr>
          </a:p>
          <a:p>
            <a:r>
              <a:rPr lang="zh-TW" altLang="en-US" b="1" dirty="0" smtClean="0">
                <a:solidFill>
                  <a:srgbClr val="FF0000"/>
                </a:solidFill>
                <a:latin typeface="Microsoft YaHei" charset="-122"/>
                <a:ea typeface="Microsoft YaHei" charset="-122"/>
                <a:cs typeface="Microsoft YaHei" charset="-122"/>
              </a:rPr>
              <a:t>明确市场占有率第二名</a:t>
            </a:r>
          </a:p>
          <a:p>
            <a:pPr lvl="1"/>
            <a:r>
              <a:rPr lang="en-US" b="1" dirty="0" smtClean="0">
                <a:solidFill>
                  <a:srgbClr val="FF0000"/>
                </a:solidFill>
                <a:latin typeface="Microsoft YaHei" charset="-122"/>
                <a:ea typeface="Microsoft YaHei" charset="-122"/>
                <a:cs typeface="Microsoft YaHei" charset="-122"/>
              </a:rPr>
              <a:t>Citrix maintained its clear No. 2 ranking based on revenue share</a:t>
            </a:r>
            <a:r>
              <a:rPr lang="en-US" dirty="0" smtClean="0">
                <a:latin typeface="Microsoft YaHei" charset="-122"/>
                <a:ea typeface="Microsoft YaHei" charset="-122"/>
                <a:cs typeface="Microsoft YaHei" charset="-122"/>
              </a:rPr>
              <a:t>; </a:t>
            </a:r>
          </a:p>
          <a:p>
            <a:r>
              <a:rPr lang="zh-TW" altLang="en-US" dirty="0" smtClean="0">
                <a:latin typeface="Microsoft YaHei" charset="-122"/>
                <a:ea typeface="Microsoft YaHei" charset="-122"/>
                <a:cs typeface="Microsoft YaHei" charset="-122"/>
              </a:rPr>
              <a:t>在建置</a:t>
            </a:r>
            <a:r>
              <a:rPr lang="en-US" altLang="zh-TW" dirty="0" smtClean="0">
                <a:latin typeface="Microsoft YaHei" charset="-122"/>
                <a:ea typeface="Microsoft YaHei" charset="-122"/>
                <a:cs typeface="Microsoft YaHei" charset="-122"/>
              </a:rPr>
              <a:t>ADC</a:t>
            </a:r>
            <a:r>
              <a:rPr lang="zh-TW" altLang="en-US" dirty="0" smtClean="0">
                <a:latin typeface="Microsoft YaHei" charset="-122"/>
                <a:ea typeface="Microsoft YaHei" charset="-122"/>
                <a:cs typeface="Microsoft YaHei" charset="-122"/>
              </a:rPr>
              <a:t>项目时，</a:t>
            </a:r>
            <a:r>
              <a:rPr lang="en-US" dirty="0" smtClean="0">
                <a:latin typeface="Microsoft YaHei" charset="-122"/>
                <a:ea typeface="Microsoft YaHei" charset="-122"/>
                <a:cs typeface="Microsoft YaHei" charset="-122"/>
              </a:rPr>
              <a:t>Citrix </a:t>
            </a:r>
            <a:r>
              <a:rPr lang="zh-TW" altLang="en-US" dirty="0" smtClean="0">
                <a:latin typeface="Microsoft YaHei" charset="-122"/>
                <a:ea typeface="Microsoft YaHei" charset="-122"/>
                <a:cs typeface="Microsoft YaHei" charset="-122"/>
              </a:rPr>
              <a:t>应该是要被纳入考虑的</a:t>
            </a:r>
          </a:p>
          <a:p>
            <a:pPr lvl="1"/>
            <a:r>
              <a:rPr lang="en-US" dirty="0" smtClean="0">
                <a:latin typeface="Microsoft YaHei" charset="-122"/>
                <a:ea typeface="Microsoft YaHei" charset="-122"/>
                <a:cs typeface="Microsoft YaHei" charset="-122"/>
              </a:rPr>
              <a:t>Citrix </a:t>
            </a:r>
            <a:r>
              <a:rPr lang="en-US" dirty="0">
                <a:latin typeface="Microsoft YaHei" charset="-122"/>
                <a:ea typeface="Microsoft YaHei" charset="-122"/>
                <a:cs typeface="Microsoft YaHei" charset="-122"/>
              </a:rPr>
              <a:t>is a key partner with Cisco, with integration into several product lines, including ACI and the Nexus 7000. </a:t>
            </a:r>
            <a:r>
              <a:rPr lang="en-US" b="1" dirty="0">
                <a:solidFill>
                  <a:srgbClr val="FF0000"/>
                </a:solidFill>
                <a:latin typeface="Microsoft YaHei" charset="-122"/>
                <a:ea typeface="Microsoft YaHei" charset="-122"/>
                <a:cs typeface="Microsoft YaHei" charset="-122"/>
              </a:rPr>
              <a:t>Citrix should be considered for all ADC opportunities globally.</a:t>
            </a:r>
            <a:r>
              <a:rPr lang="en-US" dirty="0">
                <a:latin typeface="Microsoft YaHei" charset="-122"/>
                <a:ea typeface="Microsoft YaHei" charset="-122"/>
                <a:cs typeface="Microsoft YaHei" charset="-122"/>
              </a:rPr>
              <a:t> </a:t>
            </a:r>
          </a:p>
          <a:p>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744659792"/>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latin typeface="Microsoft YaHei" charset="-122"/>
                <a:ea typeface="Microsoft YaHei" charset="-122"/>
                <a:cs typeface="Microsoft YaHei" charset="-122"/>
              </a:rPr>
              <a:t>NetScaler</a:t>
            </a:r>
            <a:r>
              <a:rPr lang="en-US" b="1" dirty="0" smtClean="0">
                <a:latin typeface="Microsoft YaHei" charset="-122"/>
                <a:ea typeface="Microsoft YaHei" charset="-122"/>
                <a:cs typeface="Microsoft YaHei" charset="-122"/>
              </a:rPr>
              <a:t> </a:t>
            </a:r>
            <a:r>
              <a:rPr lang="zh-CN" altLang="en-US" b="1" dirty="0" smtClean="0">
                <a:latin typeface="Microsoft YaHei" charset="-122"/>
                <a:ea typeface="Microsoft YaHei" charset="-122"/>
                <a:cs typeface="Microsoft YaHei" charset="-122"/>
              </a:rPr>
              <a:t>荣获各方👍</a:t>
            </a:r>
            <a:endParaRPr lang="en-US" b="1" dirty="0">
              <a:latin typeface="Microsoft YaHei" charset="-122"/>
              <a:ea typeface="Microsoft YaHei" charset="-122"/>
              <a:cs typeface="Microsoft YaHei" charset="-122"/>
            </a:endParaRPr>
          </a:p>
        </p:txBody>
      </p:sp>
      <p:sp>
        <p:nvSpPr>
          <p:cNvPr id="6" name="Content Placeholder 5"/>
          <p:cNvSpPr>
            <a:spLocks noGrp="1"/>
          </p:cNvSpPr>
          <p:nvPr>
            <p:ph sz="quarter" idx="20"/>
          </p:nvPr>
        </p:nvSpPr>
        <p:spPr>
          <a:xfrm>
            <a:off x="448057" y="3102016"/>
            <a:ext cx="1959567" cy="3024464"/>
          </a:xfrm>
        </p:spPr>
        <p:txBody>
          <a:bodyPr/>
          <a:lstStyle/>
          <a:p>
            <a:r>
              <a:rPr lang="en-US" sz="1800" dirty="0"/>
              <a:t>201</a:t>
            </a:r>
            <a:r>
              <a:rPr lang="en-US" altLang="zh-TW" sz="1800" dirty="0"/>
              <a:t>3/14/15</a:t>
            </a:r>
            <a:r>
              <a:rPr lang="en-US" sz="1800" dirty="0"/>
              <a:t> </a:t>
            </a:r>
            <a:r>
              <a:rPr lang="en-US" sz="1800" dirty="0" err="1"/>
              <a:t>ITBrandPulse</a:t>
            </a:r>
            <a:r>
              <a:rPr lang="en-US" sz="1800" dirty="0"/>
              <a:t> </a:t>
            </a:r>
            <a:endParaRPr lang="en-US" sz="1800" dirty="0" smtClean="0"/>
          </a:p>
          <a:p>
            <a:pPr marL="0" indent="0" algn="ctr">
              <a:buNone/>
            </a:pPr>
            <a:r>
              <a:rPr lang="zh-TW" altLang="en-US" sz="1800" dirty="0" smtClean="0"/>
              <a:t>用</a:t>
            </a:r>
            <a:r>
              <a:rPr lang="zh-TW" altLang="en-US" sz="1800" dirty="0"/>
              <a:t>戸票选第一</a:t>
            </a:r>
            <a:r>
              <a:rPr lang="zh-TW" altLang="en-US" sz="1800" dirty="0" smtClean="0"/>
              <a:t>名</a:t>
            </a:r>
            <a:endParaRPr lang="en-US" sz="1800" dirty="0"/>
          </a:p>
        </p:txBody>
      </p:sp>
      <p:sp>
        <p:nvSpPr>
          <p:cNvPr id="16" name="Text Placeholder 15"/>
          <p:cNvSpPr>
            <a:spLocks noGrp="1"/>
          </p:cNvSpPr>
          <p:nvPr>
            <p:ph type="body" sz="quarter" idx="22"/>
          </p:nvPr>
        </p:nvSpPr>
        <p:spPr>
          <a:xfrm>
            <a:off x="447676" y="1600200"/>
            <a:ext cx="1959858" cy="1316620"/>
          </a:xfrm>
        </p:spPr>
        <p:txBody>
          <a:bodyPr/>
          <a:lstStyle/>
          <a:p>
            <a:endParaRPr lang="en-US"/>
          </a:p>
        </p:txBody>
      </p:sp>
      <p:sp>
        <p:nvSpPr>
          <p:cNvPr id="5" name="Rectangle 4"/>
          <p:cNvSpPr/>
          <p:nvPr/>
        </p:nvSpPr>
        <p:spPr>
          <a:xfrm>
            <a:off x="589922" y="6216622"/>
            <a:ext cx="6092825" cy="276999"/>
          </a:xfrm>
          <a:prstGeom prst="rect">
            <a:avLst/>
          </a:prstGeom>
        </p:spPr>
        <p:txBody>
          <a:bodyPr>
            <a:spAutoFit/>
          </a:bodyPr>
          <a:lstStyle/>
          <a:p>
            <a:r>
              <a:rPr lang="en-US" sz="1200" dirty="0"/>
              <a:t>http://www.tmcnet.com/voip/features/articles/378619-sdn-excellence-awards.htm</a:t>
            </a:r>
          </a:p>
        </p:txBody>
      </p:sp>
      <p:sp>
        <p:nvSpPr>
          <p:cNvPr id="31" name="Content Placeholder 5"/>
          <p:cNvSpPr>
            <a:spLocks noGrp="1"/>
          </p:cNvSpPr>
          <p:nvPr>
            <p:ph sz="quarter" idx="20"/>
          </p:nvPr>
        </p:nvSpPr>
        <p:spPr>
          <a:xfrm>
            <a:off x="2556579" y="3102016"/>
            <a:ext cx="1959567" cy="3024464"/>
          </a:xfrm>
        </p:spPr>
        <p:txBody>
          <a:bodyPr/>
          <a:lstStyle/>
          <a:p>
            <a:r>
              <a:rPr lang="en-US" sz="1800" dirty="0"/>
              <a:t>2014</a:t>
            </a:r>
            <a:r>
              <a:rPr lang="en-US" altLang="zh-TW" sz="1800" dirty="0"/>
              <a:t>/15</a:t>
            </a:r>
            <a:r>
              <a:rPr lang="en-US" sz="1800" dirty="0"/>
              <a:t> </a:t>
            </a:r>
            <a:r>
              <a:rPr lang="en-US" sz="1800" dirty="0" smtClean="0"/>
              <a:t>Microsoft </a:t>
            </a:r>
            <a:r>
              <a:rPr lang="en-US" sz="1800" dirty="0"/>
              <a:t>Exchange </a:t>
            </a:r>
          </a:p>
          <a:p>
            <a:pPr marL="0" indent="0" algn="ctr">
              <a:buNone/>
            </a:pPr>
            <a:r>
              <a:rPr lang="zh-TW" altLang="en-US" sz="1800" dirty="0" smtClean="0"/>
              <a:t>负载</a:t>
            </a:r>
            <a:r>
              <a:rPr lang="zh-TW" altLang="en-US" sz="1800" dirty="0"/>
              <a:t>均衡用戸票选第一</a:t>
            </a:r>
            <a:r>
              <a:rPr lang="zh-TW" altLang="en-US" sz="1800" dirty="0" smtClean="0"/>
              <a:t>名</a:t>
            </a:r>
            <a:endParaRPr lang="en-US" sz="1800" dirty="0"/>
          </a:p>
        </p:txBody>
      </p:sp>
      <p:sp>
        <p:nvSpPr>
          <p:cNvPr id="32" name="Text Placeholder 15"/>
          <p:cNvSpPr>
            <a:spLocks noGrp="1"/>
          </p:cNvSpPr>
          <p:nvPr>
            <p:ph type="body" sz="quarter" idx="22"/>
          </p:nvPr>
        </p:nvSpPr>
        <p:spPr>
          <a:xfrm>
            <a:off x="2556198" y="1600200"/>
            <a:ext cx="1959858" cy="1316620"/>
          </a:xfrm>
        </p:spPr>
        <p:txBody>
          <a:bodyPr/>
          <a:lstStyle/>
          <a:p>
            <a:endParaRPr lang="en-US"/>
          </a:p>
        </p:txBody>
      </p:sp>
      <p:sp>
        <p:nvSpPr>
          <p:cNvPr id="33" name="Content Placeholder 5"/>
          <p:cNvSpPr>
            <a:spLocks noGrp="1"/>
          </p:cNvSpPr>
          <p:nvPr>
            <p:ph sz="quarter" idx="20"/>
          </p:nvPr>
        </p:nvSpPr>
        <p:spPr>
          <a:xfrm>
            <a:off x="4665101" y="3102016"/>
            <a:ext cx="1959567" cy="3024464"/>
          </a:xfrm>
        </p:spPr>
        <p:txBody>
          <a:bodyPr/>
          <a:lstStyle/>
          <a:p>
            <a:r>
              <a:rPr lang="en-US" sz="1800" dirty="0" err="1"/>
              <a:t>NSSlab</a:t>
            </a:r>
            <a:r>
              <a:rPr lang="en-US" sz="1800" dirty="0"/>
              <a:t> 2014 </a:t>
            </a:r>
            <a:endParaRPr lang="en-US" sz="1800" dirty="0" smtClean="0"/>
          </a:p>
          <a:p>
            <a:pPr marL="0" indent="0" algn="ctr">
              <a:buNone/>
            </a:pPr>
            <a:r>
              <a:rPr lang="en-US" sz="1800" dirty="0" smtClean="0"/>
              <a:t>WAF </a:t>
            </a:r>
            <a:r>
              <a:rPr lang="zh-TW" altLang="en-US" sz="1800" dirty="0"/>
              <a:t>第一</a:t>
            </a:r>
            <a:r>
              <a:rPr lang="zh-TW" altLang="en-US" sz="1800" dirty="0" smtClean="0"/>
              <a:t>名</a:t>
            </a:r>
            <a:endParaRPr lang="en-US" sz="1800" dirty="0"/>
          </a:p>
        </p:txBody>
      </p:sp>
      <p:sp>
        <p:nvSpPr>
          <p:cNvPr id="34" name="Text Placeholder 15"/>
          <p:cNvSpPr>
            <a:spLocks noGrp="1"/>
          </p:cNvSpPr>
          <p:nvPr>
            <p:ph type="body" sz="quarter" idx="22"/>
          </p:nvPr>
        </p:nvSpPr>
        <p:spPr>
          <a:xfrm>
            <a:off x="4664720" y="1600200"/>
            <a:ext cx="1959858" cy="1316620"/>
          </a:xfrm>
        </p:spPr>
        <p:txBody>
          <a:bodyPr/>
          <a:lstStyle/>
          <a:p>
            <a:endParaRPr lang="en-US"/>
          </a:p>
        </p:txBody>
      </p:sp>
      <p:sp>
        <p:nvSpPr>
          <p:cNvPr id="35" name="Content Placeholder 5"/>
          <p:cNvSpPr>
            <a:spLocks noGrp="1"/>
          </p:cNvSpPr>
          <p:nvPr>
            <p:ph sz="quarter" idx="20"/>
          </p:nvPr>
        </p:nvSpPr>
        <p:spPr>
          <a:xfrm>
            <a:off x="6787545" y="3102016"/>
            <a:ext cx="1959567" cy="3024464"/>
          </a:xfrm>
        </p:spPr>
        <p:txBody>
          <a:bodyPr/>
          <a:lstStyle/>
          <a:p>
            <a:r>
              <a:rPr lang="en-US" sz="1800" dirty="0"/>
              <a:t>NetScaler</a:t>
            </a:r>
            <a:r>
              <a:rPr lang="zh-TW" altLang="en-US" sz="1800" dirty="0"/>
              <a:t>获得</a:t>
            </a:r>
            <a:r>
              <a:rPr lang="en-US" sz="1800" dirty="0"/>
              <a:t>ICSA </a:t>
            </a:r>
            <a:r>
              <a:rPr lang="en-US" sz="1800" dirty="0" smtClean="0"/>
              <a:t>Labs</a:t>
            </a:r>
            <a:r>
              <a:rPr lang="zh-TW" altLang="en-US" sz="1800" dirty="0" smtClean="0"/>
              <a:t>认证</a:t>
            </a:r>
            <a:endParaRPr lang="en-US" altLang="zh-TW" sz="1800" dirty="0" smtClean="0"/>
          </a:p>
          <a:p>
            <a:pPr marL="0" indent="0" algn="ctr">
              <a:buNone/>
            </a:pPr>
            <a:r>
              <a:rPr lang="en-US" altLang="zh-TW" sz="1800" dirty="0" smtClean="0"/>
              <a:t>10</a:t>
            </a:r>
            <a:r>
              <a:rPr lang="zh-TW" altLang="en-US" sz="1800" dirty="0" smtClean="0"/>
              <a:t>年安全产品</a:t>
            </a:r>
            <a:endParaRPr lang="en-US" sz="1800" dirty="0"/>
          </a:p>
        </p:txBody>
      </p:sp>
      <p:sp>
        <p:nvSpPr>
          <p:cNvPr id="36" name="Text Placeholder 15"/>
          <p:cNvSpPr>
            <a:spLocks noGrp="1"/>
          </p:cNvSpPr>
          <p:nvPr>
            <p:ph type="body" sz="quarter" idx="22"/>
          </p:nvPr>
        </p:nvSpPr>
        <p:spPr>
          <a:xfrm>
            <a:off x="6787164" y="1600200"/>
            <a:ext cx="1959858" cy="1316620"/>
          </a:xfrm>
        </p:spPr>
        <p:txBody>
          <a:bodyPr/>
          <a:lstStyle/>
          <a:p>
            <a:endParaRPr lang="en-US"/>
          </a:p>
        </p:txBody>
      </p:sp>
      <p:sp>
        <p:nvSpPr>
          <p:cNvPr id="37" name="Content Placeholder 5"/>
          <p:cNvSpPr>
            <a:spLocks noGrp="1"/>
          </p:cNvSpPr>
          <p:nvPr>
            <p:ph sz="quarter" idx="20"/>
          </p:nvPr>
        </p:nvSpPr>
        <p:spPr>
          <a:xfrm>
            <a:off x="8909989" y="3102016"/>
            <a:ext cx="1959567" cy="3024464"/>
          </a:xfrm>
        </p:spPr>
        <p:txBody>
          <a:bodyPr/>
          <a:lstStyle/>
          <a:p>
            <a:r>
              <a:rPr lang="en-US" sz="1800" dirty="0"/>
              <a:t>TMC 2014 Excellence In SDN </a:t>
            </a:r>
            <a:endParaRPr lang="en-US" sz="1800" dirty="0" smtClean="0"/>
          </a:p>
          <a:p>
            <a:pPr marL="0" indent="0" algn="ctr">
              <a:buNone/>
            </a:pPr>
            <a:r>
              <a:rPr lang="zh-TW" altLang="en-US" sz="1800" dirty="0" smtClean="0"/>
              <a:t>获</a:t>
            </a:r>
            <a:r>
              <a:rPr lang="zh-TW" altLang="en-US" sz="1800" dirty="0"/>
              <a:t>得最佳</a:t>
            </a:r>
            <a:r>
              <a:rPr lang="en-US" altLang="zh-TW" sz="1800" dirty="0"/>
              <a:t>SDN</a:t>
            </a:r>
            <a:r>
              <a:rPr lang="zh-TW" altLang="en-US" sz="1800" dirty="0"/>
              <a:t>应</a:t>
            </a:r>
            <a:r>
              <a:rPr lang="zh-TW" altLang="en-US" sz="1800" dirty="0" smtClean="0"/>
              <a:t>用产品</a:t>
            </a:r>
            <a:endParaRPr lang="en-US" sz="1800" dirty="0"/>
          </a:p>
        </p:txBody>
      </p:sp>
      <p:sp>
        <p:nvSpPr>
          <p:cNvPr id="38" name="Text Placeholder 15"/>
          <p:cNvSpPr>
            <a:spLocks noGrp="1"/>
          </p:cNvSpPr>
          <p:nvPr>
            <p:ph type="body" sz="quarter" idx="22"/>
          </p:nvPr>
        </p:nvSpPr>
        <p:spPr>
          <a:xfrm>
            <a:off x="8909608" y="1600200"/>
            <a:ext cx="1959858" cy="1316620"/>
          </a:xfrm>
        </p:spPr>
        <p:txBody>
          <a:bodyPr/>
          <a:lstStyle/>
          <a:p>
            <a:endParaRPr lang="en-US"/>
          </a:p>
        </p:txBody>
      </p:sp>
      <p:pic>
        <p:nvPicPr>
          <p:cNvPr id="39" name="Picture 3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89375" y="1616995"/>
            <a:ext cx="1076460" cy="1237929"/>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99999" y="1854629"/>
            <a:ext cx="1672255" cy="859940"/>
          </a:xfrm>
          <a:prstGeom prst="rect">
            <a:avLst/>
          </a:prstGeom>
        </p:spPr>
      </p:pic>
      <p:pic>
        <p:nvPicPr>
          <p:cNvPr id="41" name="Picture 40" descr="nss-recommended.t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85655" y="1537736"/>
            <a:ext cx="1517987" cy="1396445"/>
          </a:xfrm>
          <a:prstGeom prst="rect">
            <a:avLst/>
          </a:prstGeom>
        </p:spPr>
      </p:pic>
      <p:pic>
        <p:nvPicPr>
          <p:cNvPr id="42" name="Picture 4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22363" y="1765053"/>
            <a:ext cx="1917469" cy="1039091"/>
          </a:xfrm>
          <a:prstGeom prst="rect">
            <a:avLst/>
          </a:prstGeom>
        </p:spPr>
      </p:pic>
      <p:grpSp>
        <p:nvGrpSpPr>
          <p:cNvPr id="43" name="Group 42"/>
          <p:cNvGrpSpPr/>
          <p:nvPr/>
        </p:nvGrpSpPr>
        <p:grpSpPr>
          <a:xfrm>
            <a:off x="8971766" y="1996761"/>
            <a:ext cx="1873666" cy="618175"/>
            <a:chOff x="544843" y="3890512"/>
            <a:chExt cx="2386198" cy="819885"/>
          </a:xfrm>
        </p:grpSpPr>
        <p:pic>
          <p:nvPicPr>
            <p:cNvPr id="44" name="Picture 4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62676" y="3890512"/>
              <a:ext cx="1768365" cy="796420"/>
            </a:xfrm>
            <a:prstGeom prst="rect">
              <a:avLst/>
            </a:prstGeom>
          </p:spPr>
        </p:pic>
        <p:pic>
          <p:nvPicPr>
            <p:cNvPr id="45" name="Picture 4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4843" y="3909736"/>
              <a:ext cx="617833" cy="800661"/>
            </a:xfrm>
            <a:prstGeom prst="rect">
              <a:avLst/>
            </a:prstGeom>
          </p:spPr>
        </p:pic>
      </p:grpSp>
    </p:spTree>
    <p:extLst>
      <p:ext uri="{BB962C8B-B14F-4D97-AF65-F5344CB8AC3E}">
        <p14:creationId xmlns:p14="http://schemas.microsoft.com/office/powerpoint/2010/main" val="531847135"/>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zh-TW" altLang="en-US" dirty="0" smtClean="0"/>
              <a:t>议程</a:t>
            </a:r>
            <a:endParaRPr lang="en-US" dirty="0"/>
          </a:p>
        </p:txBody>
      </p:sp>
      <p:sp>
        <p:nvSpPr>
          <p:cNvPr id="8" name="Content Placeholder 7"/>
          <p:cNvSpPr>
            <a:spLocks noGrp="1"/>
          </p:cNvSpPr>
          <p:nvPr>
            <p:ph sz="quarter" idx="20"/>
          </p:nvPr>
        </p:nvSpPr>
        <p:spPr/>
        <p:txBody>
          <a:bodyPr/>
          <a:lstStyle/>
          <a:p>
            <a:r>
              <a:rPr lang="en-US" altLang="zh-CN" dirty="0" smtClean="0">
                <a:latin typeface="Microsoft YaHei" charset="-122"/>
                <a:ea typeface="Microsoft YaHei" charset="-122"/>
                <a:cs typeface="Microsoft YaHei" charset="-122"/>
              </a:rPr>
              <a:t>11.0 update</a:t>
            </a:r>
            <a:endParaRPr lang="zh-CN" altLang="en-US" dirty="0" smtClean="0">
              <a:latin typeface="Microsoft YaHei" charset="-122"/>
              <a:ea typeface="Microsoft YaHei" charset="-122"/>
              <a:cs typeface="Microsoft YaHei" charset="-122"/>
            </a:endParaRPr>
          </a:p>
          <a:p>
            <a:r>
              <a:rPr lang="zh-TW" altLang="en-US" dirty="0" smtClean="0">
                <a:latin typeface="Microsoft YaHei" charset="-122"/>
                <a:ea typeface="Microsoft YaHei" charset="-122"/>
                <a:cs typeface="Microsoft YaHei" charset="-122"/>
              </a:rPr>
              <a:t>网络基础概述</a:t>
            </a:r>
            <a:endParaRPr lang="en-US" altLang="zh-TW" dirty="0" smtClean="0">
              <a:latin typeface="Microsoft YaHei" charset="-122"/>
              <a:ea typeface="Microsoft YaHei" charset="-122"/>
              <a:cs typeface="Microsoft YaHei" charset="-122"/>
            </a:endParaRPr>
          </a:p>
          <a:p>
            <a:r>
              <a:rPr lang="en-US" dirty="0" err="1"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產品銷售与定位</a:t>
            </a:r>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933236472"/>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TW" altLang="en-US" dirty="0" smtClean="0">
                <a:latin typeface="Microsoft YaHei" charset="-122"/>
                <a:ea typeface="Microsoft YaHei" charset="-122"/>
                <a:cs typeface="Microsoft YaHei" charset="-122"/>
              </a:rPr>
              <a:t>増长最快的</a:t>
            </a:r>
            <a:r>
              <a:rPr lang="en-US" altLang="zh-TW" dirty="0" smtClean="0">
                <a:latin typeface="Microsoft YaHei" charset="-122"/>
                <a:ea typeface="Microsoft YaHei" charset="-122"/>
                <a:cs typeface="Microsoft YaHei" charset="-122"/>
              </a:rPr>
              <a:t>ADC</a:t>
            </a:r>
            <a:endParaRPr lang="en-US" dirty="0">
              <a:latin typeface="Microsoft YaHei" charset="-122"/>
              <a:ea typeface="Microsoft YaHei" charset="-122"/>
              <a:cs typeface="Microsoft YaHei" charset="-122"/>
            </a:endParaRPr>
          </a:p>
        </p:txBody>
      </p:sp>
      <p:sp>
        <p:nvSpPr>
          <p:cNvPr id="6" name="TextBox 5"/>
          <p:cNvSpPr txBox="1"/>
          <p:nvPr/>
        </p:nvSpPr>
        <p:spPr>
          <a:xfrm>
            <a:off x="854243" y="6003757"/>
            <a:ext cx="1457450" cy="307777"/>
          </a:xfrm>
          <a:prstGeom prst="rect">
            <a:avLst/>
          </a:prstGeom>
          <a:noFill/>
        </p:spPr>
        <p:txBody>
          <a:bodyPr wrap="none" rtlCol="0">
            <a:spAutoFit/>
          </a:bodyPr>
          <a:lstStyle/>
          <a:p>
            <a:r>
              <a:rPr lang="en-US" sz="1400" dirty="0" smtClean="0">
                <a:solidFill>
                  <a:schemeClr val="tx1">
                    <a:lumMod val="75000"/>
                  </a:schemeClr>
                </a:solidFill>
              </a:rPr>
              <a:t>Source: Gartner</a:t>
            </a:r>
          </a:p>
        </p:txBody>
      </p:sp>
      <p:pic>
        <p:nvPicPr>
          <p:cNvPr id="7" name="Picture 6"/>
          <p:cNvPicPr>
            <a:picLocks noChangeAspect="1"/>
          </p:cNvPicPr>
          <p:nvPr/>
        </p:nvPicPr>
        <p:blipFill>
          <a:blip r:embed="rId2"/>
          <a:stretch>
            <a:fillRect/>
          </a:stretch>
        </p:blipFill>
        <p:spPr>
          <a:xfrm>
            <a:off x="2887662" y="1104900"/>
            <a:ext cx="6413500" cy="4648200"/>
          </a:xfrm>
          <a:prstGeom prst="rect">
            <a:avLst/>
          </a:prstGeom>
        </p:spPr>
      </p:pic>
    </p:spTree>
    <p:extLst>
      <p:ext uri="{BB962C8B-B14F-4D97-AF65-F5344CB8AC3E}">
        <p14:creationId xmlns:p14="http://schemas.microsoft.com/office/powerpoint/2010/main" val="1257389591"/>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a:xfrm flipV="1">
            <a:off x="1481957" y="2941689"/>
            <a:ext cx="9144000" cy="2286000"/>
          </a:xfrm>
          <a:prstGeom prst="rect">
            <a:avLst/>
          </a:prstGeom>
          <a:gradFill flip="none" rotWithShape="1">
            <a:gsLst>
              <a:gs pos="39000">
                <a:schemeClr val="tx1">
                  <a:alpha val="0"/>
                </a:schemeClr>
              </a:gs>
              <a:gs pos="100000">
                <a:schemeClr val="bg1">
                  <a:lumMod val="65000"/>
                  <a:alpha val="51000"/>
                </a:schemeClr>
              </a:gs>
            </a:gsLst>
            <a:lin ang="16200000" scaled="1"/>
            <a:tileRect/>
          </a:gra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p:cNvSpPr txBox="1">
            <a:spLocks noChangeArrowheads="1"/>
          </p:cNvSpPr>
          <p:nvPr/>
        </p:nvSpPr>
        <p:spPr bwMode="auto">
          <a:xfrm>
            <a:off x="9208089" y="5327585"/>
            <a:ext cx="1001138" cy="685800"/>
          </a:xfrm>
          <a:prstGeom prst="rect">
            <a:avLst/>
          </a:prstGeom>
          <a:noFill/>
          <a:ln w="9525">
            <a:noFill/>
            <a:miter lim="800000"/>
            <a:headEnd/>
            <a:tailEnd/>
          </a:ln>
          <a:effectLst/>
        </p:spPr>
        <p:txBody>
          <a:bodyPr wrap="none">
            <a:noAutofit/>
          </a:bodyPr>
          <a:lstStyle/>
          <a:p>
            <a:pPr algn="ctr"/>
            <a:r>
              <a:rPr lang="en-US" sz="2400" b="1" dirty="0" smtClean="0">
                <a:effectLst>
                  <a:reflection blurRad="6350" stA="55000" endA="300" endPos="45500" dir="5400000" sy="-100000" algn="bl" rotWithShape="0"/>
                </a:effectLst>
                <a:latin typeface="+mj-lt"/>
                <a:ea typeface="News Gothic MT" pitchFamily="34" charset="0"/>
                <a:cs typeface="Calibri" pitchFamily="34" charset="0"/>
              </a:rPr>
              <a:t>2015</a:t>
            </a:r>
            <a:endParaRPr lang="en-US" sz="2400" b="1" dirty="0">
              <a:effectLst>
                <a:reflection blurRad="6350" stA="55000" endA="300" endPos="45500" dir="5400000" sy="-100000" algn="bl" rotWithShape="0"/>
              </a:effectLst>
              <a:latin typeface="+mj-lt"/>
              <a:ea typeface="News Gothic MT" pitchFamily="34" charset="0"/>
              <a:cs typeface="Calibri" pitchFamily="34" charset="0"/>
            </a:endParaRPr>
          </a:p>
        </p:txBody>
      </p:sp>
      <p:sp>
        <p:nvSpPr>
          <p:cNvPr id="45" name="TextBox 44"/>
          <p:cNvSpPr txBox="1">
            <a:spLocks noChangeArrowheads="1"/>
          </p:cNvSpPr>
          <p:nvPr/>
        </p:nvSpPr>
        <p:spPr bwMode="auto">
          <a:xfrm>
            <a:off x="7480349" y="5335559"/>
            <a:ext cx="895741" cy="641224"/>
          </a:xfrm>
          <a:prstGeom prst="rect">
            <a:avLst/>
          </a:prstGeom>
          <a:noFill/>
          <a:ln w="9525">
            <a:noFill/>
            <a:miter lim="800000"/>
            <a:headEnd/>
            <a:tailEnd/>
          </a:ln>
          <a:effectLst/>
        </p:spPr>
        <p:txBody>
          <a:bodyPr wrap="none">
            <a:noAutofit/>
          </a:bodyPr>
          <a:lstStyle/>
          <a:p>
            <a:pPr algn="ctr"/>
            <a:r>
              <a:rPr lang="en-US" sz="2400" b="1" dirty="0">
                <a:effectLst>
                  <a:reflection blurRad="6350" stA="55000" endA="300" endPos="45500" dir="5400000" sy="-100000" algn="bl" rotWithShape="0"/>
                </a:effectLst>
                <a:latin typeface="+mj-lt"/>
                <a:ea typeface="News Gothic MT" pitchFamily="34" charset="0"/>
                <a:cs typeface="Calibri" pitchFamily="34" charset="0"/>
              </a:rPr>
              <a:t>2010</a:t>
            </a:r>
          </a:p>
        </p:txBody>
      </p:sp>
      <p:sp>
        <p:nvSpPr>
          <p:cNvPr id="46" name="TextBox 45"/>
          <p:cNvSpPr txBox="1">
            <a:spLocks noChangeArrowheads="1"/>
          </p:cNvSpPr>
          <p:nvPr/>
        </p:nvSpPr>
        <p:spPr bwMode="auto">
          <a:xfrm>
            <a:off x="5618686" y="5346565"/>
            <a:ext cx="868830" cy="685800"/>
          </a:xfrm>
          <a:prstGeom prst="rect">
            <a:avLst/>
          </a:prstGeom>
          <a:noFill/>
          <a:ln w="9525">
            <a:noFill/>
            <a:miter lim="800000"/>
            <a:headEnd/>
            <a:tailEnd/>
          </a:ln>
          <a:effectLst/>
        </p:spPr>
        <p:txBody>
          <a:bodyPr wrap="none">
            <a:noAutofit/>
          </a:bodyPr>
          <a:lstStyle/>
          <a:p>
            <a:pPr algn="ctr"/>
            <a:r>
              <a:rPr lang="en-US" sz="2400" b="1" dirty="0" smtClean="0">
                <a:effectLst>
                  <a:reflection blurRad="6350" stA="55000" endA="300" endPos="45500" dir="5400000" sy="-100000" algn="bl" rotWithShape="0"/>
                </a:effectLst>
                <a:latin typeface="+mj-lt"/>
                <a:ea typeface="News Gothic MT" pitchFamily="34" charset="0"/>
                <a:cs typeface="Calibri" pitchFamily="34" charset="0"/>
              </a:rPr>
              <a:t>2000</a:t>
            </a:r>
            <a:endParaRPr lang="en-US" sz="2400" b="1" dirty="0">
              <a:effectLst>
                <a:reflection blurRad="6350" stA="55000" endA="300" endPos="45500" dir="5400000" sy="-100000" algn="bl" rotWithShape="0"/>
              </a:effectLst>
              <a:latin typeface="+mj-lt"/>
              <a:ea typeface="News Gothic MT" pitchFamily="34" charset="0"/>
              <a:cs typeface="Calibri" pitchFamily="34" charset="0"/>
            </a:endParaRPr>
          </a:p>
        </p:txBody>
      </p:sp>
      <p:sp>
        <p:nvSpPr>
          <p:cNvPr id="50" name="TextBox 49"/>
          <p:cNvSpPr txBox="1">
            <a:spLocks noChangeArrowheads="1"/>
          </p:cNvSpPr>
          <p:nvPr/>
        </p:nvSpPr>
        <p:spPr bwMode="auto">
          <a:xfrm>
            <a:off x="3827862" y="5332040"/>
            <a:ext cx="815086" cy="685800"/>
          </a:xfrm>
          <a:prstGeom prst="rect">
            <a:avLst/>
          </a:prstGeom>
          <a:noFill/>
          <a:ln w="9525">
            <a:noFill/>
            <a:miter lim="800000"/>
            <a:headEnd/>
            <a:tailEnd/>
          </a:ln>
          <a:effectLst/>
        </p:spPr>
        <p:txBody>
          <a:bodyPr wrap="none">
            <a:noAutofit/>
          </a:bodyPr>
          <a:lstStyle/>
          <a:p>
            <a:pPr algn="ctr"/>
            <a:r>
              <a:rPr lang="en-US" sz="2400" b="1" dirty="0" smtClean="0">
                <a:effectLst>
                  <a:reflection blurRad="6350" stA="55000" endA="300" endPos="45500" dir="5400000" sy="-100000" algn="bl" rotWithShape="0"/>
                </a:effectLst>
                <a:latin typeface="+mj-lt"/>
                <a:ea typeface="News Gothic MT" pitchFamily="34" charset="0"/>
                <a:cs typeface="Calibri" pitchFamily="34" charset="0"/>
              </a:rPr>
              <a:t>1995</a:t>
            </a:r>
            <a:endParaRPr lang="en-US" sz="2400" b="1" dirty="0">
              <a:effectLst>
                <a:reflection blurRad="6350" stA="55000" endA="300" endPos="45500" dir="5400000" sy="-100000" algn="bl" rotWithShape="0"/>
              </a:effectLst>
              <a:latin typeface="+mj-lt"/>
              <a:ea typeface="News Gothic MT" pitchFamily="34" charset="0"/>
              <a:cs typeface="Calibri" pitchFamily="34" charset="0"/>
            </a:endParaRPr>
          </a:p>
        </p:txBody>
      </p:sp>
      <p:cxnSp>
        <p:nvCxnSpPr>
          <p:cNvPr id="52" name="Straight Connector 51"/>
          <p:cNvCxnSpPr/>
          <p:nvPr/>
        </p:nvCxnSpPr>
        <p:spPr>
          <a:xfrm flipH="1">
            <a:off x="1450425" y="5233062"/>
            <a:ext cx="9144000" cy="31027"/>
          </a:xfrm>
          <a:prstGeom prst="line">
            <a:avLst/>
          </a:prstGeom>
          <a:noFill/>
          <a:ln w="25400" cap="flat" cmpd="sng" algn="ctr">
            <a:solidFill>
              <a:srgbClr val="4D4D4D"/>
            </a:solidFill>
            <a:prstDash val="solid"/>
            <a:round/>
            <a:headEnd type="none" w="med" len="med"/>
            <a:tailEnd type="none" w="med" len="med"/>
          </a:ln>
        </p:spPr>
      </p:cxnSp>
      <p:grpSp>
        <p:nvGrpSpPr>
          <p:cNvPr id="3" name="Group 74"/>
          <p:cNvGrpSpPr/>
          <p:nvPr/>
        </p:nvGrpSpPr>
        <p:grpSpPr>
          <a:xfrm>
            <a:off x="1657624" y="3613776"/>
            <a:ext cx="1371600" cy="1528936"/>
            <a:chOff x="3421757" y="2724327"/>
            <a:chExt cx="1354700" cy="1528936"/>
          </a:xfrm>
        </p:grpSpPr>
        <p:grpSp>
          <p:nvGrpSpPr>
            <p:cNvPr id="4" name="Group 73"/>
            <p:cNvGrpSpPr/>
            <p:nvPr/>
          </p:nvGrpSpPr>
          <p:grpSpPr>
            <a:xfrm>
              <a:off x="3638068" y="2927029"/>
              <a:ext cx="922079" cy="1090581"/>
              <a:chOff x="3584018" y="2914682"/>
              <a:chExt cx="922079" cy="1090581"/>
            </a:xfrm>
          </p:grpSpPr>
          <p:cxnSp>
            <p:nvCxnSpPr>
              <p:cNvPr id="71" name="Straight Connector 70"/>
              <p:cNvCxnSpPr/>
              <p:nvPr/>
            </p:nvCxnSpPr>
            <p:spPr>
              <a:xfrm rot="5400000" flipH="1" flipV="1">
                <a:off x="3499767" y="3459973"/>
                <a:ext cx="1090581" cy="0"/>
              </a:xfrm>
              <a:prstGeom prst="line">
                <a:avLst/>
              </a:prstGeom>
              <a:ln w="34925" cap="rnd">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584018" y="3459973"/>
                <a:ext cx="922079" cy="0"/>
              </a:xfrm>
              <a:prstGeom prst="line">
                <a:avLst/>
              </a:prstGeom>
              <a:ln w="34925" cap="rnd">
                <a:prstDash val="sysDot"/>
              </a:ln>
            </p:spPr>
            <p:style>
              <a:lnRef idx="1">
                <a:schemeClr val="accent1"/>
              </a:lnRef>
              <a:fillRef idx="0">
                <a:schemeClr val="accent1"/>
              </a:fillRef>
              <a:effectRef idx="0">
                <a:schemeClr val="accent1"/>
              </a:effectRef>
              <a:fontRef idx="minor">
                <a:schemeClr val="tx1"/>
              </a:fontRef>
            </p:style>
          </p:cxnSp>
        </p:grpSp>
        <p:pic>
          <p:nvPicPr>
            <p:cNvPr id="3074" name="Picture 2" descr="\\mv-fs\Projects\Cisco\References\Brand Assets\Corporate Imagery\PNG Images\Things\monitor.png"/>
            <p:cNvPicPr>
              <a:picLocks noChangeAspect="1" noChangeArrowheads="1"/>
            </p:cNvPicPr>
            <p:nvPr/>
          </p:nvPicPr>
          <p:blipFill>
            <a:blip r:embed="rId3" cstate="email"/>
            <a:srcRect/>
            <a:stretch>
              <a:fillRect/>
            </a:stretch>
          </p:blipFill>
          <p:spPr bwMode="auto">
            <a:xfrm>
              <a:off x="3880793" y="2724327"/>
              <a:ext cx="436629" cy="376933"/>
            </a:xfrm>
            <a:prstGeom prst="rect">
              <a:avLst/>
            </a:prstGeom>
            <a:noFill/>
          </p:spPr>
        </p:pic>
        <p:pic>
          <p:nvPicPr>
            <p:cNvPr id="3075" name="Picture 3" descr="\\mv-fs\Projects\Cisco\References\Brand Assets\Corporate Imagery\PNG Images\Things\MBC01445-2.png"/>
            <p:cNvPicPr>
              <a:picLocks noChangeAspect="1" noChangeArrowheads="1"/>
            </p:cNvPicPr>
            <p:nvPr/>
          </p:nvPicPr>
          <p:blipFill>
            <a:blip r:embed="rId4" cstate="email"/>
            <a:srcRect/>
            <a:stretch>
              <a:fillRect/>
            </a:stretch>
          </p:blipFill>
          <p:spPr bwMode="auto">
            <a:xfrm>
              <a:off x="3989900" y="3237980"/>
              <a:ext cx="218414" cy="468678"/>
            </a:xfrm>
            <a:prstGeom prst="rect">
              <a:avLst/>
            </a:prstGeom>
            <a:noFill/>
          </p:spPr>
        </p:pic>
        <p:pic>
          <p:nvPicPr>
            <p:cNvPr id="62" name="Picture 2" descr="\\mv-fs\Projects\Cisco\References\Brand Assets\Corporate Imagery\PNG Images\Things\monitor.png"/>
            <p:cNvPicPr>
              <a:picLocks noChangeAspect="1" noChangeArrowheads="1"/>
            </p:cNvPicPr>
            <p:nvPr/>
          </p:nvPicPr>
          <p:blipFill>
            <a:blip r:embed="rId3" cstate="email"/>
            <a:srcRect/>
            <a:stretch>
              <a:fillRect/>
            </a:stretch>
          </p:blipFill>
          <p:spPr bwMode="auto">
            <a:xfrm>
              <a:off x="3421757" y="3283853"/>
              <a:ext cx="436629" cy="376933"/>
            </a:xfrm>
            <a:prstGeom prst="rect">
              <a:avLst/>
            </a:prstGeom>
            <a:noFill/>
          </p:spPr>
        </p:pic>
        <p:pic>
          <p:nvPicPr>
            <p:cNvPr id="63" name="Picture 2" descr="\\mv-fs\Projects\Cisco\References\Brand Assets\Corporate Imagery\PNG Images\Things\monitor.png"/>
            <p:cNvPicPr>
              <a:picLocks noChangeAspect="1" noChangeArrowheads="1"/>
            </p:cNvPicPr>
            <p:nvPr/>
          </p:nvPicPr>
          <p:blipFill>
            <a:blip r:embed="rId3" cstate="email"/>
            <a:srcRect/>
            <a:stretch>
              <a:fillRect/>
            </a:stretch>
          </p:blipFill>
          <p:spPr bwMode="auto">
            <a:xfrm>
              <a:off x="4339828" y="3283853"/>
              <a:ext cx="436629" cy="376933"/>
            </a:xfrm>
            <a:prstGeom prst="rect">
              <a:avLst/>
            </a:prstGeom>
            <a:noFill/>
          </p:spPr>
        </p:pic>
        <p:pic>
          <p:nvPicPr>
            <p:cNvPr id="64" name="Picture 2" descr="\\mv-fs\Projects\Cisco\References\Brand Assets\Corporate Imagery\PNG Images\Things\monitor.png"/>
            <p:cNvPicPr>
              <a:picLocks noChangeAspect="1" noChangeArrowheads="1"/>
            </p:cNvPicPr>
            <p:nvPr/>
          </p:nvPicPr>
          <p:blipFill>
            <a:blip r:embed="rId3" cstate="email"/>
            <a:srcRect/>
            <a:stretch>
              <a:fillRect/>
            </a:stretch>
          </p:blipFill>
          <p:spPr bwMode="auto">
            <a:xfrm>
              <a:off x="3880793" y="3876330"/>
              <a:ext cx="436629" cy="376933"/>
            </a:xfrm>
            <a:prstGeom prst="rect">
              <a:avLst/>
            </a:prstGeom>
            <a:noFill/>
          </p:spPr>
        </p:pic>
      </p:grpSp>
      <p:pic>
        <p:nvPicPr>
          <p:cNvPr id="3076" name="Picture 4" descr="\\mv-fs\Projects\Cisco\References\Brand Assets\Corporate Imagery\PNG Images\Things\blue_earth.png"/>
          <p:cNvPicPr>
            <a:picLocks noChangeAspect="1" noChangeArrowheads="1"/>
          </p:cNvPicPr>
          <p:nvPr/>
        </p:nvPicPr>
        <p:blipFill>
          <a:blip r:embed="rId5" cstate="email"/>
          <a:srcRect/>
          <a:stretch>
            <a:fillRect/>
          </a:stretch>
        </p:blipFill>
        <p:spPr bwMode="auto">
          <a:xfrm>
            <a:off x="3688259" y="3468165"/>
            <a:ext cx="1097280" cy="1096187"/>
          </a:xfrm>
          <a:prstGeom prst="rect">
            <a:avLst/>
          </a:prstGeom>
          <a:noFill/>
        </p:spPr>
      </p:pic>
      <p:pic>
        <p:nvPicPr>
          <p:cNvPr id="3077" name="Picture 5" descr="\\mv-fs\Projects\Cisco\References\Brand Assets\Corporate Imagery\PNG Images\Things\dc.png"/>
          <p:cNvPicPr>
            <a:picLocks noChangeAspect="1" noChangeArrowheads="1"/>
          </p:cNvPicPr>
          <p:nvPr/>
        </p:nvPicPr>
        <p:blipFill>
          <a:blip r:embed="rId6" cstate="email"/>
          <a:srcRect/>
          <a:stretch>
            <a:fillRect/>
          </a:stretch>
        </p:blipFill>
        <p:spPr bwMode="auto">
          <a:xfrm>
            <a:off x="5321836" y="2988414"/>
            <a:ext cx="1371600" cy="1371600"/>
          </a:xfrm>
          <a:prstGeom prst="rect">
            <a:avLst/>
          </a:prstGeom>
          <a:noFill/>
        </p:spPr>
      </p:pic>
      <p:pic>
        <p:nvPicPr>
          <p:cNvPr id="76" name="Picture 20" descr="20_Data_Center_Cloud.png"/>
          <p:cNvPicPr>
            <a:picLocks noChangeAspect="1"/>
          </p:cNvPicPr>
          <p:nvPr/>
        </p:nvPicPr>
        <p:blipFill>
          <a:blip r:embed="rId7" cstate="email"/>
          <a:srcRect/>
          <a:stretch>
            <a:fillRect/>
          </a:stretch>
        </p:blipFill>
        <p:spPr bwMode="auto">
          <a:xfrm>
            <a:off x="7186110" y="2834890"/>
            <a:ext cx="1371600" cy="766300"/>
          </a:xfrm>
          <a:prstGeom prst="rect">
            <a:avLst/>
          </a:prstGeom>
          <a:noFill/>
          <a:ln w="9525">
            <a:noFill/>
            <a:miter lim="800000"/>
            <a:headEnd/>
            <a:tailEnd/>
          </a:ln>
          <a:effectLst>
            <a:outerShdw blurRad="63500" dist="88900" dir="2700000" algn="tl" rotWithShape="0">
              <a:srgbClr val="000000">
                <a:alpha val="39998"/>
              </a:srgbClr>
            </a:outerShdw>
          </a:effectLst>
        </p:spPr>
      </p:pic>
      <p:cxnSp>
        <p:nvCxnSpPr>
          <p:cNvPr id="77" name="Straight Connector 76"/>
          <p:cNvCxnSpPr/>
          <p:nvPr/>
        </p:nvCxnSpPr>
        <p:spPr>
          <a:xfrm rot="16200000" flipV="1">
            <a:off x="2331471" y="4331394"/>
            <a:ext cx="1828800" cy="1"/>
          </a:xfrm>
          <a:prstGeom prst="line">
            <a:avLst/>
          </a:prstGeom>
          <a:noFill/>
          <a:ln w="15875" cap="flat" cmpd="sng" algn="ctr">
            <a:solidFill>
              <a:srgbClr val="4D4D4D"/>
            </a:solidFill>
            <a:prstDash val="solid"/>
            <a:round/>
            <a:headEnd type="none" w="med" len="med"/>
            <a:tailEnd type="none" w="med" len="med"/>
          </a:ln>
        </p:spPr>
      </p:cxnSp>
      <p:cxnSp>
        <p:nvCxnSpPr>
          <p:cNvPr id="79" name="Straight Connector 78"/>
          <p:cNvCxnSpPr/>
          <p:nvPr/>
        </p:nvCxnSpPr>
        <p:spPr>
          <a:xfrm rot="5400000" flipH="1" flipV="1">
            <a:off x="3925062" y="4086609"/>
            <a:ext cx="2286000" cy="0"/>
          </a:xfrm>
          <a:prstGeom prst="line">
            <a:avLst/>
          </a:prstGeom>
          <a:noFill/>
          <a:ln w="15875" cap="flat" cmpd="sng" algn="ctr">
            <a:solidFill>
              <a:srgbClr val="4D4D4D"/>
            </a:solidFill>
            <a:prstDash val="solid"/>
            <a:round/>
            <a:headEnd type="none" w="med" len="med"/>
            <a:tailEnd type="none" w="med" len="med"/>
          </a:ln>
        </p:spPr>
      </p:cxnSp>
      <p:cxnSp>
        <p:nvCxnSpPr>
          <p:cNvPr id="83" name="Straight Connector 82"/>
          <p:cNvCxnSpPr/>
          <p:nvPr/>
        </p:nvCxnSpPr>
        <p:spPr>
          <a:xfrm rot="5400000" flipH="1" flipV="1">
            <a:off x="5574471" y="3884545"/>
            <a:ext cx="2743200" cy="0"/>
          </a:xfrm>
          <a:prstGeom prst="line">
            <a:avLst/>
          </a:prstGeom>
          <a:noFill/>
          <a:ln w="15875" cap="flat" cmpd="sng" algn="ctr">
            <a:solidFill>
              <a:srgbClr val="4D4D4D"/>
            </a:solidFill>
            <a:prstDash val="solid"/>
            <a:round/>
            <a:headEnd type="none" w="med" len="med"/>
            <a:tailEnd type="none" w="med" len="med"/>
          </a:ln>
        </p:spPr>
      </p:cxnSp>
      <p:cxnSp>
        <p:nvCxnSpPr>
          <p:cNvPr id="85" name="Straight Connector 84"/>
          <p:cNvCxnSpPr/>
          <p:nvPr/>
        </p:nvCxnSpPr>
        <p:spPr>
          <a:xfrm rot="5400000" flipH="1" flipV="1">
            <a:off x="7186127" y="3650176"/>
            <a:ext cx="3200400" cy="0"/>
          </a:xfrm>
          <a:prstGeom prst="line">
            <a:avLst/>
          </a:prstGeom>
          <a:noFill/>
          <a:ln w="15875" cap="flat" cmpd="sng" algn="ctr">
            <a:solidFill>
              <a:srgbClr val="4D4D4D"/>
            </a:solidFill>
            <a:prstDash val="solid"/>
            <a:round/>
            <a:headEnd type="none" w="med" len="med"/>
            <a:tailEnd type="none" w="med" len="med"/>
          </a:ln>
        </p:spPr>
      </p:cxnSp>
      <p:cxnSp>
        <p:nvCxnSpPr>
          <p:cNvPr id="87" name="Straight Connector 86"/>
          <p:cNvCxnSpPr/>
          <p:nvPr/>
        </p:nvCxnSpPr>
        <p:spPr>
          <a:xfrm rot="5400000" flipH="1" flipV="1">
            <a:off x="8769024" y="3424743"/>
            <a:ext cx="3657600" cy="0"/>
          </a:xfrm>
          <a:prstGeom prst="line">
            <a:avLst/>
          </a:prstGeom>
          <a:noFill/>
          <a:ln w="15875" cap="flat" cmpd="sng" algn="ctr">
            <a:solidFill>
              <a:srgbClr val="4D4D4D"/>
            </a:solidFill>
            <a:prstDash val="solid"/>
            <a:round/>
            <a:headEnd type="none" w="med" len="med"/>
            <a:tailEnd type="none" w="med" len="med"/>
          </a:ln>
        </p:spPr>
      </p:cxnSp>
      <p:sp>
        <p:nvSpPr>
          <p:cNvPr id="97" name="Rectangle 46"/>
          <p:cNvSpPr>
            <a:spLocks noChangeArrowheads="1"/>
          </p:cNvSpPr>
          <p:nvPr/>
        </p:nvSpPr>
        <p:spPr bwMode="auto">
          <a:xfrm>
            <a:off x="1816167" y="3198590"/>
            <a:ext cx="1098089" cy="228600"/>
          </a:xfrm>
          <a:prstGeom prst="rect">
            <a:avLst/>
          </a:prstGeom>
          <a:noFill/>
          <a:ln w="9525">
            <a:noFill/>
            <a:miter lim="800000"/>
            <a:headEnd/>
            <a:tailEnd/>
          </a:ln>
        </p:spPr>
        <p:txBody>
          <a:bodyPr wrap="none" lIns="82124" tIns="41061" rIns="82124" bIns="41061" anchor="ctr">
            <a:noAutofit/>
          </a:bodyPr>
          <a:lstStyle/>
          <a:p>
            <a:pPr algn="ctr" defTabSz="814388">
              <a:defRPr/>
            </a:pPr>
            <a:r>
              <a:rPr lang="en-US" sz="1300" dirty="0" smtClean="0">
                <a:solidFill>
                  <a:srgbClr val="000000"/>
                </a:solidFill>
                <a:latin typeface="Microsoft YaHei" charset="-122"/>
                <a:ea typeface="Microsoft YaHei" charset="-122"/>
                <a:cs typeface="Microsoft YaHei" charset="-122"/>
              </a:rPr>
              <a:t>CS</a:t>
            </a:r>
            <a:r>
              <a:rPr lang="zh-TW" altLang="en-US" sz="1300" dirty="0" smtClean="0">
                <a:solidFill>
                  <a:srgbClr val="000000"/>
                </a:solidFill>
                <a:latin typeface="Microsoft YaHei" charset="-122"/>
                <a:ea typeface="Microsoft YaHei" charset="-122"/>
                <a:cs typeface="Microsoft YaHei" charset="-122"/>
              </a:rPr>
              <a:t>架构</a:t>
            </a:r>
            <a:endParaRPr lang="en-US" sz="1300" dirty="0">
              <a:solidFill>
                <a:srgbClr val="000000"/>
              </a:solidFill>
              <a:latin typeface="Microsoft YaHei" charset="-122"/>
              <a:ea typeface="Microsoft YaHei" charset="-122"/>
              <a:cs typeface="Microsoft YaHei" charset="-122"/>
            </a:endParaRPr>
          </a:p>
        </p:txBody>
      </p:sp>
      <p:sp>
        <p:nvSpPr>
          <p:cNvPr id="98" name="Rectangle 46"/>
          <p:cNvSpPr>
            <a:spLocks noChangeArrowheads="1"/>
          </p:cNvSpPr>
          <p:nvPr/>
        </p:nvSpPr>
        <p:spPr bwMode="auto">
          <a:xfrm>
            <a:off x="3297718" y="2935618"/>
            <a:ext cx="1737285" cy="209093"/>
          </a:xfrm>
          <a:prstGeom prst="rect">
            <a:avLst/>
          </a:prstGeom>
          <a:noFill/>
          <a:ln w="9525">
            <a:noFill/>
            <a:miter lim="800000"/>
            <a:headEnd/>
            <a:tailEnd/>
          </a:ln>
        </p:spPr>
        <p:txBody>
          <a:bodyPr wrap="none" lIns="82124" tIns="41061" rIns="82124" bIns="41061" anchor="ctr">
            <a:noAutofit/>
          </a:bodyPr>
          <a:lstStyle/>
          <a:p>
            <a:pPr algn="ctr" defTabSz="814388">
              <a:defRPr/>
            </a:pPr>
            <a:r>
              <a:rPr lang="en-US" sz="1300" dirty="0" smtClean="0">
                <a:solidFill>
                  <a:srgbClr val="000000"/>
                </a:solidFill>
                <a:latin typeface="Microsoft YaHei" charset="-122"/>
                <a:ea typeface="Microsoft YaHei" charset="-122"/>
                <a:cs typeface="Microsoft YaHei" charset="-122"/>
              </a:rPr>
              <a:t>Web </a:t>
            </a:r>
            <a:r>
              <a:rPr lang="zh-TW" altLang="en-US" sz="1300" dirty="0" smtClean="0">
                <a:solidFill>
                  <a:srgbClr val="000000"/>
                </a:solidFill>
                <a:latin typeface="Microsoft YaHei" charset="-122"/>
                <a:ea typeface="Microsoft YaHei" charset="-122"/>
                <a:cs typeface="Microsoft YaHei" charset="-122"/>
              </a:rPr>
              <a:t>应用</a:t>
            </a:r>
            <a:endParaRPr lang="en-US" sz="1300" dirty="0" smtClean="0">
              <a:solidFill>
                <a:srgbClr val="000000"/>
              </a:solidFill>
              <a:latin typeface="Microsoft YaHei" charset="-122"/>
              <a:ea typeface="Microsoft YaHei" charset="-122"/>
              <a:cs typeface="Microsoft YaHei" charset="-122"/>
            </a:endParaRPr>
          </a:p>
          <a:p>
            <a:pPr algn="ctr" defTabSz="814388">
              <a:defRPr/>
            </a:pPr>
            <a:r>
              <a:rPr lang="en-US" sz="1300" dirty="0" err="1" smtClean="0">
                <a:solidFill>
                  <a:srgbClr val="000000"/>
                </a:solidFill>
                <a:latin typeface="Microsoft YaHei" charset="-122"/>
                <a:ea typeface="Microsoft YaHei" charset="-122"/>
                <a:cs typeface="Microsoft YaHei" charset="-122"/>
              </a:rPr>
              <a:t>SoA</a:t>
            </a:r>
            <a:r>
              <a:rPr lang="en-US" sz="1300" dirty="0" smtClean="0">
                <a:solidFill>
                  <a:srgbClr val="000000"/>
                </a:solidFill>
                <a:latin typeface="Microsoft YaHei" charset="-122"/>
                <a:ea typeface="Microsoft YaHei" charset="-122"/>
                <a:cs typeface="Microsoft YaHei" charset="-122"/>
              </a:rPr>
              <a:t> </a:t>
            </a:r>
            <a:r>
              <a:rPr lang="zh-TW" altLang="en-US" sz="1300" dirty="0" smtClean="0">
                <a:solidFill>
                  <a:srgbClr val="000000"/>
                </a:solidFill>
                <a:latin typeface="Microsoft YaHei" charset="-122"/>
                <a:ea typeface="Microsoft YaHei" charset="-122"/>
                <a:cs typeface="Microsoft YaHei" charset="-122"/>
              </a:rPr>
              <a:t>架构</a:t>
            </a:r>
            <a:endParaRPr lang="en-US" sz="1300" dirty="0">
              <a:solidFill>
                <a:srgbClr val="000000"/>
              </a:solidFill>
              <a:latin typeface="Microsoft YaHei" charset="-122"/>
              <a:ea typeface="Microsoft YaHei" charset="-122"/>
              <a:cs typeface="Microsoft YaHei" charset="-122"/>
            </a:endParaRPr>
          </a:p>
        </p:txBody>
      </p:sp>
      <p:sp>
        <p:nvSpPr>
          <p:cNvPr id="99" name="Rectangle 46"/>
          <p:cNvSpPr>
            <a:spLocks noChangeArrowheads="1"/>
          </p:cNvSpPr>
          <p:nvPr/>
        </p:nvSpPr>
        <p:spPr bwMode="auto">
          <a:xfrm>
            <a:off x="5068062" y="2670691"/>
            <a:ext cx="1878010" cy="282979"/>
          </a:xfrm>
          <a:prstGeom prst="rect">
            <a:avLst/>
          </a:prstGeom>
          <a:noFill/>
          <a:ln w="9525">
            <a:noFill/>
            <a:miter lim="800000"/>
            <a:headEnd/>
            <a:tailEnd/>
          </a:ln>
        </p:spPr>
        <p:txBody>
          <a:bodyPr wrap="square" lIns="82124" tIns="41061" rIns="82124" bIns="41061" anchor="ctr">
            <a:spAutoFit/>
          </a:bodyPr>
          <a:lstStyle/>
          <a:p>
            <a:pPr algn="ctr" defTabSz="814388">
              <a:defRPr/>
            </a:pPr>
            <a:r>
              <a:rPr lang="zh-TW" altLang="en-US" sz="1300" dirty="0" smtClean="0">
                <a:solidFill>
                  <a:srgbClr val="000000"/>
                </a:solidFill>
                <a:latin typeface="Microsoft YaHei" charset="-122"/>
                <a:ea typeface="Microsoft YaHei" charset="-122"/>
                <a:cs typeface="Microsoft YaHei" charset="-122"/>
              </a:rPr>
              <a:t>服务器虚拟化</a:t>
            </a:r>
            <a:endParaRPr lang="en-US" sz="1300" dirty="0">
              <a:solidFill>
                <a:srgbClr val="000000"/>
              </a:solidFill>
              <a:latin typeface="Microsoft YaHei" charset="-122"/>
              <a:ea typeface="Microsoft YaHei" charset="-122"/>
              <a:cs typeface="Microsoft YaHei" charset="-122"/>
            </a:endParaRPr>
          </a:p>
        </p:txBody>
      </p:sp>
      <p:sp>
        <p:nvSpPr>
          <p:cNvPr id="100" name="Rectangle 46"/>
          <p:cNvSpPr>
            <a:spLocks noChangeArrowheads="1"/>
          </p:cNvSpPr>
          <p:nvPr/>
        </p:nvSpPr>
        <p:spPr bwMode="auto">
          <a:xfrm>
            <a:off x="7288464" y="2326730"/>
            <a:ext cx="1098089" cy="228600"/>
          </a:xfrm>
          <a:prstGeom prst="rect">
            <a:avLst/>
          </a:prstGeom>
          <a:noFill/>
          <a:ln w="9525">
            <a:noFill/>
            <a:miter lim="800000"/>
            <a:headEnd/>
            <a:tailEnd/>
          </a:ln>
        </p:spPr>
        <p:txBody>
          <a:bodyPr wrap="none" lIns="82124" tIns="41061" rIns="82124" bIns="41061" anchor="ctr">
            <a:noAutofit/>
          </a:bodyPr>
          <a:lstStyle/>
          <a:p>
            <a:pPr algn="ctr" defTabSz="814388">
              <a:defRPr/>
            </a:pPr>
            <a:r>
              <a:rPr lang="zh-TW" altLang="en-US" sz="1300" dirty="0" smtClean="0">
                <a:solidFill>
                  <a:srgbClr val="000000"/>
                </a:solidFill>
                <a:latin typeface="Microsoft YaHei" charset="-122"/>
                <a:ea typeface="Microsoft YaHei" charset="-122"/>
                <a:cs typeface="Microsoft YaHei" charset="-122"/>
              </a:rPr>
              <a:t>云</a:t>
            </a:r>
            <a:endParaRPr lang="en-US" sz="1300" dirty="0">
              <a:solidFill>
                <a:srgbClr val="000000"/>
              </a:solidFill>
              <a:latin typeface="Microsoft YaHei" charset="-122"/>
              <a:ea typeface="Microsoft YaHei" charset="-122"/>
              <a:cs typeface="Microsoft YaHei" charset="-122"/>
            </a:endParaRPr>
          </a:p>
        </p:txBody>
      </p:sp>
      <p:sp>
        <p:nvSpPr>
          <p:cNvPr id="38" name="Rectangle 46"/>
          <p:cNvSpPr>
            <a:spLocks noChangeArrowheads="1"/>
          </p:cNvSpPr>
          <p:nvPr/>
        </p:nvSpPr>
        <p:spPr bwMode="auto">
          <a:xfrm>
            <a:off x="8827405" y="1816459"/>
            <a:ext cx="1770419" cy="309808"/>
          </a:xfrm>
          <a:prstGeom prst="rect">
            <a:avLst/>
          </a:prstGeom>
          <a:noFill/>
          <a:ln w="9525">
            <a:noFill/>
            <a:miter lim="800000"/>
            <a:headEnd/>
            <a:tailEnd/>
          </a:ln>
        </p:spPr>
        <p:txBody>
          <a:bodyPr wrap="square" lIns="82124" tIns="41061" rIns="82124" bIns="41061" anchor="ctr">
            <a:noAutofit/>
          </a:bodyPr>
          <a:lstStyle/>
          <a:p>
            <a:pPr algn="ctr" defTabSz="814388">
              <a:defRPr/>
            </a:pPr>
            <a:r>
              <a:rPr lang="en-US" sz="1300" dirty="0" smtClean="0">
                <a:solidFill>
                  <a:srgbClr val="000000"/>
                </a:solidFill>
                <a:latin typeface="Microsoft YaHei" charset="-122"/>
                <a:ea typeface="Microsoft YaHei" charset="-122"/>
                <a:cs typeface="Microsoft YaHei" charset="-122"/>
              </a:rPr>
              <a:t>SDN</a:t>
            </a:r>
            <a:endParaRPr lang="en-US" sz="1300" dirty="0">
              <a:solidFill>
                <a:srgbClr val="000000"/>
              </a:solidFill>
              <a:latin typeface="Microsoft YaHei" charset="-122"/>
              <a:ea typeface="Microsoft YaHei" charset="-122"/>
              <a:cs typeface="Microsoft YaHei" charset="-122"/>
            </a:endParaRPr>
          </a:p>
        </p:txBody>
      </p:sp>
      <p:sp>
        <p:nvSpPr>
          <p:cNvPr id="43" name="TextBox 42"/>
          <p:cNvSpPr txBox="1">
            <a:spLocks noChangeArrowheads="1"/>
          </p:cNvSpPr>
          <p:nvPr/>
        </p:nvSpPr>
        <p:spPr bwMode="auto">
          <a:xfrm>
            <a:off x="1882503" y="5331055"/>
            <a:ext cx="854493" cy="685800"/>
          </a:xfrm>
          <a:prstGeom prst="rect">
            <a:avLst/>
          </a:prstGeom>
          <a:noFill/>
          <a:ln w="9525">
            <a:noFill/>
            <a:miter lim="800000"/>
            <a:headEnd/>
            <a:tailEnd/>
          </a:ln>
          <a:effectLst/>
        </p:spPr>
        <p:txBody>
          <a:bodyPr wrap="none">
            <a:noAutofit/>
          </a:bodyPr>
          <a:lstStyle/>
          <a:p>
            <a:pPr algn="ctr"/>
            <a:r>
              <a:rPr lang="en-US" sz="2400" b="1" dirty="0" smtClean="0">
                <a:effectLst>
                  <a:reflection blurRad="6350" stA="55000" endA="300" endPos="45500" dir="5400000" sy="-100000" algn="bl" rotWithShape="0"/>
                </a:effectLst>
                <a:latin typeface="+mj-lt"/>
                <a:ea typeface="News Gothic MT" pitchFamily="34" charset="0"/>
                <a:cs typeface="Calibri" pitchFamily="34" charset="0"/>
              </a:rPr>
              <a:t>1985</a:t>
            </a:r>
            <a:endParaRPr lang="en-US" sz="2400" b="1" dirty="0">
              <a:effectLst>
                <a:reflection blurRad="6350" stA="55000" endA="300" endPos="45500" dir="5400000" sy="-100000" algn="bl" rotWithShape="0"/>
              </a:effectLst>
              <a:latin typeface="+mj-lt"/>
              <a:ea typeface="News Gothic MT" pitchFamily="34" charset="0"/>
              <a:cs typeface="Calibri" pitchFamily="34" charset="0"/>
            </a:endParaRPr>
          </a:p>
        </p:txBody>
      </p:sp>
      <p:pic>
        <p:nvPicPr>
          <p:cNvPr id="15" name="Picture 1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827405" y="2228960"/>
            <a:ext cx="1737360" cy="1303020"/>
          </a:xfrm>
          <a:prstGeom prst="rect">
            <a:avLst/>
          </a:prstGeom>
        </p:spPr>
      </p:pic>
      <p:sp>
        <p:nvSpPr>
          <p:cNvPr id="55" name="Notched Right Arrow 54"/>
          <p:cNvSpPr/>
          <p:nvPr/>
        </p:nvSpPr>
        <p:spPr bwMode="auto">
          <a:xfrm rot="20891132">
            <a:off x="2015524" y="1734172"/>
            <a:ext cx="8229600" cy="548640"/>
          </a:xfrm>
          <a:prstGeom prst="notchedRightArrow">
            <a:avLst/>
          </a:prstGeom>
          <a:solidFill>
            <a:schemeClr val="tx2"/>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47500" lnSpcReduction="20000"/>
          </a:bodyPr>
          <a:lstStyle/>
          <a:p>
            <a:pPr algn="ctr" defTabSz="1461590" fontAlgn="base">
              <a:spcBef>
                <a:spcPct val="0"/>
              </a:spcBef>
              <a:spcAft>
                <a:spcPct val="0"/>
              </a:spcAft>
            </a:pPr>
            <a:endParaRPr lang="en-US" dirty="0" smtClean="0">
              <a:solidFill>
                <a:schemeClr val="bg2"/>
              </a:solidFill>
              <a:latin typeface="Arial" charset="0"/>
              <a:cs typeface="Arial" charset="0"/>
            </a:endParaRPr>
          </a:p>
        </p:txBody>
      </p:sp>
      <p:sp>
        <p:nvSpPr>
          <p:cNvPr id="5" name="Title 4"/>
          <p:cNvSpPr>
            <a:spLocks noGrp="1"/>
          </p:cNvSpPr>
          <p:nvPr>
            <p:ph type="title"/>
          </p:nvPr>
        </p:nvSpPr>
        <p:spPr/>
        <p:txBody>
          <a:bodyPr/>
          <a:lstStyle/>
          <a:p>
            <a:r>
              <a:rPr lang="zh-TW" altLang="en-US" spc="-151" dirty="0" smtClean="0">
                <a:ln w="0">
                  <a:noFill/>
                </a:ln>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atin typeface="Microsoft YaHei" charset="-122"/>
                <a:ea typeface="Microsoft YaHei" charset="-122"/>
                <a:cs typeface="Microsoft YaHei" charset="-122"/>
              </a:rPr>
              <a:t>应用架构正转变到云及</a:t>
            </a:r>
            <a:r>
              <a:rPr lang="en-US" altLang="zh-TW" spc="-151" dirty="0" smtClean="0">
                <a:ln w="0">
                  <a:noFill/>
                </a:ln>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atin typeface="Microsoft YaHei" charset="-122"/>
                <a:ea typeface="Microsoft YaHei" charset="-122"/>
                <a:cs typeface="Microsoft YaHei" charset="-122"/>
              </a:rPr>
              <a:t>SDN</a:t>
            </a:r>
            <a:endParaRPr lang="en-US" dirty="0">
              <a:latin typeface="Microsoft YaHei" charset="-122"/>
              <a:ea typeface="Microsoft YaHei" charset="-122"/>
              <a:cs typeface="Microsoft YaHei" charset="-122"/>
            </a:endParaRPr>
          </a:p>
        </p:txBody>
      </p:sp>
      <p:pic>
        <p:nvPicPr>
          <p:cNvPr id="36" name="Picture 3" descr="C:\Users\joe\Desktop\openstack-cloud-software-vertical-large.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306572" y="3892289"/>
            <a:ext cx="1188720" cy="1226355"/>
          </a:xfrm>
          <a:prstGeom prst="rect">
            <a:avLst/>
          </a:prstGeom>
          <a:noFill/>
        </p:spPr>
      </p:pic>
      <p:pic>
        <p:nvPicPr>
          <p:cNvPr id="39" name="Picture 2" descr="http://i1.wp.com/files.web.corus360.com/2015/Fantastic%20Four%20Premiere/nuagenetworks.jpg?zoom=2&amp;w=120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981342" y="4216472"/>
            <a:ext cx="1371600" cy="9432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96974" y="4280275"/>
            <a:ext cx="1371600" cy="771525"/>
          </a:xfrm>
          <a:prstGeom prst="rect">
            <a:avLst/>
          </a:prstGeom>
        </p:spPr>
      </p:pic>
      <p:pic>
        <p:nvPicPr>
          <p:cNvPr id="2" name="Picture 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507017" y="4152726"/>
            <a:ext cx="1371600" cy="960120"/>
          </a:xfrm>
          <a:prstGeom prst="rect">
            <a:avLst/>
          </a:prstGeom>
        </p:spPr>
      </p:pic>
      <p:pic>
        <p:nvPicPr>
          <p:cNvPr id="9" name="Picture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709952" y="4111244"/>
            <a:ext cx="1371600" cy="1011554"/>
          </a:xfrm>
          <a:prstGeom prst="rect">
            <a:avLst/>
          </a:prstGeom>
        </p:spPr>
      </p:pic>
      <p:pic>
        <p:nvPicPr>
          <p:cNvPr id="40" name="Picture 3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956542" y="3437439"/>
            <a:ext cx="1427261" cy="731520"/>
          </a:xfrm>
          <a:prstGeom prst="rect">
            <a:avLst/>
          </a:prstGeom>
        </p:spPr>
      </p:pic>
    </p:spTree>
    <p:extLst>
      <p:ext uri="{BB962C8B-B14F-4D97-AF65-F5344CB8AC3E}">
        <p14:creationId xmlns:p14="http://schemas.microsoft.com/office/powerpoint/2010/main" val="439326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999"/>
                                          </p:stCondLst>
                                        </p:cTn>
                                        <p:tgtEl>
                                          <p:spTgt spid="2"/>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999"/>
                                          </p:stCondLst>
                                        </p:cTn>
                                        <p:tgtEl>
                                          <p:spTgt spid="7"/>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999"/>
                                          </p:stCondLst>
                                        </p:cTn>
                                        <p:tgtEl>
                                          <p:spTgt spid="36"/>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0"/>
                                  </p:stCondLst>
                                  <p:childTnLst>
                                    <p:set>
                                      <p:cBhvr>
                                        <p:cTn id="18" dur="1" fill="hold">
                                          <p:stCondLst>
                                            <p:cond delay="999"/>
                                          </p:stCondLst>
                                        </p:cTn>
                                        <p:tgtEl>
                                          <p:spTgt spid="39"/>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smtClean="0">
                <a:sym typeface="Citrix Sans"/>
              </a:rPr>
              <a:t>趋势</a:t>
            </a:r>
            <a:endParaRPr lang="en-US" dirty="0">
              <a:sym typeface="Citrix Sans"/>
            </a:endParaRPr>
          </a:p>
        </p:txBody>
      </p:sp>
      <p:grpSp>
        <p:nvGrpSpPr>
          <p:cNvPr id="35" name="Group 34"/>
          <p:cNvGrpSpPr/>
          <p:nvPr/>
        </p:nvGrpSpPr>
        <p:grpSpPr>
          <a:xfrm>
            <a:off x="760414" y="1729738"/>
            <a:ext cx="10663236" cy="969327"/>
            <a:chOff x="2159000" y="2699066"/>
            <a:chExt cx="8013700" cy="2176304"/>
          </a:xfrm>
        </p:grpSpPr>
        <p:cxnSp>
          <p:nvCxnSpPr>
            <p:cNvPr id="5" name="Straight Connector 4"/>
            <p:cNvCxnSpPr/>
            <p:nvPr/>
          </p:nvCxnSpPr>
          <p:spPr bwMode="auto">
            <a:xfrm flipH="1">
              <a:off x="2159000" y="2699066"/>
              <a:ext cx="8013700" cy="1"/>
            </a:xfrm>
            <a:prstGeom prst="line">
              <a:avLst/>
            </a:prstGeom>
            <a:noFill/>
            <a:ln w="19050" cap="flat" cmpd="sng" algn="ctr">
              <a:solidFill>
                <a:schemeClr val="bg2"/>
              </a:solidFill>
              <a:prstDash val="solid"/>
              <a:round/>
              <a:headEnd type="none" w="med" len="med"/>
              <a:tailEnd type="none" w="med" len="med"/>
            </a:ln>
            <a:effectLst/>
          </p:spPr>
        </p:cxnSp>
        <p:cxnSp>
          <p:nvCxnSpPr>
            <p:cNvPr id="6" name="Straight Connector 5"/>
            <p:cNvCxnSpPr/>
            <p:nvPr/>
          </p:nvCxnSpPr>
          <p:spPr bwMode="auto">
            <a:xfrm flipH="1">
              <a:off x="2159000" y="4875369"/>
              <a:ext cx="8013700" cy="1"/>
            </a:xfrm>
            <a:prstGeom prst="line">
              <a:avLst/>
            </a:prstGeom>
            <a:noFill/>
            <a:ln w="19050" cap="flat" cmpd="sng" algn="ctr">
              <a:solidFill>
                <a:schemeClr val="bg2"/>
              </a:solidFill>
              <a:prstDash val="solid"/>
              <a:round/>
              <a:headEnd type="none" w="med" len="med"/>
              <a:tailEnd type="none" w="med" len="med"/>
            </a:ln>
            <a:effectLst/>
          </p:spPr>
        </p:cxnSp>
      </p:grpSp>
      <p:sp>
        <p:nvSpPr>
          <p:cNvPr id="7" name="Rectangle 6"/>
          <p:cNvSpPr/>
          <p:nvPr/>
        </p:nvSpPr>
        <p:spPr>
          <a:xfrm>
            <a:off x="6289574" y="1983569"/>
            <a:ext cx="2369496" cy="461665"/>
          </a:xfrm>
          <a:prstGeom prst="rect">
            <a:avLst/>
          </a:prstGeom>
        </p:spPr>
        <p:txBody>
          <a:bodyPr wrap="square" anchor="ctr">
            <a:spAutoFit/>
          </a:bodyPr>
          <a:lstStyle/>
          <a:p>
            <a:pPr algn="ctr"/>
            <a:r>
              <a:rPr lang="zh-TW" altLang="en-US" sz="24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开源整合</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6" name="Rectangle 35"/>
          <p:cNvSpPr/>
          <p:nvPr/>
        </p:nvSpPr>
        <p:spPr>
          <a:xfrm>
            <a:off x="9054154" y="1983569"/>
            <a:ext cx="2369496" cy="461665"/>
          </a:xfrm>
          <a:prstGeom prst="rect">
            <a:avLst/>
          </a:prstGeom>
        </p:spPr>
        <p:txBody>
          <a:bodyPr wrap="square" anchor="ctr">
            <a:spAutoFit/>
          </a:bodyPr>
          <a:lstStyle/>
          <a:p>
            <a:pPr algn="ctr"/>
            <a:r>
              <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DevOps </a:t>
            </a:r>
            <a:r>
              <a:rPr lang="zh-TW" altLang="en-US" sz="24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与应用</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7" name="Rectangle 36"/>
          <p:cNvSpPr/>
          <p:nvPr/>
        </p:nvSpPr>
        <p:spPr>
          <a:xfrm>
            <a:off x="3524994" y="1983569"/>
            <a:ext cx="2369496" cy="461665"/>
          </a:xfrm>
          <a:prstGeom prst="rect">
            <a:avLst/>
          </a:prstGeom>
        </p:spPr>
        <p:txBody>
          <a:bodyPr wrap="square" anchor="ctr">
            <a:spAutoFit/>
          </a:bodyPr>
          <a:lstStyle/>
          <a:p>
            <a:pPr algn="ctr"/>
            <a:r>
              <a:rPr lang="zh-TW" altLang="en-US" sz="24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混合云</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8" name="Rectangle 37"/>
          <p:cNvSpPr/>
          <p:nvPr/>
        </p:nvSpPr>
        <p:spPr>
          <a:xfrm>
            <a:off x="760414" y="1983569"/>
            <a:ext cx="2369496" cy="461665"/>
          </a:xfrm>
          <a:prstGeom prst="rect">
            <a:avLst/>
          </a:prstGeom>
        </p:spPr>
        <p:txBody>
          <a:bodyPr wrap="square" anchor="ctr">
            <a:spAutoFit/>
          </a:bodyPr>
          <a:lstStyle/>
          <a:p>
            <a:pPr algn="ctr"/>
            <a:r>
              <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SDN</a:t>
            </a:r>
          </a:p>
        </p:txBody>
      </p:sp>
      <p:cxnSp>
        <p:nvCxnSpPr>
          <p:cNvPr id="40" name="Straight Connector 39"/>
          <p:cNvCxnSpPr/>
          <p:nvPr/>
        </p:nvCxnSpPr>
        <p:spPr bwMode="auto">
          <a:xfrm>
            <a:off x="3327452" y="1874068"/>
            <a:ext cx="0" cy="680668"/>
          </a:xfrm>
          <a:prstGeom prst="line">
            <a:avLst/>
          </a:prstGeom>
          <a:noFill/>
          <a:ln w="19050" cap="flat" cmpd="sng" algn="ctr">
            <a:solidFill>
              <a:schemeClr val="bg2"/>
            </a:solidFill>
            <a:prstDash val="solid"/>
            <a:round/>
            <a:headEnd type="none" w="med" len="med"/>
            <a:tailEnd type="none" w="med" len="med"/>
          </a:ln>
          <a:effectLst/>
        </p:spPr>
      </p:cxnSp>
      <p:cxnSp>
        <p:nvCxnSpPr>
          <p:cNvPr id="41" name="Straight Connector 40"/>
          <p:cNvCxnSpPr/>
          <p:nvPr/>
        </p:nvCxnSpPr>
        <p:spPr bwMode="auto">
          <a:xfrm>
            <a:off x="6092032" y="1874068"/>
            <a:ext cx="0" cy="680668"/>
          </a:xfrm>
          <a:prstGeom prst="line">
            <a:avLst/>
          </a:prstGeom>
          <a:noFill/>
          <a:ln w="19050" cap="flat" cmpd="sng" algn="ctr">
            <a:solidFill>
              <a:schemeClr val="bg2"/>
            </a:solidFill>
            <a:prstDash val="solid"/>
            <a:round/>
            <a:headEnd type="none" w="med" len="med"/>
            <a:tailEnd type="none" w="med" len="med"/>
          </a:ln>
          <a:effectLst/>
        </p:spPr>
      </p:cxnSp>
      <p:cxnSp>
        <p:nvCxnSpPr>
          <p:cNvPr id="42" name="Straight Connector 41"/>
          <p:cNvCxnSpPr/>
          <p:nvPr/>
        </p:nvCxnSpPr>
        <p:spPr bwMode="auto">
          <a:xfrm>
            <a:off x="8856612" y="1874068"/>
            <a:ext cx="0" cy="680668"/>
          </a:xfrm>
          <a:prstGeom prst="line">
            <a:avLst/>
          </a:prstGeom>
          <a:noFill/>
          <a:ln w="19050" cap="flat" cmpd="sng" algn="ctr">
            <a:solidFill>
              <a:schemeClr val="bg2"/>
            </a:solidFill>
            <a:prstDash val="solid"/>
            <a:round/>
            <a:headEnd type="none" w="med" len="med"/>
            <a:tailEnd type="none" w="med" len="med"/>
          </a:ln>
          <a:effectLst/>
        </p:spPr>
      </p:cxnSp>
    </p:spTree>
    <p:extLst>
      <p:ext uri="{BB962C8B-B14F-4D97-AF65-F5344CB8AC3E}">
        <p14:creationId xmlns:p14="http://schemas.microsoft.com/office/powerpoint/2010/main" val="7957745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50"/>
                                        <p:tgtEl>
                                          <p:spTgt spid="36"/>
                                        </p:tgtEl>
                                      </p:cBhvr>
                                    </p:animEffect>
                                  </p:childTnLst>
                                </p:cTn>
                              </p:par>
                            </p:childTnLst>
                          </p:cTn>
                        </p:par>
                        <p:par>
                          <p:cTn id="29" fill="hold">
                            <p:stCondLst>
                              <p:cond delay="2000"/>
                            </p:stCondLst>
                            <p:childTnLst>
                              <p:par>
                                <p:cTn id="30" presetID="16" presetClass="entr" presetSubtype="37"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arn(outVertical)">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ounded Rectangle 384"/>
          <p:cNvSpPr/>
          <p:nvPr/>
        </p:nvSpPr>
        <p:spPr bwMode="auto">
          <a:xfrm>
            <a:off x="9201915" y="2546302"/>
            <a:ext cx="1886697" cy="3357232"/>
          </a:xfrm>
          <a:prstGeom prst="roundRect">
            <a:avLst>
              <a:gd name="adj" fmla="val 5235"/>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386" name="Rounded Rectangle 385"/>
          <p:cNvSpPr/>
          <p:nvPr/>
        </p:nvSpPr>
        <p:spPr bwMode="auto">
          <a:xfrm>
            <a:off x="7182615" y="2546302"/>
            <a:ext cx="1886697" cy="3357232"/>
          </a:xfrm>
          <a:prstGeom prst="roundRect">
            <a:avLst>
              <a:gd name="adj" fmla="val 5235"/>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387" name="Rounded Rectangle 386"/>
          <p:cNvSpPr/>
          <p:nvPr/>
        </p:nvSpPr>
        <p:spPr bwMode="auto">
          <a:xfrm>
            <a:off x="5163315" y="2546302"/>
            <a:ext cx="1886697" cy="3357232"/>
          </a:xfrm>
          <a:prstGeom prst="roundRect">
            <a:avLst>
              <a:gd name="adj" fmla="val 5235"/>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388" name="Rounded Rectangle 387"/>
          <p:cNvSpPr/>
          <p:nvPr/>
        </p:nvSpPr>
        <p:spPr bwMode="auto">
          <a:xfrm>
            <a:off x="3144015" y="2546302"/>
            <a:ext cx="1886697" cy="3357232"/>
          </a:xfrm>
          <a:prstGeom prst="roundRect">
            <a:avLst>
              <a:gd name="adj" fmla="val 5235"/>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389" name="Rounded Rectangle 388"/>
          <p:cNvSpPr/>
          <p:nvPr/>
        </p:nvSpPr>
        <p:spPr bwMode="auto">
          <a:xfrm>
            <a:off x="1124715" y="2546302"/>
            <a:ext cx="1886697" cy="3357232"/>
          </a:xfrm>
          <a:prstGeom prst="roundRect">
            <a:avLst>
              <a:gd name="adj" fmla="val 5235"/>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nvGrpSpPr>
          <p:cNvPr id="8" name="Group 7"/>
          <p:cNvGrpSpPr/>
          <p:nvPr/>
        </p:nvGrpSpPr>
        <p:grpSpPr>
          <a:xfrm>
            <a:off x="1346566" y="1836208"/>
            <a:ext cx="9495692" cy="600138"/>
            <a:chOff x="1280160" y="2303127"/>
            <a:chExt cx="9495692" cy="600138"/>
          </a:xfrm>
        </p:grpSpPr>
        <p:grpSp>
          <p:nvGrpSpPr>
            <p:cNvPr id="9" name="Group 8"/>
            <p:cNvGrpSpPr/>
            <p:nvPr/>
          </p:nvGrpSpPr>
          <p:grpSpPr>
            <a:xfrm>
              <a:off x="1454968" y="2303127"/>
              <a:ext cx="9141921" cy="600138"/>
              <a:chOff x="1454968" y="2303127"/>
              <a:chExt cx="9141921" cy="600138"/>
            </a:xfrm>
          </p:grpSpPr>
          <p:grpSp>
            <p:nvGrpSpPr>
              <p:cNvPr id="13" name="Group 12"/>
              <p:cNvGrpSpPr/>
              <p:nvPr/>
            </p:nvGrpSpPr>
            <p:grpSpPr>
              <a:xfrm>
                <a:off x="6028005" y="2303127"/>
                <a:ext cx="4568884" cy="588954"/>
                <a:chOff x="6028005" y="3780233"/>
                <a:chExt cx="4568884" cy="588954"/>
              </a:xfrm>
            </p:grpSpPr>
            <p:cxnSp>
              <p:nvCxnSpPr>
                <p:cNvPr id="31" name="Straight Connector 30"/>
                <p:cNvCxnSpPr/>
                <p:nvPr/>
              </p:nvCxnSpPr>
              <p:spPr bwMode="auto">
                <a:xfrm>
                  <a:off x="6028006"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2" name="Straight Connector 31"/>
                <p:cNvCxnSpPr/>
                <p:nvPr/>
              </p:nvCxnSpPr>
              <p:spPr bwMode="auto">
                <a:xfrm flipH="1">
                  <a:off x="6028005"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3" name="Straight Connector 32"/>
                <p:cNvCxnSpPr/>
                <p:nvPr/>
              </p:nvCxnSpPr>
              <p:spPr bwMode="auto">
                <a:xfrm>
                  <a:off x="6599682"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4" name="Straight Connector 33"/>
                <p:cNvCxnSpPr/>
                <p:nvPr/>
              </p:nvCxnSpPr>
              <p:spPr bwMode="auto">
                <a:xfrm flipH="1">
                  <a:off x="6601616"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5" name="Straight Connector 34"/>
                <p:cNvCxnSpPr/>
                <p:nvPr/>
              </p:nvCxnSpPr>
              <p:spPr bwMode="auto">
                <a:xfrm>
                  <a:off x="7173293"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6" name="Straight Connector 35"/>
                <p:cNvCxnSpPr/>
                <p:nvPr/>
              </p:nvCxnSpPr>
              <p:spPr bwMode="auto">
                <a:xfrm flipH="1">
                  <a:off x="7173293"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7" name="Straight Connector 36"/>
                <p:cNvCxnSpPr/>
                <p:nvPr/>
              </p:nvCxnSpPr>
              <p:spPr bwMode="auto">
                <a:xfrm>
                  <a:off x="7744970"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8" name="Straight Connector 37"/>
                <p:cNvCxnSpPr/>
                <p:nvPr/>
              </p:nvCxnSpPr>
              <p:spPr bwMode="auto">
                <a:xfrm flipH="1">
                  <a:off x="7738642"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9" name="Straight Connector 38"/>
                <p:cNvCxnSpPr/>
                <p:nvPr/>
              </p:nvCxnSpPr>
              <p:spPr bwMode="auto">
                <a:xfrm>
                  <a:off x="8310319"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0" name="Straight Connector 39"/>
                <p:cNvCxnSpPr/>
                <p:nvPr/>
              </p:nvCxnSpPr>
              <p:spPr bwMode="auto">
                <a:xfrm flipH="1">
                  <a:off x="831437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1" name="Straight Connector 40"/>
                <p:cNvCxnSpPr/>
                <p:nvPr/>
              </p:nvCxnSpPr>
              <p:spPr bwMode="auto">
                <a:xfrm>
                  <a:off x="888604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2" name="Straight Connector 41"/>
                <p:cNvCxnSpPr/>
                <p:nvPr/>
              </p:nvCxnSpPr>
              <p:spPr bwMode="auto">
                <a:xfrm flipH="1">
                  <a:off x="888500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3" name="Straight Connector 42"/>
                <p:cNvCxnSpPr/>
                <p:nvPr/>
              </p:nvCxnSpPr>
              <p:spPr bwMode="auto">
                <a:xfrm>
                  <a:off x="945667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4" name="Straight Connector 43"/>
                <p:cNvCxnSpPr/>
                <p:nvPr/>
              </p:nvCxnSpPr>
              <p:spPr bwMode="auto">
                <a:xfrm flipH="1">
                  <a:off x="945563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5" name="Straight Connector 44"/>
                <p:cNvCxnSpPr/>
                <p:nvPr/>
              </p:nvCxnSpPr>
              <p:spPr bwMode="auto">
                <a:xfrm>
                  <a:off x="1002730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46" name="Straight Connector 45"/>
                <p:cNvCxnSpPr/>
                <p:nvPr/>
              </p:nvCxnSpPr>
              <p:spPr bwMode="auto">
                <a:xfrm rot="5400000" flipH="1">
                  <a:off x="10025212"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grpSp>
          <p:grpSp>
            <p:nvGrpSpPr>
              <p:cNvPr id="14" name="Group 13"/>
              <p:cNvGrpSpPr/>
              <p:nvPr/>
            </p:nvGrpSpPr>
            <p:grpSpPr>
              <a:xfrm flipH="1">
                <a:off x="1454968" y="2314311"/>
                <a:ext cx="4568884" cy="588954"/>
                <a:chOff x="6028005" y="3780233"/>
                <a:chExt cx="4568884" cy="588954"/>
              </a:xfrm>
            </p:grpSpPr>
            <p:cxnSp>
              <p:nvCxnSpPr>
                <p:cNvPr id="15" name="Straight Connector 14"/>
                <p:cNvCxnSpPr/>
                <p:nvPr/>
              </p:nvCxnSpPr>
              <p:spPr bwMode="auto">
                <a:xfrm>
                  <a:off x="6028006"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16" name="Straight Connector 15"/>
                <p:cNvCxnSpPr/>
                <p:nvPr/>
              </p:nvCxnSpPr>
              <p:spPr bwMode="auto">
                <a:xfrm flipH="1">
                  <a:off x="6028005"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17" name="Straight Connector 16"/>
                <p:cNvCxnSpPr/>
                <p:nvPr/>
              </p:nvCxnSpPr>
              <p:spPr bwMode="auto">
                <a:xfrm>
                  <a:off x="6599682"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18" name="Straight Connector 17"/>
                <p:cNvCxnSpPr/>
                <p:nvPr/>
              </p:nvCxnSpPr>
              <p:spPr bwMode="auto">
                <a:xfrm flipH="1">
                  <a:off x="6601616"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19" name="Straight Connector 18"/>
                <p:cNvCxnSpPr/>
                <p:nvPr/>
              </p:nvCxnSpPr>
              <p:spPr bwMode="auto">
                <a:xfrm>
                  <a:off x="7173293"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0" name="Straight Connector 19"/>
                <p:cNvCxnSpPr/>
                <p:nvPr/>
              </p:nvCxnSpPr>
              <p:spPr bwMode="auto">
                <a:xfrm flipH="1">
                  <a:off x="7173293"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1" name="Straight Connector 20"/>
                <p:cNvCxnSpPr/>
                <p:nvPr/>
              </p:nvCxnSpPr>
              <p:spPr bwMode="auto">
                <a:xfrm>
                  <a:off x="7744970"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2" name="Straight Connector 21"/>
                <p:cNvCxnSpPr/>
                <p:nvPr/>
              </p:nvCxnSpPr>
              <p:spPr bwMode="auto">
                <a:xfrm flipH="1">
                  <a:off x="7738642"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3" name="Straight Connector 22"/>
                <p:cNvCxnSpPr/>
                <p:nvPr/>
              </p:nvCxnSpPr>
              <p:spPr bwMode="auto">
                <a:xfrm>
                  <a:off x="8310319"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4" name="Straight Connector 23"/>
                <p:cNvCxnSpPr/>
                <p:nvPr/>
              </p:nvCxnSpPr>
              <p:spPr bwMode="auto">
                <a:xfrm flipH="1">
                  <a:off x="831437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5" name="Straight Connector 24"/>
                <p:cNvCxnSpPr/>
                <p:nvPr/>
              </p:nvCxnSpPr>
              <p:spPr bwMode="auto">
                <a:xfrm>
                  <a:off x="888604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6" name="Straight Connector 25"/>
                <p:cNvCxnSpPr/>
                <p:nvPr/>
              </p:nvCxnSpPr>
              <p:spPr bwMode="auto">
                <a:xfrm flipH="1">
                  <a:off x="888500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7" name="Straight Connector 26"/>
                <p:cNvCxnSpPr/>
                <p:nvPr/>
              </p:nvCxnSpPr>
              <p:spPr bwMode="auto">
                <a:xfrm>
                  <a:off x="945667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8" name="Straight Connector 27"/>
                <p:cNvCxnSpPr/>
                <p:nvPr/>
              </p:nvCxnSpPr>
              <p:spPr bwMode="auto">
                <a:xfrm flipH="1">
                  <a:off x="9455630"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29" name="Straight Connector 28"/>
                <p:cNvCxnSpPr/>
                <p:nvPr/>
              </p:nvCxnSpPr>
              <p:spPr bwMode="auto">
                <a:xfrm>
                  <a:off x="10027307" y="3780233"/>
                  <a:ext cx="0" cy="588954"/>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30" name="Straight Connector 29"/>
                <p:cNvCxnSpPr/>
                <p:nvPr/>
              </p:nvCxnSpPr>
              <p:spPr bwMode="auto">
                <a:xfrm rot="5400000" flipH="1">
                  <a:off x="10025212" y="3795509"/>
                  <a:ext cx="571677" cy="571677"/>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grpSp>
        </p:grpSp>
        <p:grpSp>
          <p:nvGrpSpPr>
            <p:cNvPr id="10" name="Group 9"/>
            <p:cNvGrpSpPr/>
            <p:nvPr/>
          </p:nvGrpSpPr>
          <p:grpSpPr>
            <a:xfrm>
              <a:off x="1280160" y="2327421"/>
              <a:ext cx="9495692" cy="564660"/>
              <a:chOff x="1280160" y="2327421"/>
              <a:chExt cx="9495692" cy="564660"/>
            </a:xfrm>
          </p:grpSpPr>
          <p:cxnSp>
            <p:nvCxnSpPr>
              <p:cNvPr id="11" name="Straight Connector 10"/>
              <p:cNvCxnSpPr/>
              <p:nvPr/>
            </p:nvCxnSpPr>
            <p:spPr bwMode="auto">
              <a:xfrm>
                <a:off x="1280160" y="2892081"/>
                <a:ext cx="9495692" cy="0"/>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cxnSp>
            <p:nvCxnSpPr>
              <p:cNvPr id="12" name="Straight Connector 11"/>
              <p:cNvCxnSpPr/>
              <p:nvPr/>
            </p:nvCxnSpPr>
            <p:spPr bwMode="auto">
              <a:xfrm>
                <a:off x="1653708" y="2327421"/>
                <a:ext cx="8741660" cy="0"/>
              </a:xfrm>
              <a:prstGeom prst="line">
                <a:avLst/>
              </a:prstGeom>
              <a:noFill/>
              <a:ln w="12700" cap="flat" cmpd="sng" algn="ctr">
                <a:gradFill flip="none" rotWithShape="1">
                  <a:gsLst>
                    <a:gs pos="0">
                      <a:schemeClr val="tx1"/>
                    </a:gs>
                    <a:gs pos="46000">
                      <a:schemeClr val="tx1">
                        <a:lumMod val="85000"/>
                      </a:schemeClr>
                    </a:gs>
                    <a:gs pos="100000">
                      <a:schemeClr val="tx1">
                        <a:lumMod val="50000"/>
                      </a:schemeClr>
                    </a:gs>
                  </a:gsLst>
                  <a:path path="circle">
                    <a:fillToRect l="50000" t="130000" r="50000" b="-30000"/>
                  </a:path>
                  <a:tileRect/>
                </a:gradFill>
                <a:prstDash val="solid"/>
                <a:round/>
                <a:headEnd type="none" w="med" len="med"/>
                <a:tailEnd type="none" w="med" len="med"/>
              </a:ln>
              <a:effectLst/>
            </p:spPr>
          </p:cxnSp>
        </p:grpSp>
      </p:grpSp>
      <p:sp>
        <p:nvSpPr>
          <p:cNvPr id="325" name="TextBox 324"/>
          <p:cNvSpPr txBox="1"/>
          <p:nvPr/>
        </p:nvSpPr>
        <p:spPr>
          <a:xfrm>
            <a:off x="3153838" y="3147512"/>
            <a:ext cx="1828800" cy="457200"/>
          </a:xfrm>
          <a:prstGeom prst="rect">
            <a:avLst/>
          </a:prstGeom>
          <a:noFill/>
        </p:spPr>
        <p:txBody>
          <a:bodyPr wrap="square" lIns="0" tIns="0" rIns="0" bIns="45720" rtlCol="0" anchor="b">
            <a:noAutofit/>
          </a:bodyPr>
          <a:lstStyle/>
          <a:p>
            <a:pPr algn="ctr">
              <a:lnSpc>
                <a:spcPct val="150000"/>
              </a:lnSpc>
              <a:defRPr>
                <a:solidFill>
                  <a:srgbClr val="D9D9D9"/>
                </a:solidFill>
                <a:latin typeface="Helvetica Neue Thin"/>
                <a:ea typeface="Helvetica Neue Thin"/>
                <a:cs typeface="Helvetica Neue Thin"/>
                <a:sym typeface="Helvetica Neue Thin"/>
              </a:defRPr>
            </a:pPr>
            <a:r>
              <a:rPr lang="zh-TW" altLang="en-US" sz="1600" b="1" dirty="0" smtClean="0">
                <a:solidFill>
                  <a:schemeClr val="bg1"/>
                </a:solidFill>
                <a:latin typeface="Microsoft YaHei" charset="-122"/>
                <a:ea typeface="Microsoft YaHei" charset="-122"/>
                <a:cs typeface="Microsoft YaHei" charset="-122"/>
                <a:sym typeface="Helvetica Neue Thin"/>
              </a:rPr>
              <a:t>虚拟平台</a:t>
            </a:r>
            <a:endParaRPr lang="en-US" sz="1600" b="1" dirty="0">
              <a:solidFill>
                <a:schemeClr val="bg1"/>
              </a:solidFill>
              <a:latin typeface="Microsoft YaHei" charset="-122"/>
              <a:ea typeface="Microsoft YaHei" charset="-122"/>
              <a:cs typeface="Microsoft YaHei" charset="-122"/>
              <a:sym typeface="Helvetica Neue Thin"/>
            </a:endParaRPr>
          </a:p>
        </p:txBody>
      </p:sp>
      <p:grpSp>
        <p:nvGrpSpPr>
          <p:cNvPr id="321" name="Group 320"/>
          <p:cNvGrpSpPr/>
          <p:nvPr/>
        </p:nvGrpSpPr>
        <p:grpSpPr>
          <a:xfrm>
            <a:off x="3215113" y="3819334"/>
            <a:ext cx="1828800" cy="1326399"/>
            <a:chOff x="1375471" y="1240104"/>
            <a:chExt cx="1828800" cy="1326399"/>
          </a:xfrm>
        </p:grpSpPr>
        <p:sp>
          <p:nvSpPr>
            <p:cNvPr id="322" name="TextBox 321"/>
            <p:cNvSpPr txBox="1"/>
            <p:nvPr/>
          </p:nvSpPr>
          <p:spPr>
            <a:xfrm>
              <a:off x="1375471" y="1290438"/>
              <a:ext cx="1828800" cy="1276065"/>
            </a:xfrm>
            <a:prstGeom prst="rect">
              <a:avLst/>
            </a:prstGeom>
            <a:noFill/>
          </p:spPr>
          <p:txBody>
            <a:bodyPr wrap="square" rtlCol="0">
              <a:noAutofit/>
            </a:bodyPr>
            <a:lstStyle/>
            <a:p>
              <a:pPr marL="168275">
                <a:lnSpc>
                  <a:spcPct val="110000"/>
                </a:lnSpc>
              </a:pPr>
              <a:r>
                <a:rPr lang="en-US" sz="1600" dirty="0" smtClean="0">
                  <a:solidFill>
                    <a:srgbClr val="FFFFFF"/>
                  </a:solidFill>
                  <a:latin typeface="Microsoft YaHei" charset="-122"/>
                  <a:ea typeface="Microsoft YaHei" charset="-122"/>
                  <a:cs typeface="Microsoft YaHei" charset="-122"/>
                </a:rPr>
                <a:t>ESX</a:t>
              </a:r>
            </a:p>
            <a:p>
              <a:pPr marL="168275">
                <a:lnSpc>
                  <a:spcPct val="110000"/>
                </a:lnSpc>
              </a:pPr>
              <a:r>
                <a:rPr lang="en-US" sz="1600" dirty="0" smtClean="0">
                  <a:solidFill>
                    <a:srgbClr val="FFFFFF"/>
                  </a:solidFill>
                  <a:latin typeface="Microsoft YaHei" charset="-122"/>
                  <a:ea typeface="Microsoft YaHei" charset="-122"/>
                  <a:cs typeface="Microsoft YaHei" charset="-122"/>
                </a:rPr>
                <a:t>Xen</a:t>
              </a:r>
            </a:p>
            <a:p>
              <a:pPr marL="168275">
                <a:lnSpc>
                  <a:spcPct val="110000"/>
                </a:lnSpc>
              </a:pPr>
              <a:r>
                <a:rPr lang="en-US" sz="1600" dirty="0" smtClean="0">
                  <a:solidFill>
                    <a:srgbClr val="FFFFFF"/>
                  </a:solidFill>
                  <a:latin typeface="Microsoft YaHei" charset="-122"/>
                  <a:ea typeface="Microsoft YaHei" charset="-122"/>
                  <a:cs typeface="Microsoft YaHei" charset="-122"/>
                </a:rPr>
                <a:t>Hyper-V</a:t>
              </a:r>
            </a:p>
            <a:p>
              <a:pPr marL="168275">
                <a:lnSpc>
                  <a:spcPct val="110000"/>
                </a:lnSpc>
              </a:pPr>
              <a:r>
                <a:rPr lang="en-US" sz="1600" dirty="0">
                  <a:solidFill>
                    <a:srgbClr val="FFFFFF"/>
                  </a:solidFill>
                  <a:latin typeface="Microsoft YaHei" charset="-122"/>
                  <a:ea typeface="Microsoft YaHei" charset="-122"/>
                  <a:cs typeface="Microsoft YaHei" charset="-122"/>
                </a:rPr>
                <a:t>KVM</a:t>
              </a:r>
            </a:p>
            <a:p>
              <a:pPr marL="168275">
                <a:lnSpc>
                  <a:spcPct val="110000"/>
                </a:lnSpc>
              </a:pPr>
              <a:endParaRPr lang="en-US" sz="1600" dirty="0">
                <a:solidFill>
                  <a:srgbClr val="FFFFFF"/>
                </a:solidFill>
                <a:latin typeface="Microsoft YaHei" charset="-122"/>
                <a:ea typeface="Microsoft YaHei" charset="-122"/>
                <a:cs typeface="Microsoft YaHei" charset="-122"/>
              </a:endParaRPr>
            </a:p>
          </p:txBody>
        </p:sp>
        <p:cxnSp>
          <p:nvCxnSpPr>
            <p:cNvPr id="323" name="Straight Connector 322"/>
            <p:cNvCxnSpPr/>
            <p:nvPr/>
          </p:nvCxnSpPr>
          <p:spPr bwMode="auto">
            <a:xfrm>
              <a:off x="1604071" y="1240104"/>
              <a:ext cx="1371600" cy="0"/>
            </a:xfrm>
            <a:prstGeom prst="line">
              <a:avLst/>
            </a:prstGeom>
            <a:noFill/>
            <a:ln w="12700" cap="flat" cmpd="sng" algn="ctr">
              <a:gradFill flip="none" rotWithShape="1">
                <a:gsLst>
                  <a:gs pos="100000">
                    <a:srgbClr val="FFFFFF">
                      <a:alpha val="0"/>
                    </a:srgbClr>
                  </a:gs>
                  <a:gs pos="0">
                    <a:schemeClr val="tx1">
                      <a:alpha val="0"/>
                    </a:schemeClr>
                  </a:gs>
                  <a:gs pos="50000">
                    <a:srgbClr val="FFFFFF"/>
                  </a:gs>
                </a:gsLst>
                <a:lin ang="0" scaled="0"/>
                <a:tileRect/>
              </a:gradFill>
              <a:prstDash val="solid"/>
              <a:round/>
              <a:headEnd type="none" w="med" len="med"/>
              <a:tailEnd type="none" w="med" len="med"/>
            </a:ln>
            <a:effectLst/>
          </p:spPr>
        </p:cxnSp>
      </p:grpSp>
      <p:sp>
        <p:nvSpPr>
          <p:cNvPr id="332" name="TextBox 331"/>
          <p:cNvSpPr txBox="1"/>
          <p:nvPr/>
        </p:nvSpPr>
        <p:spPr>
          <a:xfrm>
            <a:off x="5179498" y="3146075"/>
            <a:ext cx="1828800" cy="457200"/>
          </a:xfrm>
          <a:prstGeom prst="rect">
            <a:avLst/>
          </a:prstGeom>
          <a:noFill/>
        </p:spPr>
        <p:txBody>
          <a:bodyPr wrap="square" lIns="0" tIns="0" rIns="0" bIns="45720" rtlCol="0" anchor="b">
            <a:noAutofit/>
          </a:bodyPr>
          <a:lstStyle/>
          <a:p>
            <a:pPr algn="ctr"/>
            <a:r>
              <a:rPr lang="zh-TW" altLang="en-US" sz="1600" b="1" dirty="0" smtClean="0">
                <a:solidFill>
                  <a:srgbClr val="FFFFFF"/>
                </a:solidFill>
                <a:latin typeface="Microsoft YaHei" charset="-122"/>
                <a:ea typeface="Microsoft YaHei" charset="-122"/>
                <a:cs typeface="Microsoft YaHei" charset="-122"/>
              </a:rPr>
              <a:t>云</a:t>
            </a:r>
            <a:endParaRPr lang="en-US" sz="1600" b="1" dirty="0">
              <a:solidFill>
                <a:srgbClr val="FFFFFF"/>
              </a:solidFill>
              <a:latin typeface="Microsoft YaHei" charset="-122"/>
              <a:ea typeface="Microsoft YaHei" charset="-122"/>
              <a:cs typeface="Microsoft YaHei" charset="-122"/>
            </a:endParaRPr>
          </a:p>
        </p:txBody>
      </p:sp>
      <p:grpSp>
        <p:nvGrpSpPr>
          <p:cNvPr id="328" name="Group 327"/>
          <p:cNvGrpSpPr/>
          <p:nvPr/>
        </p:nvGrpSpPr>
        <p:grpSpPr>
          <a:xfrm>
            <a:off x="5199608" y="3832977"/>
            <a:ext cx="1828800" cy="1326399"/>
            <a:chOff x="1375471" y="1253747"/>
            <a:chExt cx="1828800" cy="1326399"/>
          </a:xfrm>
        </p:grpSpPr>
        <p:sp>
          <p:nvSpPr>
            <p:cNvPr id="329" name="TextBox 328"/>
            <p:cNvSpPr txBox="1"/>
            <p:nvPr/>
          </p:nvSpPr>
          <p:spPr>
            <a:xfrm>
              <a:off x="1375471" y="1304081"/>
              <a:ext cx="1828800" cy="1276065"/>
            </a:xfrm>
            <a:prstGeom prst="rect">
              <a:avLst/>
            </a:prstGeom>
            <a:noFill/>
          </p:spPr>
          <p:txBody>
            <a:bodyPr wrap="square" rtlCol="0">
              <a:noAutofit/>
            </a:bodyPr>
            <a:lstStyle/>
            <a:p>
              <a:pPr marL="168275">
                <a:lnSpc>
                  <a:spcPct val="110000"/>
                </a:lnSpc>
              </a:pPr>
              <a:r>
                <a:rPr lang="en-US" sz="1600" dirty="0" smtClean="0">
                  <a:solidFill>
                    <a:srgbClr val="FFFFFF"/>
                  </a:solidFill>
                  <a:latin typeface="Microsoft YaHei" charset="-122"/>
                  <a:ea typeface="Microsoft YaHei" charset="-122"/>
                  <a:cs typeface="Microsoft YaHei" charset="-122"/>
                </a:rPr>
                <a:t>Amazon</a:t>
              </a:r>
            </a:p>
            <a:p>
              <a:pPr marL="168275">
                <a:lnSpc>
                  <a:spcPct val="110000"/>
                </a:lnSpc>
              </a:pPr>
              <a:r>
                <a:rPr lang="en-US" sz="1600" dirty="0">
                  <a:solidFill>
                    <a:srgbClr val="FFFFFF"/>
                  </a:solidFill>
                  <a:latin typeface="Microsoft YaHei" charset="-122"/>
                  <a:ea typeface="Microsoft YaHei" charset="-122"/>
                  <a:cs typeface="Microsoft YaHei" charset="-122"/>
                </a:rPr>
                <a:t>Azure</a:t>
              </a:r>
            </a:p>
            <a:p>
              <a:pPr marL="168275">
                <a:lnSpc>
                  <a:spcPct val="110000"/>
                </a:lnSpc>
              </a:pPr>
              <a:r>
                <a:rPr lang="en-US" sz="1600" dirty="0" err="1" smtClean="0">
                  <a:solidFill>
                    <a:srgbClr val="FFFFFF"/>
                  </a:solidFill>
                  <a:latin typeface="Microsoft YaHei" charset="-122"/>
                  <a:ea typeface="Microsoft YaHei" charset="-122"/>
                  <a:cs typeface="Microsoft YaHei" charset="-122"/>
                </a:rPr>
                <a:t>Softlayer</a:t>
              </a:r>
              <a:endParaRPr lang="en-US" sz="1600" dirty="0" smtClean="0">
                <a:solidFill>
                  <a:srgbClr val="FFFFFF"/>
                </a:solidFill>
                <a:latin typeface="Microsoft YaHei" charset="-122"/>
                <a:ea typeface="Microsoft YaHei" charset="-122"/>
                <a:cs typeface="Microsoft YaHei" charset="-122"/>
              </a:endParaRPr>
            </a:p>
            <a:p>
              <a:pPr marL="168275">
                <a:lnSpc>
                  <a:spcPct val="110000"/>
                </a:lnSpc>
              </a:pPr>
              <a:r>
                <a:rPr lang="en-US" sz="2800" dirty="0" smtClean="0">
                  <a:solidFill>
                    <a:srgbClr val="FFFFFF"/>
                  </a:solidFill>
                  <a:latin typeface="Microsoft YaHei" charset="-122"/>
                  <a:ea typeface="Microsoft YaHei" charset="-122"/>
                  <a:cs typeface="Microsoft YaHei" charset="-122"/>
                </a:rPr>
                <a:t>…</a:t>
              </a: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私有</a:t>
              </a:r>
              <a:endParaRPr lang="en-US" sz="1600" dirty="0" smtClean="0">
                <a:solidFill>
                  <a:srgbClr val="FFFFFF"/>
                </a:solidFill>
                <a:latin typeface="Microsoft YaHei" charset="-122"/>
                <a:ea typeface="Microsoft YaHei" charset="-122"/>
                <a:cs typeface="Microsoft YaHei" charset="-122"/>
              </a:endParaRPr>
            </a:p>
          </p:txBody>
        </p:sp>
        <p:cxnSp>
          <p:nvCxnSpPr>
            <p:cNvPr id="330" name="Straight Connector 329"/>
            <p:cNvCxnSpPr/>
            <p:nvPr/>
          </p:nvCxnSpPr>
          <p:spPr bwMode="auto">
            <a:xfrm>
              <a:off x="1604071" y="1253747"/>
              <a:ext cx="1371600" cy="0"/>
            </a:xfrm>
            <a:prstGeom prst="line">
              <a:avLst/>
            </a:prstGeom>
            <a:noFill/>
            <a:ln w="12700" cap="flat" cmpd="sng" algn="ctr">
              <a:gradFill flip="none" rotWithShape="1">
                <a:gsLst>
                  <a:gs pos="100000">
                    <a:srgbClr val="FFFFFF">
                      <a:alpha val="0"/>
                    </a:srgbClr>
                  </a:gs>
                  <a:gs pos="0">
                    <a:schemeClr val="tx1">
                      <a:alpha val="0"/>
                    </a:schemeClr>
                  </a:gs>
                  <a:gs pos="50000">
                    <a:srgbClr val="FFFFFF"/>
                  </a:gs>
                </a:gsLst>
                <a:lin ang="0" scaled="0"/>
                <a:tileRect/>
              </a:gradFill>
              <a:prstDash val="solid"/>
              <a:round/>
              <a:headEnd type="none" w="med" len="med"/>
              <a:tailEnd type="none" w="med" len="med"/>
            </a:ln>
            <a:effectLst/>
          </p:spPr>
        </p:cxnSp>
      </p:grpSp>
      <p:sp>
        <p:nvSpPr>
          <p:cNvPr id="339" name="TextBox 338"/>
          <p:cNvSpPr txBox="1"/>
          <p:nvPr/>
        </p:nvSpPr>
        <p:spPr>
          <a:xfrm>
            <a:off x="7205159" y="3144638"/>
            <a:ext cx="1828800" cy="457200"/>
          </a:xfrm>
          <a:prstGeom prst="rect">
            <a:avLst/>
          </a:prstGeom>
          <a:noFill/>
        </p:spPr>
        <p:txBody>
          <a:bodyPr wrap="square" lIns="0" tIns="0" rIns="0" bIns="45720" rtlCol="0" anchor="b">
            <a:noAutofit/>
          </a:bodyPr>
          <a:lstStyle/>
          <a:p>
            <a:pPr algn="ctr"/>
            <a:r>
              <a:rPr lang="zh-TW" altLang="en-US" sz="1600" b="1" dirty="0" smtClean="0">
                <a:solidFill>
                  <a:srgbClr val="FFFFFF"/>
                </a:solidFill>
                <a:latin typeface="Microsoft YaHei" charset="-122"/>
                <a:ea typeface="Microsoft YaHei" charset="-122"/>
                <a:cs typeface="Microsoft YaHei" charset="-122"/>
              </a:rPr>
              <a:t>自动化运维</a:t>
            </a:r>
            <a:endParaRPr lang="en-US" sz="1600" b="1" dirty="0">
              <a:solidFill>
                <a:srgbClr val="FFFFFF"/>
              </a:solidFill>
              <a:latin typeface="Microsoft YaHei" charset="-122"/>
              <a:ea typeface="Microsoft YaHei" charset="-122"/>
              <a:cs typeface="Microsoft YaHei" charset="-122"/>
            </a:endParaRPr>
          </a:p>
        </p:txBody>
      </p:sp>
      <p:grpSp>
        <p:nvGrpSpPr>
          <p:cNvPr id="335" name="Group 334"/>
          <p:cNvGrpSpPr/>
          <p:nvPr/>
        </p:nvGrpSpPr>
        <p:grpSpPr>
          <a:xfrm>
            <a:off x="7184103" y="3832977"/>
            <a:ext cx="1828800" cy="1326399"/>
            <a:chOff x="1375471" y="1253747"/>
            <a:chExt cx="1828800" cy="1326399"/>
          </a:xfrm>
        </p:grpSpPr>
        <p:sp>
          <p:nvSpPr>
            <p:cNvPr id="336" name="TextBox 335"/>
            <p:cNvSpPr txBox="1"/>
            <p:nvPr/>
          </p:nvSpPr>
          <p:spPr>
            <a:xfrm>
              <a:off x="1375471" y="1304081"/>
              <a:ext cx="1828800" cy="1276065"/>
            </a:xfrm>
            <a:prstGeom prst="rect">
              <a:avLst/>
            </a:prstGeom>
            <a:noFill/>
          </p:spPr>
          <p:txBody>
            <a:bodyPr wrap="square" rtlCol="0">
              <a:noAutofit/>
            </a:bodyPr>
            <a:lstStyle/>
            <a:p>
              <a:pPr marL="168275">
                <a:lnSpc>
                  <a:spcPct val="110000"/>
                </a:lnSpc>
              </a:pPr>
              <a:r>
                <a:rPr lang="en-US" sz="1600" dirty="0">
                  <a:solidFill>
                    <a:srgbClr val="FFFFFF"/>
                  </a:solidFill>
                  <a:latin typeface="Microsoft YaHei" charset="-122"/>
                  <a:ea typeface="Microsoft YaHei" charset="-122"/>
                  <a:cs typeface="Microsoft YaHei" charset="-122"/>
                </a:rPr>
                <a:t>OpenStack</a:t>
              </a:r>
            </a:p>
            <a:p>
              <a:pPr marL="168275">
                <a:lnSpc>
                  <a:spcPct val="110000"/>
                </a:lnSpc>
              </a:pPr>
              <a:r>
                <a:rPr lang="en-US" sz="1600" dirty="0">
                  <a:solidFill>
                    <a:srgbClr val="FFFFFF"/>
                  </a:solidFill>
                  <a:latin typeface="Microsoft YaHei" charset="-122"/>
                  <a:ea typeface="Microsoft YaHei" charset="-122"/>
                  <a:cs typeface="Microsoft YaHei" charset="-122"/>
                </a:rPr>
                <a:t>NSX</a:t>
              </a:r>
            </a:p>
            <a:p>
              <a:pPr marL="168275">
                <a:lnSpc>
                  <a:spcPct val="110000"/>
                </a:lnSpc>
              </a:pPr>
              <a:r>
                <a:rPr lang="en-US" sz="1600" dirty="0" smtClean="0">
                  <a:solidFill>
                    <a:srgbClr val="FFFFFF"/>
                  </a:solidFill>
                  <a:latin typeface="Microsoft YaHei" charset="-122"/>
                  <a:ea typeface="Microsoft YaHei" charset="-122"/>
                  <a:cs typeface="Microsoft YaHei" charset="-122"/>
                </a:rPr>
                <a:t>OpenDaylight</a:t>
              </a:r>
            </a:p>
            <a:p>
              <a:pPr marL="168275">
                <a:lnSpc>
                  <a:spcPct val="110000"/>
                </a:lnSpc>
              </a:pPr>
              <a:r>
                <a:rPr lang="en-US" sz="1600" dirty="0" smtClean="0">
                  <a:solidFill>
                    <a:srgbClr val="FFFFFF"/>
                  </a:solidFill>
                  <a:latin typeface="Microsoft YaHei" charset="-122"/>
                  <a:ea typeface="Microsoft YaHei" charset="-122"/>
                  <a:cs typeface="Microsoft YaHei" charset="-122"/>
                </a:rPr>
                <a:t>Cisco</a:t>
              </a:r>
            </a:p>
            <a:p>
              <a:pPr marL="168275">
                <a:lnSpc>
                  <a:spcPct val="110000"/>
                </a:lnSpc>
              </a:pPr>
              <a:r>
                <a:rPr lang="en-US" sz="1600" dirty="0" err="1" smtClean="0">
                  <a:solidFill>
                    <a:srgbClr val="FFFFFF"/>
                  </a:solidFill>
                  <a:latin typeface="Microsoft YaHei" charset="-122"/>
                  <a:ea typeface="Microsoft YaHei" charset="-122"/>
                  <a:cs typeface="Microsoft YaHei" charset="-122"/>
                </a:rPr>
                <a:t>Nuage</a:t>
              </a:r>
              <a:endParaRPr lang="en-US" sz="1600" dirty="0" smtClean="0">
                <a:solidFill>
                  <a:srgbClr val="FFFFFF"/>
                </a:solidFill>
                <a:latin typeface="Microsoft YaHei" charset="-122"/>
                <a:ea typeface="Microsoft YaHei" charset="-122"/>
                <a:cs typeface="Microsoft YaHei" charset="-122"/>
              </a:endParaRPr>
            </a:p>
            <a:p>
              <a:pPr marL="168275">
                <a:lnSpc>
                  <a:spcPct val="110000"/>
                </a:lnSpc>
              </a:pPr>
              <a:r>
                <a:rPr lang="en-US" sz="2400" dirty="0" smtClean="0">
                  <a:solidFill>
                    <a:srgbClr val="FFFFFF"/>
                  </a:solidFill>
                  <a:latin typeface="Microsoft YaHei" charset="-122"/>
                  <a:ea typeface="Microsoft YaHei" charset="-122"/>
                  <a:cs typeface="Microsoft YaHei" charset="-122"/>
                </a:rPr>
                <a:t>…</a:t>
              </a:r>
            </a:p>
          </p:txBody>
        </p:sp>
        <p:cxnSp>
          <p:nvCxnSpPr>
            <p:cNvPr id="337" name="Straight Connector 336"/>
            <p:cNvCxnSpPr/>
            <p:nvPr/>
          </p:nvCxnSpPr>
          <p:spPr bwMode="auto">
            <a:xfrm>
              <a:off x="1604071" y="1253747"/>
              <a:ext cx="1371600" cy="0"/>
            </a:xfrm>
            <a:prstGeom prst="line">
              <a:avLst/>
            </a:prstGeom>
            <a:noFill/>
            <a:ln w="12700" cap="flat" cmpd="sng" algn="ctr">
              <a:gradFill flip="none" rotWithShape="1">
                <a:gsLst>
                  <a:gs pos="100000">
                    <a:srgbClr val="FFFFFF">
                      <a:alpha val="0"/>
                    </a:srgbClr>
                  </a:gs>
                  <a:gs pos="0">
                    <a:schemeClr val="tx1">
                      <a:alpha val="0"/>
                    </a:schemeClr>
                  </a:gs>
                  <a:gs pos="50000">
                    <a:srgbClr val="FFFFFF"/>
                  </a:gs>
                </a:gsLst>
                <a:lin ang="0" scaled="0"/>
                <a:tileRect/>
              </a:gradFill>
              <a:prstDash val="solid"/>
              <a:round/>
              <a:headEnd type="none" w="med" len="med"/>
              <a:tailEnd type="none" w="med" len="med"/>
            </a:ln>
            <a:effectLst/>
          </p:spPr>
        </p:cxnSp>
      </p:grpSp>
      <p:sp>
        <p:nvSpPr>
          <p:cNvPr id="346" name="TextBox 345"/>
          <p:cNvSpPr txBox="1"/>
          <p:nvPr/>
        </p:nvSpPr>
        <p:spPr>
          <a:xfrm>
            <a:off x="9230820" y="3143200"/>
            <a:ext cx="1828800" cy="457200"/>
          </a:xfrm>
          <a:prstGeom prst="rect">
            <a:avLst/>
          </a:prstGeom>
          <a:noFill/>
        </p:spPr>
        <p:txBody>
          <a:bodyPr wrap="square" lIns="0" tIns="0" rIns="0" bIns="45720" rtlCol="0" anchor="b">
            <a:noAutofit/>
          </a:bodyPr>
          <a:lstStyle/>
          <a:p>
            <a:pPr algn="ctr"/>
            <a:r>
              <a:rPr lang="zh-TW" altLang="en-US" sz="1600" b="1" dirty="0" smtClean="0">
                <a:solidFill>
                  <a:srgbClr val="FFFFFF"/>
                </a:solidFill>
                <a:latin typeface="Microsoft YaHei" charset="-122"/>
                <a:ea typeface="Microsoft YaHei" charset="-122"/>
                <a:cs typeface="Microsoft YaHei" charset="-122"/>
              </a:rPr>
              <a:t>架构</a:t>
            </a:r>
            <a:endParaRPr lang="en-US" sz="1600" b="1" dirty="0">
              <a:solidFill>
                <a:srgbClr val="FFFFFF"/>
              </a:solidFill>
              <a:latin typeface="Microsoft YaHei" charset="-122"/>
              <a:ea typeface="Microsoft YaHei" charset="-122"/>
              <a:cs typeface="Microsoft YaHei" charset="-122"/>
            </a:endParaRPr>
          </a:p>
        </p:txBody>
      </p:sp>
      <p:grpSp>
        <p:nvGrpSpPr>
          <p:cNvPr id="342" name="Group 341"/>
          <p:cNvGrpSpPr/>
          <p:nvPr/>
        </p:nvGrpSpPr>
        <p:grpSpPr>
          <a:xfrm>
            <a:off x="9168598" y="3832976"/>
            <a:ext cx="1828800" cy="1326399"/>
            <a:chOff x="1375471" y="1253747"/>
            <a:chExt cx="1828800" cy="1326399"/>
          </a:xfrm>
        </p:grpSpPr>
        <p:sp>
          <p:nvSpPr>
            <p:cNvPr id="343" name="TextBox 342"/>
            <p:cNvSpPr txBox="1"/>
            <p:nvPr/>
          </p:nvSpPr>
          <p:spPr>
            <a:xfrm>
              <a:off x="1375471" y="1304081"/>
              <a:ext cx="1828800" cy="1276065"/>
            </a:xfrm>
            <a:prstGeom prst="rect">
              <a:avLst/>
            </a:prstGeom>
            <a:noFill/>
          </p:spPr>
          <p:txBody>
            <a:bodyPr wrap="square" rtlCol="0">
              <a:noAutofit/>
            </a:bodyPr>
            <a:lstStyle/>
            <a:p>
              <a:pPr marL="168275">
                <a:lnSpc>
                  <a:spcPct val="110000"/>
                </a:lnSpc>
              </a:pPr>
              <a:r>
                <a:rPr lang="zh-TW" altLang="en-US" sz="1400" dirty="0" smtClean="0">
                  <a:solidFill>
                    <a:srgbClr val="FFFFFF"/>
                  </a:solidFill>
                  <a:latin typeface="Microsoft YaHei" charset="-122"/>
                  <a:ea typeface="Microsoft YaHei" charset="-122"/>
                  <a:cs typeface="Microsoft YaHei" charset="-122"/>
                </a:rPr>
                <a:t>分散式</a:t>
              </a:r>
              <a:endParaRPr lang="en-US" sz="1400" dirty="0">
                <a:solidFill>
                  <a:srgbClr val="FFFFFF"/>
                </a:solidFill>
                <a:latin typeface="Microsoft YaHei" charset="-122"/>
                <a:ea typeface="Microsoft YaHei" charset="-122"/>
                <a:cs typeface="Microsoft YaHei" charset="-122"/>
              </a:endParaRPr>
            </a:p>
            <a:p>
              <a:pPr marL="168275">
                <a:lnSpc>
                  <a:spcPct val="110000"/>
                </a:lnSpc>
              </a:pPr>
              <a:r>
                <a:rPr lang="zh-TW" altLang="en-US" sz="1400" dirty="0" smtClean="0">
                  <a:solidFill>
                    <a:srgbClr val="FFFFFF"/>
                  </a:solidFill>
                  <a:latin typeface="Microsoft YaHei" charset="-122"/>
                  <a:ea typeface="Microsoft YaHei" charset="-122"/>
                  <a:cs typeface="Microsoft YaHei" charset="-122"/>
                </a:rPr>
                <a:t>微分段</a:t>
              </a:r>
              <a:r>
                <a:rPr lang="en-US" sz="1400" dirty="0" smtClean="0">
                  <a:solidFill>
                    <a:srgbClr val="FFFFFF"/>
                  </a:solidFill>
                  <a:latin typeface="Microsoft YaHei" charset="-122"/>
                  <a:ea typeface="Microsoft YaHei" charset="-122"/>
                  <a:cs typeface="Microsoft YaHei" charset="-122"/>
                </a:rPr>
                <a:t>Microsegment</a:t>
              </a:r>
              <a:endParaRPr lang="en-US" sz="1400" dirty="0">
                <a:solidFill>
                  <a:srgbClr val="FFFFFF"/>
                </a:solidFill>
                <a:latin typeface="Microsoft YaHei" charset="-122"/>
                <a:ea typeface="Microsoft YaHei" charset="-122"/>
                <a:cs typeface="Microsoft YaHei" charset="-122"/>
              </a:endParaRPr>
            </a:p>
            <a:p>
              <a:pPr marL="168275">
                <a:lnSpc>
                  <a:spcPct val="110000"/>
                </a:lnSpc>
              </a:pPr>
              <a:r>
                <a:rPr lang="zh-TW" altLang="en-US" sz="1400" dirty="0" smtClean="0">
                  <a:solidFill>
                    <a:srgbClr val="FFFFFF"/>
                  </a:solidFill>
                  <a:latin typeface="Microsoft YaHei" charset="-122"/>
                  <a:ea typeface="Microsoft YaHei" charset="-122"/>
                  <a:cs typeface="Microsoft YaHei" charset="-122"/>
                </a:rPr>
                <a:t>超大规模</a:t>
              </a:r>
              <a:r>
                <a:rPr lang="en-US" sz="1400" dirty="0" err="1" smtClean="0">
                  <a:solidFill>
                    <a:srgbClr val="FFFFFF"/>
                  </a:solidFill>
                  <a:latin typeface="Microsoft YaHei" charset="-122"/>
                  <a:ea typeface="Microsoft YaHei" charset="-122"/>
                  <a:cs typeface="Microsoft YaHei" charset="-122"/>
                </a:rPr>
                <a:t>Hyperscale</a:t>
              </a:r>
              <a:endParaRPr lang="en-US" sz="1400" dirty="0">
                <a:solidFill>
                  <a:srgbClr val="FFFFFF"/>
                </a:solidFill>
                <a:latin typeface="Microsoft YaHei" charset="-122"/>
                <a:ea typeface="Microsoft YaHei" charset="-122"/>
                <a:cs typeface="Microsoft YaHei" charset="-122"/>
              </a:endParaRPr>
            </a:p>
            <a:p>
              <a:pPr marL="168275">
                <a:lnSpc>
                  <a:spcPct val="110000"/>
                </a:lnSpc>
              </a:pPr>
              <a:r>
                <a:rPr lang="zh-TW" altLang="en-US" sz="1400" dirty="0" smtClean="0">
                  <a:solidFill>
                    <a:srgbClr val="FFFFFF"/>
                  </a:solidFill>
                  <a:latin typeface="Microsoft YaHei" charset="-122"/>
                  <a:ea typeface="Microsoft YaHei" charset="-122"/>
                  <a:cs typeface="Microsoft YaHei" charset="-122"/>
                </a:rPr>
                <a:t>依单個应用</a:t>
              </a:r>
              <a:r>
                <a:rPr lang="en-US" sz="1400" dirty="0" smtClean="0">
                  <a:solidFill>
                    <a:srgbClr val="FFFFFF"/>
                  </a:solidFill>
                  <a:latin typeface="Microsoft YaHei" charset="-122"/>
                  <a:ea typeface="Microsoft YaHei" charset="-122"/>
                  <a:cs typeface="Microsoft YaHei" charset="-122"/>
                </a:rPr>
                <a:t>Per app</a:t>
              </a:r>
            </a:p>
            <a:p>
              <a:pPr marL="168275">
                <a:lnSpc>
                  <a:spcPct val="110000"/>
                </a:lnSpc>
              </a:pPr>
              <a:r>
                <a:rPr lang="zh-TW" altLang="en-US" sz="1400" dirty="0" smtClean="0">
                  <a:solidFill>
                    <a:srgbClr val="FFFFFF"/>
                  </a:solidFill>
                  <a:latin typeface="Microsoft YaHei" charset="-122"/>
                  <a:ea typeface="Microsoft YaHei" charset="-122"/>
                  <a:cs typeface="Microsoft YaHei" charset="-122"/>
                </a:rPr>
                <a:t>集中化</a:t>
              </a:r>
              <a:endParaRPr lang="en-US" sz="1400" dirty="0" smtClean="0">
                <a:solidFill>
                  <a:srgbClr val="FFFFFF"/>
                </a:solidFill>
                <a:latin typeface="Microsoft YaHei" charset="-122"/>
                <a:ea typeface="Microsoft YaHei" charset="-122"/>
                <a:cs typeface="Microsoft YaHei" charset="-122"/>
              </a:endParaRPr>
            </a:p>
            <a:p>
              <a:pPr marL="168275">
                <a:lnSpc>
                  <a:spcPct val="110000"/>
                </a:lnSpc>
              </a:pPr>
              <a:r>
                <a:rPr lang="en-US" sz="1400" dirty="0" smtClean="0">
                  <a:solidFill>
                    <a:srgbClr val="FFFFFF"/>
                  </a:solidFill>
                  <a:latin typeface="Microsoft YaHei" charset="-122"/>
                  <a:ea typeface="Microsoft YaHei" charset="-122"/>
                  <a:cs typeface="Microsoft YaHei" charset="-122"/>
                </a:rPr>
                <a:t>…</a:t>
              </a:r>
            </a:p>
          </p:txBody>
        </p:sp>
        <p:cxnSp>
          <p:nvCxnSpPr>
            <p:cNvPr id="344" name="Straight Connector 343"/>
            <p:cNvCxnSpPr/>
            <p:nvPr/>
          </p:nvCxnSpPr>
          <p:spPr bwMode="auto">
            <a:xfrm>
              <a:off x="1604071" y="1253747"/>
              <a:ext cx="1371600" cy="0"/>
            </a:xfrm>
            <a:prstGeom prst="line">
              <a:avLst/>
            </a:prstGeom>
            <a:noFill/>
            <a:ln w="12700" cap="flat" cmpd="sng" algn="ctr">
              <a:gradFill flip="none" rotWithShape="1">
                <a:gsLst>
                  <a:gs pos="100000">
                    <a:srgbClr val="FFFFFF">
                      <a:alpha val="0"/>
                    </a:srgbClr>
                  </a:gs>
                  <a:gs pos="0">
                    <a:schemeClr val="tx1">
                      <a:alpha val="0"/>
                    </a:schemeClr>
                  </a:gs>
                  <a:gs pos="50000">
                    <a:srgbClr val="FFFFFF"/>
                  </a:gs>
                </a:gsLst>
                <a:lin ang="0" scaled="0"/>
                <a:tileRect/>
              </a:gradFill>
              <a:prstDash val="solid"/>
              <a:round/>
              <a:headEnd type="none" w="med" len="med"/>
              <a:tailEnd type="none" w="med" len="med"/>
            </a:ln>
            <a:effectLst/>
          </p:spPr>
        </p:cxnSp>
      </p:grpSp>
      <p:sp>
        <p:nvSpPr>
          <p:cNvPr id="315" name="TextBox 314"/>
          <p:cNvSpPr txBox="1"/>
          <p:nvPr/>
        </p:nvSpPr>
        <p:spPr>
          <a:xfrm>
            <a:off x="1128178" y="3159294"/>
            <a:ext cx="1828800" cy="457200"/>
          </a:xfrm>
          <a:prstGeom prst="rect">
            <a:avLst/>
          </a:prstGeom>
          <a:noFill/>
        </p:spPr>
        <p:txBody>
          <a:bodyPr wrap="square" lIns="0" tIns="0" rIns="0" bIns="45720" rtlCol="0" anchor="b">
            <a:noAutofit/>
          </a:bodyPr>
          <a:lstStyle/>
          <a:p>
            <a:pPr algn="ctr"/>
            <a:r>
              <a:rPr lang="zh-TW" altLang="en-US" sz="1600" b="1" dirty="0">
                <a:solidFill>
                  <a:schemeClr val="bg1"/>
                </a:solidFill>
                <a:latin typeface="Microsoft YaHei" charset="-122"/>
                <a:ea typeface="Microsoft YaHei" charset="-122"/>
                <a:cs typeface="Microsoft YaHei" charset="-122"/>
                <a:sym typeface="Helvetica Neue Thin"/>
              </a:rPr>
              <a:t>型态</a:t>
            </a:r>
            <a:endParaRPr lang="en-US" sz="1600" b="1" dirty="0">
              <a:solidFill>
                <a:schemeClr val="bg1"/>
              </a:solidFill>
              <a:latin typeface="Microsoft YaHei" charset="-122"/>
              <a:ea typeface="Microsoft YaHei" charset="-122"/>
              <a:cs typeface="Microsoft YaHei" charset="-122"/>
            </a:endParaRPr>
          </a:p>
        </p:txBody>
      </p:sp>
      <p:grpSp>
        <p:nvGrpSpPr>
          <p:cNvPr id="316" name="Group 315"/>
          <p:cNvGrpSpPr/>
          <p:nvPr/>
        </p:nvGrpSpPr>
        <p:grpSpPr>
          <a:xfrm>
            <a:off x="1230618" y="3820205"/>
            <a:ext cx="1828800" cy="1326399"/>
            <a:chOff x="1375471" y="1230629"/>
            <a:chExt cx="1828800" cy="1326399"/>
          </a:xfrm>
        </p:grpSpPr>
        <p:sp>
          <p:nvSpPr>
            <p:cNvPr id="317" name="TextBox 316"/>
            <p:cNvSpPr txBox="1"/>
            <p:nvPr/>
          </p:nvSpPr>
          <p:spPr>
            <a:xfrm>
              <a:off x="1375471" y="1280963"/>
              <a:ext cx="1828800" cy="1276065"/>
            </a:xfrm>
            <a:prstGeom prst="rect">
              <a:avLst/>
            </a:prstGeom>
            <a:noFill/>
          </p:spPr>
          <p:txBody>
            <a:bodyPr wrap="square" rtlCol="0">
              <a:noAutofit/>
            </a:bodyPr>
            <a:lstStyle/>
            <a:p>
              <a:pPr marL="168275">
                <a:lnSpc>
                  <a:spcPct val="110000"/>
                </a:lnSpc>
              </a:pPr>
              <a:r>
                <a:rPr lang="zh-TW" altLang="en-US" sz="1600" dirty="0" smtClean="0">
                  <a:solidFill>
                    <a:srgbClr val="FFFFFF"/>
                  </a:solidFill>
                  <a:latin typeface="Microsoft YaHei" charset="-122"/>
                  <a:ea typeface="Microsoft YaHei" charset="-122"/>
                  <a:cs typeface="Microsoft YaHei" charset="-122"/>
                </a:rPr>
                <a:t>硬件</a:t>
              </a:r>
              <a:r>
                <a:rPr lang="en-US" sz="1600" dirty="0" smtClean="0">
                  <a:solidFill>
                    <a:srgbClr val="FFFFFF"/>
                  </a:solidFill>
                  <a:latin typeface="Microsoft YaHei" charset="-122"/>
                  <a:ea typeface="Microsoft YaHei" charset="-122"/>
                  <a:cs typeface="Microsoft YaHei" charset="-122"/>
                </a:rPr>
                <a:t>Physical</a:t>
              </a: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虚拟</a:t>
              </a:r>
              <a:r>
                <a:rPr lang="en-US" sz="1600" dirty="0" smtClean="0">
                  <a:solidFill>
                    <a:srgbClr val="FFFFFF"/>
                  </a:solidFill>
                  <a:latin typeface="Microsoft YaHei" charset="-122"/>
                  <a:ea typeface="Microsoft YaHei" charset="-122"/>
                  <a:cs typeface="Microsoft YaHei" charset="-122"/>
                </a:rPr>
                <a:t>Virtual</a:t>
              </a: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多租戸</a:t>
              </a:r>
              <a:r>
                <a:rPr lang="en-US" sz="1600" dirty="0" smtClean="0">
                  <a:solidFill>
                    <a:srgbClr val="FFFFFF"/>
                  </a:solidFill>
                  <a:latin typeface="Microsoft YaHei" charset="-122"/>
                  <a:ea typeface="Microsoft YaHei" charset="-122"/>
                  <a:cs typeface="Microsoft YaHei" charset="-122"/>
                </a:rPr>
                <a:t>Multitenant</a:t>
              </a: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划分區</a:t>
              </a:r>
              <a:r>
                <a:rPr lang="en-US" sz="1600" dirty="0" smtClean="0">
                  <a:solidFill>
                    <a:srgbClr val="FFFFFF"/>
                  </a:solidFill>
                  <a:latin typeface="Microsoft YaHei" charset="-122"/>
                  <a:ea typeface="Microsoft YaHei" charset="-122"/>
                  <a:cs typeface="Microsoft YaHei" charset="-122"/>
                </a:rPr>
                <a:t>Partition</a:t>
              </a:r>
              <a:endParaRPr lang="en-US" sz="1600" dirty="0">
                <a:solidFill>
                  <a:srgbClr val="FFFFFF"/>
                </a:solidFill>
                <a:latin typeface="Microsoft YaHei" charset="-122"/>
                <a:ea typeface="Microsoft YaHei" charset="-122"/>
                <a:cs typeface="Microsoft YaHei" charset="-122"/>
              </a:endParaRP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容器</a:t>
              </a:r>
              <a:r>
                <a:rPr lang="en-US" sz="1600" dirty="0" smtClean="0">
                  <a:solidFill>
                    <a:srgbClr val="FFFFFF"/>
                  </a:solidFill>
                  <a:latin typeface="Microsoft YaHei" charset="-122"/>
                  <a:ea typeface="Microsoft YaHei" charset="-122"/>
                  <a:cs typeface="Microsoft YaHei" charset="-122"/>
                </a:rPr>
                <a:t>Container</a:t>
              </a:r>
              <a:endParaRPr lang="en-US" sz="1600" dirty="0">
                <a:solidFill>
                  <a:srgbClr val="FFFFFF"/>
                </a:solidFill>
                <a:latin typeface="Microsoft YaHei" charset="-122"/>
                <a:ea typeface="Microsoft YaHei" charset="-122"/>
                <a:cs typeface="Microsoft YaHei" charset="-122"/>
              </a:endParaRPr>
            </a:p>
            <a:p>
              <a:pPr marL="168275">
                <a:lnSpc>
                  <a:spcPct val="110000"/>
                </a:lnSpc>
              </a:pPr>
              <a:r>
                <a:rPr lang="zh-TW" altLang="en-US" sz="1600" dirty="0" smtClean="0">
                  <a:solidFill>
                    <a:srgbClr val="FFFFFF"/>
                  </a:solidFill>
                  <a:latin typeface="Microsoft YaHei" charset="-122"/>
                  <a:ea typeface="Microsoft YaHei" charset="-122"/>
                  <a:cs typeface="Microsoft YaHei" charset="-122"/>
                </a:rPr>
                <a:t>服务</a:t>
              </a:r>
              <a:r>
                <a:rPr lang="en-US" sz="1600" dirty="0" smtClean="0">
                  <a:solidFill>
                    <a:srgbClr val="FFFFFF"/>
                  </a:solidFill>
                  <a:latin typeface="Microsoft YaHei" charset="-122"/>
                  <a:ea typeface="Microsoft YaHei" charset="-122"/>
                  <a:cs typeface="Microsoft YaHei" charset="-122"/>
                </a:rPr>
                <a:t>Service</a:t>
              </a:r>
              <a:endParaRPr lang="en-US" sz="1600" dirty="0">
                <a:solidFill>
                  <a:srgbClr val="FFFFFF"/>
                </a:solidFill>
                <a:latin typeface="Microsoft YaHei" charset="-122"/>
                <a:ea typeface="Microsoft YaHei" charset="-122"/>
                <a:cs typeface="Microsoft YaHei" charset="-122"/>
              </a:endParaRPr>
            </a:p>
            <a:p>
              <a:pPr marL="168275">
                <a:lnSpc>
                  <a:spcPct val="110000"/>
                </a:lnSpc>
              </a:pPr>
              <a:endParaRPr lang="en-US" sz="1600" dirty="0">
                <a:solidFill>
                  <a:srgbClr val="FFFFFF"/>
                </a:solidFill>
                <a:latin typeface="Microsoft YaHei" charset="-122"/>
                <a:ea typeface="Microsoft YaHei" charset="-122"/>
                <a:cs typeface="Microsoft YaHei" charset="-122"/>
              </a:endParaRPr>
            </a:p>
          </p:txBody>
        </p:sp>
        <p:cxnSp>
          <p:nvCxnSpPr>
            <p:cNvPr id="318" name="Straight Connector 317"/>
            <p:cNvCxnSpPr/>
            <p:nvPr/>
          </p:nvCxnSpPr>
          <p:spPr bwMode="auto">
            <a:xfrm>
              <a:off x="1604071" y="1230629"/>
              <a:ext cx="1371600" cy="0"/>
            </a:xfrm>
            <a:prstGeom prst="line">
              <a:avLst/>
            </a:prstGeom>
            <a:noFill/>
            <a:ln w="12700" cap="flat" cmpd="sng" algn="ctr">
              <a:gradFill flip="none" rotWithShape="1">
                <a:gsLst>
                  <a:gs pos="100000">
                    <a:srgbClr val="FFFFFF">
                      <a:alpha val="0"/>
                    </a:srgbClr>
                  </a:gs>
                  <a:gs pos="0">
                    <a:schemeClr val="tx1">
                      <a:alpha val="0"/>
                    </a:schemeClr>
                  </a:gs>
                  <a:gs pos="50000">
                    <a:srgbClr val="FFFFFF"/>
                  </a:gs>
                </a:gsLst>
                <a:lin ang="0" scaled="0"/>
                <a:tileRect/>
              </a:gradFill>
              <a:prstDash val="solid"/>
              <a:round/>
              <a:headEnd type="none" w="med" len="med"/>
              <a:tailEnd type="none" w="med" len="med"/>
            </a:ln>
            <a:effectLst/>
          </p:spPr>
        </p:cxnSp>
      </p:grpSp>
      <p:grpSp>
        <p:nvGrpSpPr>
          <p:cNvPr id="207" name="Group 206"/>
          <p:cNvGrpSpPr/>
          <p:nvPr/>
        </p:nvGrpSpPr>
        <p:grpSpPr>
          <a:xfrm>
            <a:off x="5542071" y="2730484"/>
            <a:ext cx="2314623" cy="512517"/>
            <a:chOff x="1729613" y="3090831"/>
            <a:chExt cx="2314623" cy="512517"/>
          </a:xfrm>
        </p:grpSpPr>
        <p:grpSp>
          <p:nvGrpSpPr>
            <p:cNvPr id="208" name="Group 207"/>
            <p:cNvGrpSpPr>
              <a:grpSpLocks noChangeAspect="1"/>
            </p:cNvGrpSpPr>
            <p:nvPr/>
          </p:nvGrpSpPr>
          <p:grpSpPr>
            <a:xfrm rot="18191216">
              <a:off x="1719053" y="3135588"/>
              <a:ext cx="478320" cy="457200"/>
              <a:chOff x="1079843" y="989900"/>
              <a:chExt cx="4487812" cy="4289663"/>
            </a:xfrm>
          </p:grpSpPr>
          <p:grpSp>
            <p:nvGrpSpPr>
              <p:cNvPr id="210" name="Group 209"/>
              <p:cNvGrpSpPr/>
              <p:nvPr/>
            </p:nvGrpSpPr>
            <p:grpSpPr>
              <a:xfrm>
                <a:off x="1079843" y="989900"/>
                <a:ext cx="3295563" cy="3734034"/>
                <a:chOff x="1079843" y="989900"/>
                <a:chExt cx="3295563" cy="3734034"/>
              </a:xfrm>
            </p:grpSpPr>
            <p:grpSp>
              <p:nvGrpSpPr>
                <p:cNvPr id="226" name="Group 225"/>
                <p:cNvGrpSpPr/>
                <p:nvPr/>
              </p:nvGrpSpPr>
              <p:grpSpPr>
                <a:xfrm>
                  <a:off x="1079843" y="989900"/>
                  <a:ext cx="2634557" cy="3659466"/>
                  <a:chOff x="1079843" y="989900"/>
                  <a:chExt cx="2634557" cy="3659466"/>
                </a:xfrm>
              </p:grpSpPr>
              <p:grpSp>
                <p:nvGrpSpPr>
                  <p:cNvPr id="234" name="Group 233"/>
                  <p:cNvGrpSpPr>
                    <a:grpSpLocks noChangeAspect="1"/>
                  </p:cNvGrpSpPr>
                  <p:nvPr/>
                </p:nvGrpSpPr>
                <p:grpSpPr>
                  <a:xfrm rot="21060000">
                    <a:off x="1079843" y="991766"/>
                    <a:ext cx="2286000" cy="3657600"/>
                    <a:chOff x="2729655" y="473666"/>
                    <a:chExt cx="3657600" cy="5852160"/>
                  </a:xfrm>
                </p:grpSpPr>
                <p:sp>
                  <p:nvSpPr>
                    <p:cNvPr id="238" name="Rounded Rectangle 237"/>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39" name="Rounded Rectangle 238"/>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235" name="Group 234"/>
                  <p:cNvGrpSpPr>
                    <a:grpSpLocks noChangeAspect="1"/>
                  </p:cNvGrpSpPr>
                  <p:nvPr/>
                </p:nvGrpSpPr>
                <p:grpSpPr>
                  <a:xfrm>
                    <a:off x="1428400" y="989900"/>
                    <a:ext cx="2286000" cy="3657600"/>
                    <a:chOff x="2729655" y="473666"/>
                    <a:chExt cx="3657600" cy="5852160"/>
                  </a:xfrm>
                </p:grpSpPr>
                <p:sp>
                  <p:nvSpPr>
                    <p:cNvPr id="236" name="Rounded Rectangle 23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37" name="Rounded Rectangle 236"/>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227" name="Group 226"/>
                <p:cNvGrpSpPr/>
                <p:nvPr/>
              </p:nvGrpSpPr>
              <p:grpSpPr>
                <a:xfrm rot="1080000">
                  <a:off x="1740849" y="1064468"/>
                  <a:ext cx="2634557" cy="3659466"/>
                  <a:chOff x="1079843" y="989900"/>
                  <a:chExt cx="2634557" cy="3659466"/>
                </a:xfrm>
              </p:grpSpPr>
              <p:grpSp>
                <p:nvGrpSpPr>
                  <p:cNvPr id="228" name="Group 227"/>
                  <p:cNvGrpSpPr>
                    <a:grpSpLocks noChangeAspect="1"/>
                  </p:cNvGrpSpPr>
                  <p:nvPr/>
                </p:nvGrpSpPr>
                <p:grpSpPr>
                  <a:xfrm rot="21060000">
                    <a:off x="1079843" y="991766"/>
                    <a:ext cx="2286000" cy="3657600"/>
                    <a:chOff x="2729655" y="473666"/>
                    <a:chExt cx="3657600" cy="5852160"/>
                  </a:xfrm>
                </p:grpSpPr>
                <p:sp>
                  <p:nvSpPr>
                    <p:cNvPr id="232" name="Rounded Rectangle 23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33" name="Rounded Rectangle 23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229" name="Group 228"/>
                  <p:cNvGrpSpPr>
                    <a:grpSpLocks noChangeAspect="1"/>
                  </p:cNvGrpSpPr>
                  <p:nvPr/>
                </p:nvGrpSpPr>
                <p:grpSpPr>
                  <a:xfrm>
                    <a:off x="1428400" y="989900"/>
                    <a:ext cx="2286000" cy="3657600"/>
                    <a:chOff x="2729655" y="473666"/>
                    <a:chExt cx="3657600" cy="5852160"/>
                  </a:xfrm>
                </p:grpSpPr>
                <p:sp>
                  <p:nvSpPr>
                    <p:cNvPr id="230" name="Rounded Rectangle 229"/>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31" name="Rounded Rectangle 230"/>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grpSp>
            <p:nvGrpSpPr>
              <p:cNvPr id="211" name="Group 210"/>
              <p:cNvGrpSpPr/>
              <p:nvPr/>
            </p:nvGrpSpPr>
            <p:grpSpPr>
              <a:xfrm rot="2160000">
                <a:off x="2272094" y="1545530"/>
                <a:ext cx="3295561" cy="3734033"/>
                <a:chOff x="1079843" y="989900"/>
                <a:chExt cx="3295561" cy="3734033"/>
              </a:xfrm>
            </p:grpSpPr>
            <p:grpSp>
              <p:nvGrpSpPr>
                <p:cNvPr id="212" name="Group 211"/>
                <p:cNvGrpSpPr/>
                <p:nvPr/>
              </p:nvGrpSpPr>
              <p:grpSpPr>
                <a:xfrm>
                  <a:off x="1079843" y="989900"/>
                  <a:ext cx="2634557" cy="3659466"/>
                  <a:chOff x="1079843" y="989900"/>
                  <a:chExt cx="2634557" cy="3659466"/>
                </a:xfrm>
              </p:grpSpPr>
              <p:grpSp>
                <p:nvGrpSpPr>
                  <p:cNvPr id="220" name="Group 219"/>
                  <p:cNvGrpSpPr>
                    <a:grpSpLocks noChangeAspect="1"/>
                  </p:cNvGrpSpPr>
                  <p:nvPr/>
                </p:nvGrpSpPr>
                <p:grpSpPr>
                  <a:xfrm rot="21060000">
                    <a:off x="1079843" y="991766"/>
                    <a:ext cx="2286000" cy="3657600"/>
                    <a:chOff x="2729655" y="473666"/>
                    <a:chExt cx="3657600" cy="5852160"/>
                  </a:xfrm>
                </p:grpSpPr>
                <p:sp>
                  <p:nvSpPr>
                    <p:cNvPr id="224" name="Rounded Rectangle 223"/>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25" name="Rounded Rectangle 224"/>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221" name="Group 220"/>
                  <p:cNvGrpSpPr>
                    <a:grpSpLocks noChangeAspect="1"/>
                  </p:cNvGrpSpPr>
                  <p:nvPr/>
                </p:nvGrpSpPr>
                <p:grpSpPr>
                  <a:xfrm>
                    <a:off x="1428400" y="989900"/>
                    <a:ext cx="2286000" cy="3657600"/>
                    <a:chOff x="2729655" y="473666"/>
                    <a:chExt cx="3657600" cy="5852160"/>
                  </a:xfrm>
                </p:grpSpPr>
                <p:sp>
                  <p:nvSpPr>
                    <p:cNvPr id="222" name="Rounded Rectangle 22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23" name="Rounded Rectangle 22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213" name="Group 212"/>
                <p:cNvGrpSpPr/>
                <p:nvPr/>
              </p:nvGrpSpPr>
              <p:grpSpPr>
                <a:xfrm rot="1080000">
                  <a:off x="1740847" y="1064467"/>
                  <a:ext cx="2634557" cy="3659466"/>
                  <a:chOff x="1079843" y="989900"/>
                  <a:chExt cx="2634557" cy="3659466"/>
                </a:xfrm>
              </p:grpSpPr>
              <p:grpSp>
                <p:nvGrpSpPr>
                  <p:cNvPr id="214" name="Group 213"/>
                  <p:cNvGrpSpPr>
                    <a:grpSpLocks noChangeAspect="1"/>
                  </p:cNvGrpSpPr>
                  <p:nvPr/>
                </p:nvGrpSpPr>
                <p:grpSpPr>
                  <a:xfrm rot="21060000">
                    <a:off x="1079843" y="991766"/>
                    <a:ext cx="2286000" cy="3657600"/>
                    <a:chOff x="2729655" y="473666"/>
                    <a:chExt cx="3657600" cy="5852160"/>
                  </a:xfrm>
                </p:grpSpPr>
                <p:sp>
                  <p:nvSpPr>
                    <p:cNvPr id="218" name="Rounded Rectangle 217"/>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19" name="Rounded Rectangle 218"/>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215" name="Group 214"/>
                  <p:cNvGrpSpPr>
                    <a:grpSpLocks noChangeAspect="1"/>
                  </p:cNvGrpSpPr>
                  <p:nvPr/>
                </p:nvGrpSpPr>
                <p:grpSpPr>
                  <a:xfrm>
                    <a:off x="1428400" y="989900"/>
                    <a:ext cx="2286000" cy="3657600"/>
                    <a:chOff x="2729655" y="473666"/>
                    <a:chExt cx="3657600" cy="5852160"/>
                  </a:xfrm>
                </p:grpSpPr>
                <p:sp>
                  <p:nvSpPr>
                    <p:cNvPr id="216" name="Rounded Rectangle 21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217" name="Rounded Rectangle 216"/>
                    <p:cNvSpPr/>
                    <p:nvPr/>
                  </p:nvSpPr>
                  <p:spPr bwMode="auto">
                    <a:xfrm>
                      <a:off x="2866836" y="610849"/>
                      <a:ext cx="3383289" cy="5577847"/>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grpSp>
            </p:grpSp>
          </p:grpSp>
        </p:grpSp>
        <p:sp>
          <p:nvSpPr>
            <p:cNvPr id="209" name="TextBox 208"/>
            <p:cNvSpPr txBox="1"/>
            <p:nvPr/>
          </p:nvSpPr>
          <p:spPr>
            <a:xfrm>
              <a:off x="2215436" y="3090831"/>
              <a:ext cx="1828800" cy="457200"/>
            </a:xfrm>
            <a:prstGeom prst="rect">
              <a:avLst/>
            </a:prstGeom>
            <a:noFill/>
          </p:spPr>
          <p:txBody>
            <a:bodyPr wrap="none" rtlCol="0" anchor="b">
              <a:noAutofit/>
            </a:bodyPr>
            <a:lstStyle/>
            <a:p>
              <a:r>
                <a:rPr lang="en-US" sz="2400" dirty="0">
                  <a:ln w="12700" cap="rnd" cmpd="sng">
                    <a:noFill/>
                    <a:prstDash val="solid"/>
                  </a:ln>
                  <a:solidFill>
                    <a:srgbClr val="FFFFFF"/>
                  </a:solidFill>
                  <a:latin typeface="Microsoft YaHei" charset="-122"/>
                  <a:ea typeface="Microsoft YaHei" charset="-122"/>
                  <a:cs typeface="Microsoft YaHei" charset="-122"/>
                </a:rPr>
                <a:t>ANY</a:t>
              </a:r>
            </a:p>
          </p:txBody>
        </p:sp>
      </p:grpSp>
      <p:grpSp>
        <p:nvGrpSpPr>
          <p:cNvPr id="311" name="Group 310"/>
          <p:cNvGrpSpPr/>
          <p:nvPr/>
        </p:nvGrpSpPr>
        <p:grpSpPr>
          <a:xfrm>
            <a:off x="2113709" y="1063460"/>
            <a:ext cx="8023946" cy="685800"/>
            <a:chOff x="1369919" y="1524182"/>
            <a:chExt cx="8023946" cy="685800"/>
          </a:xfrm>
        </p:grpSpPr>
        <p:sp>
          <p:nvSpPr>
            <p:cNvPr id="307" name="TextBox 306"/>
            <p:cNvSpPr txBox="1"/>
            <p:nvPr/>
          </p:nvSpPr>
          <p:spPr>
            <a:xfrm>
              <a:off x="1369919" y="1524182"/>
              <a:ext cx="1463040" cy="685800"/>
            </a:xfrm>
            <a:prstGeom prst="rect">
              <a:avLst/>
            </a:prstGeom>
            <a:noFill/>
          </p:spPr>
          <p:txBody>
            <a:bodyPr wrap="none" rtlCol="0">
              <a:noAutofit/>
            </a:bodyPr>
            <a:lstStyle/>
            <a:p>
              <a:pPr algn="ctr"/>
              <a:r>
                <a:rPr lang="zh-TW" altLang="en-US" sz="1400" dirty="0" smtClean="0">
                  <a:solidFill>
                    <a:schemeClr val="bg2"/>
                  </a:solidFill>
                  <a:latin typeface="Microsoft YaHei" charset="-122"/>
                  <a:ea typeface="Microsoft YaHei" charset="-122"/>
                  <a:cs typeface="Microsoft YaHei" charset="-122"/>
                </a:rPr>
                <a:t>单一</a:t>
              </a:r>
              <a:endParaRPr lang="en-US" altLang="zh-TW" sz="1400" dirty="0" smtClean="0">
                <a:solidFill>
                  <a:schemeClr val="bg2"/>
                </a:solidFill>
                <a:latin typeface="Microsoft YaHei" charset="-122"/>
                <a:ea typeface="Microsoft YaHei" charset="-122"/>
                <a:cs typeface="Microsoft YaHei" charset="-122"/>
              </a:endParaRPr>
            </a:p>
            <a:p>
              <a:pPr algn="ctr"/>
              <a:r>
                <a:rPr lang="zh-TW" altLang="en-US" sz="1400" b="1" dirty="0" smtClean="0">
                  <a:solidFill>
                    <a:schemeClr val="bg2"/>
                  </a:solidFill>
                  <a:latin typeface="Microsoft YaHei" charset="-122"/>
                  <a:ea typeface="Microsoft YaHei" charset="-122"/>
                  <a:cs typeface="Microsoft YaHei" charset="-122"/>
                </a:rPr>
                <a:t>代码</a:t>
              </a:r>
              <a:endParaRPr lang="en-US" sz="1400" b="1" dirty="0" smtClean="0">
                <a:solidFill>
                  <a:schemeClr val="bg2"/>
                </a:solidFill>
                <a:latin typeface="Microsoft YaHei" charset="-122"/>
                <a:ea typeface="Microsoft YaHei" charset="-122"/>
                <a:cs typeface="Microsoft YaHei" charset="-122"/>
              </a:endParaRPr>
            </a:p>
          </p:txBody>
        </p:sp>
        <p:sp>
          <p:nvSpPr>
            <p:cNvPr id="308" name="TextBox 307"/>
            <p:cNvSpPr txBox="1"/>
            <p:nvPr/>
          </p:nvSpPr>
          <p:spPr>
            <a:xfrm>
              <a:off x="7930825" y="1524182"/>
              <a:ext cx="1463040" cy="685800"/>
            </a:xfrm>
            <a:prstGeom prst="rect">
              <a:avLst/>
            </a:prstGeom>
            <a:noFill/>
          </p:spPr>
          <p:txBody>
            <a:bodyPr wrap="none" rtlCol="0">
              <a:noAutofit/>
            </a:bodyPr>
            <a:lstStyle/>
            <a:p>
              <a:pPr algn="ctr"/>
              <a:r>
                <a:rPr lang="zh-TW" altLang="en-US" sz="1400" dirty="0" smtClean="0">
                  <a:solidFill>
                    <a:schemeClr val="bg2"/>
                  </a:solidFill>
                  <a:latin typeface="Microsoft YaHei" charset="-122"/>
                  <a:ea typeface="Microsoft YaHei" charset="-122"/>
                  <a:cs typeface="Microsoft YaHei" charset="-122"/>
                </a:rPr>
                <a:t>一个</a:t>
              </a:r>
              <a:endParaRPr lang="en-US" altLang="zh-TW" sz="1400" dirty="0" smtClean="0">
                <a:solidFill>
                  <a:schemeClr val="bg2"/>
                </a:solidFill>
                <a:latin typeface="Microsoft YaHei" charset="-122"/>
                <a:ea typeface="Microsoft YaHei" charset="-122"/>
                <a:cs typeface="Microsoft YaHei" charset="-122"/>
              </a:endParaRPr>
            </a:p>
            <a:p>
              <a:pPr algn="ctr"/>
              <a:r>
                <a:rPr lang="zh-TW" altLang="en-US" sz="1400" b="1" dirty="0" smtClean="0">
                  <a:solidFill>
                    <a:schemeClr val="bg2"/>
                  </a:solidFill>
                  <a:latin typeface="Microsoft YaHei" charset="-122"/>
                  <a:ea typeface="Microsoft YaHei" charset="-122"/>
                  <a:cs typeface="Microsoft YaHei" charset="-122"/>
                </a:rPr>
                <a:t>管理单平台</a:t>
              </a:r>
              <a:endParaRPr lang="en-US" sz="1400" b="1" dirty="0">
                <a:solidFill>
                  <a:schemeClr val="bg2"/>
                </a:solidFill>
                <a:latin typeface="Microsoft YaHei" charset="-122"/>
                <a:ea typeface="Microsoft YaHei" charset="-122"/>
                <a:cs typeface="Microsoft YaHei" charset="-122"/>
              </a:endParaRPr>
            </a:p>
          </p:txBody>
        </p:sp>
        <p:sp>
          <p:nvSpPr>
            <p:cNvPr id="309" name="TextBox 308"/>
            <p:cNvSpPr txBox="1"/>
            <p:nvPr/>
          </p:nvSpPr>
          <p:spPr>
            <a:xfrm>
              <a:off x="6666464" y="1524182"/>
              <a:ext cx="1463040" cy="685800"/>
            </a:xfrm>
            <a:prstGeom prst="rect">
              <a:avLst/>
            </a:prstGeom>
            <a:noFill/>
          </p:spPr>
          <p:txBody>
            <a:bodyPr wrap="none" rtlCol="0">
              <a:noAutofit/>
            </a:bodyPr>
            <a:lstStyle/>
            <a:p>
              <a:pPr algn="ctr"/>
              <a:r>
                <a:rPr lang="zh-TW" altLang="en-US" sz="1400" dirty="0" smtClean="0">
                  <a:solidFill>
                    <a:schemeClr val="bg2"/>
                  </a:solidFill>
                  <a:latin typeface="Microsoft YaHei" charset="-122"/>
                  <a:ea typeface="Microsoft YaHei" charset="-122"/>
                  <a:cs typeface="Microsoft YaHei" charset="-122"/>
                </a:rPr>
                <a:t>单一</a:t>
              </a:r>
              <a:endParaRPr lang="en-US" altLang="zh-TW" sz="1400" dirty="0" smtClean="0">
                <a:solidFill>
                  <a:schemeClr val="bg2"/>
                </a:solidFill>
                <a:latin typeface="Microsoft YaHei" charset="-122"/>
                <a:ea typeface="Microsoft YaHei" charset="-122"/>
                <a:cs typeface="Microsoft YaHei" charset="-122"/>
              </a:endParaRPr>
            </a:p>
            <a:p>
              <a:pPr algn="ctr"/>
              <a:r>
                <a:rPr lang="zh-TW" altLang="en-US" sz="1400" b="1" dirty="0" smtClean="0">
                  <a:solidFill>
                    <a:schemeClr val="bg2"/>
                  </a:solidFill>
                  <a:latin typeface="Microsoft YaHei" charset="-122"/>
                  <a:ea typeface="Microsoft YaHei" charset="-122"/>
                  <a:cs typeface="Microsoft YaHei" charset="-122"/>
                </a:rPr>
                <a:t>应用程序接口</a:t>
              </a:r>
              <a:endParaRPr lang="en-US" sz="1400" b="1" dirty="0">
                <a:solidFill>
                  <a:schemeClr val="bg2"/>
                </a:solidFill>
                <a:latin typeface="Microsoft YaHei" charset="-122"/>
                <a:ea typeface="Microsoft YaHei" charset="-122"/>
                <a:cs typeface="Microsoft YaHei" charset="-122"/>
              </a:endParaRPr>
            </a:p>
          </p:txBody>
        </p:sp>
        <p:sp>
          <p:nvSpPr>
            <p:cNvPr id="310" name="TextBox 309"/>
            <p:cNvSpPr txBox="1"/>
            <p:nvPr/>
          </p:nvSpPr>
          <p:spPr>
            <a:xfrm>
              <a:off x="2881632" y="1524182"/>
              <a:ext cx="1463040" cy="685800"/>
            </a:xfrm>
            <a:prstGeom prst="rect">
              <a:avLst/>
            </a:prstGeom>
            <a:noFill/>
          </p:spPr>
          <p:txBody>
            <a:bodyPr wrap="none" rtlCol="0">
              <a:noAutofit/>
            </a:bodyPr>
            <a:lstStyle/>
            <a:p>
              <a:pPr algn="ctr"/>
              <a:r>
                <a:rPr lang="zh-TW" altLang="en-US" sz="1400" dirty="0" smtClean="0">
                  <a:solidFill>
                    <a:schemeClr val="bg2"/>
                  </a:solidFill>
                  <a:latin typeface="Microsoft YaHei" charset="-122"/>
                  <a:ea typeface="Microsoft YaHei" charset="-122"/>
                  <a:cs typeface="Microsoft YaHei" charset="-122"/>
                </a:rPr>
                <a:t>同样的</a:t>
              </a:r>
              <a:endParaRPr lang="en-US" altLang="zh-TW" sz="1400" dirty="0" smtClean="0">
                <a:solidFill>
                  <a:schemeClr val="bg2"/>
                </a:solidFill>
                <a:latin typeface="Microsoft YaHei" charset="-122"/>
                <a:ea typeface="Microsoft YaHei" charset="-122"/>
                <a:cs typeface="Microsoft YaHei" charset="-122"/>
              </a:endParaRPr>
            </a:p>
            <a:p>
              <a:pPr algn="ctr"/>
              <a:r>
                <a:rPr lang="zh-TW" altLang="en-US" sz="1400" b="1" dirty="0" smtClean="0">
                  <a:solidFill>
                    <a:schemeClr val="bg2"/>
                  </a:solidFill>
                  <a:latin typeface="Microsoft YaHei" charset="-122"/>
                  <a:ea typeface="Microsoft YaHei" charset="-122"/>
                  <a:cs typeface="Microsoft YaHei" charset="-122"/>
                </a:rPr>
                <a:t>功能</a:t>
              </a:r>
              <a:endParaRPr lang="en-US" sz="1400" b="1" dirty="0">
                <a:solidFill>
                  <a:schemeClr val="bg2"/>
                </a:solidFill>
                <a:latin typeface="Microsoft YaHei" charset="-122"/>
                <a:ea typeface="Microsoft YaHei" charset="-122"/>
                <a:cs typeface="Microsoft YaHei" charset="-122"/>
              </a:endParaRPr>
            </a:p>
          </p:txBody>
        </p:sp>
      </p:grpSp>
      <p:grpSp>
        <p:nvGrpSpPr>
          <p:cNvPr id="658" name="Group 657"/>
          <p:cNvGrpSpPr/>
          <p:nvPr/>
        </p:nvGrpSpPr>
        <p:grpSpPr>
          <a:xfrm>
            <a:off x="7487603" y="2730484"/>
            <a:ext cx="2314623" cy="512517"/>
            <a:chOff x="1729613" y="3090831"/>
            <a:chExt cx="2314623" cy="512517"/>
          </a:xfrm>
        </p:grpSpPr>
        <p:grpSp>
          <p:nvGrpSpPr>
            <p:cNvPr id="659" name="Group 658"/>
            <p:cNvGrpSpPr>
              <a:grpSpLocks noChangeAspect="1"/>
            </p:cNvGrpSpPr>
            <p:nvPr/>
          </p:nvGrpSpPr>
          <p:grpSpPr>
            <a:xfrm rot="18191216">
              <a:off x="1719053" y="3135588"/>
              <a:ext cx="478320" cy="457200"/>
              <a:chOff x="1079843" y="989900"/>
              <a:chExt cx="4487812" cy="4289663"/>
            </a:xfrm>
          </p:grpSpPr>
          <p:grpSp>
            <p:nvGrpSpPr>
              <p:cNvPr id="661" name="Group 660"/>
              <p:cNvGrpSpPr/>
              <p:nvPr/>
            </p:nvGrpSpPr>
            <p:grpSpPr>
              <a:xfrm>
                <a:off x="1079843" y="989900"/>
                <a:ext cx="3295563" cy="3734034"/>
                <a:chOff x="1079843" y="989900"/>
                <a:chExt cx="3295563" cy="3734034"/>
              </a:xfrm>
            </p:grpSpPr>
            <p:grpSp>
              <p:nvGrpSpPr>
                <p:cNvPr id="677" name="Group 676"/>
                <p:cNvGrpSpPr/>
                <p:nvPr/>
              </p:nvGrpSpPr>
              <p:grpSpPr>
                <a:xfrm>
                  <a:off x="1079843" y="989900"/>
                  <a:ext cx="2634557" cy="3659466"/>
                  <a:chOff x="1079843" y="989900"/>
                  <a:chExt cx="2634557" cy="3659466"/>
                </a:xfrm>
              </p:grpSpPr>
              <p:grpSp>
                <p:nvGrpSpPr>
                  <p:cNvPr id="685" name="Group 684"/>
                  <p:cNvGrpSpPr>
                    <a:grpSpLocks noChangeAspect="1"/>
                  </p:cNvGrpSpPr>
                  <p:nvPr/>
                </p:nvGrpSpPr>
                <p:grpSpPr>
                  <a:xfrm rot="21060000">
                    <a:off x="1079843" y="991766"/>
                    <a:ext cx="2286000" cy="3657600"/>
                    <a:chOff x="2729655" y="473666"/>
                    <a:chExt cx="3657600" cy="5852160"/>
                  </a:xfrm>
                </p:grpSpPr>
                <p:sp>
                  <p:nvSpPr>
                    <p:cNvPr id="689" name="Rounded Rectangle 688"/>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90" name="Rounded Rectangle 689"/>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686" name="Group 685"/>
                  <p:cNvGrpSpPr>
                    <a:grpSpLocks noChangeAspect="1"/>
                  </p:cNvGrpSpPr>
                  <p:nvPr/>
                </p:nvGrpSpPr>
                <p:grpSpPr>
                  <a:xfrm>
                    <a:off x="1428400" y="989900"/>
                    <a:ext cx="2286000" cy="3657600"/>
                    <a:chOff x="2729655" y="473666"/>
                    <a:chExt cx="3657600" cy="5852160"/>
                  </a:xfrm>
                </p:grpSpPr>
                <p:sp>
                  <p:nvSpPr>
                    <p:cNvPr id="687" name="Rounded Rectangle 686"/>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88" name="Rounded Rectangle 687"/>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678" name="Group 677"/>
                <p:cNvGrpSpPr/>
                <p:nvPr/>
              </p:nvGrpSpPr>
              <p:grpSpPr>
                <a:xfrm rot="1080000">
                  <a:off x="1740849" y="1064468"/>
                  <a:ext cx="2634557" cy="3659466"/>
                  <a:chOff x="1079843" y="989900"/>
                  <a:chExt cx="2634557" cy="3659466"/>
                </a:xfrm>
              </p:grpSpPr>
              <p:grpSp>
                <p:nvGrpSpPr>
                  <p:cNvPr id="679" name="Group 678"/>
                  <p:cNvGrpSpPr>
                    <a:grpSpLocks noChangeAspect="1"/>
                  </p:cNvGrpSpPr>
                  <p:nvPr/>
                </p:nvGrpSpPr>
                <p:grpSpPr>
                  <a:xfrm rot="21060000">
                    <a:off x="1079843" y="991766"/>
                    <a:ext cx="2286000" cy="3657600"/>
                    <a:chOff x="2729655" y="473666"/>
                    <a:chExt cx="3657600" cy="5852160"/>
                  </a:xfrm>
                </p:grpSpPr>
                <p:sp>
                  <p:nvSpPr>
                    <p:cNvPr id="683" name="Rounded Rectangle 682"/>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84" name="Rounded Rectangle 683"/>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680" name="Group 679"/>
                  <p:cNvGrpSpPr>
                    <a:grpSpLocks noChangeAspect="1"/>
                  </p:cNvGrpSpPr>
                  <p:nvPr/>
                </p:nvGrpSpPr>
                <p:grpSpPr>
                  <a:xfrm>
                    <a:off x="1428400" y="989900"/>
                    <a:ext cx="2286000" cy="3657600"/>
                    <a:chOff x="2729655" y="473666"/>
                    <a:chExt cx="3657600" cy="5852160"/>
                  </a:xfrm>
                </p:grpSpPr>
                <p:sp>
                  <p:nvSpPr>
                    <p:cNvPr id="681" name="Rounded Rectangle 680"/>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82" name="Rounded Rectangle 681"/>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grpSp>
            <p:nvGrpSpPr>
              <p:cNvPr id="662" name="Group 661"/>
              <p:cNvGrpSpPr/>
              <p:nvPr/>
            </p:nvGrpSpPr>
            <p:grpSpPr>
              <a:xfrm rot="2160000">
                <a:off x="2272094" y="1545530"/>
                <a:ext cx="3295561" cy="3734033"/>
                <a:chOff x="1079843" y="989900"/>
                <a:chExt cx="3295561" cy="3734033"/>
              </a:xfrm>
            </p:grpSpPr>
            <p:grpSp>
              <p:nvGrpSpPr>
                <p:cNvPr id="663" name="Group 662"/>
                <p:cNvGrpSpPr/>
                <p:nvPr/>
              </p:nvGrpSpPr>
              <p:grpSpPr>
                <a:xfrm>
                  <a:off x="1079843" y="989900"/>
                  <a:ext cx="2634557" cy="3659466"/>
                  <a:chOff x="1079843" y="989900"/>
                  <a:chExt cx="2634557" cy="3659466"/>
                </a:xfrm>
              </p:grpSpPr>
              <p:grpSp>
                <p:nvGrpSpPr>
                  <p:cNvPr id="671" name="Group 670"/>
                  <p:cNvGrpSpPr>
                    <a:grpSpLocks noChangeAspect="1"/>
                  </p:cNvGrpSpPr>
                  <p:nvPr/>
                </p:nvGrpSpPr>
                <p:grpSpPr>
                  <a:xfrm rot="21060000">
                    <a:off x="1079843" y="991766"/>
                    <a:ext cx="2286000" cy="3657600"/>
                    <a:chOff x="2729655" y="473666"/>
                    <a:chExt cx="3657600" cy="5852160"/>
                  </a:xfrm>
                </p:grpSpPr>
                <p:sp>
                  <p:nvSpPr>
                    <p:cNvPr id="675" name="Rounded Rectangle 674"/>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76" name="Rounded Rectangle 675"/>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672" name="Group 671"/>
                  <p:cNvGrpSpPr>
                    <a:grpSpLocks noChangeAspect="1"/>
                  </p:cNvGrpSpPr>
                  <p:nvPr/>
                </p:nvGrpSpPr>
                <p:grpSpPr>
                  <a:xfrm>
                    <a:off x="1428400" y="989900"/>
                    <a:ext cx="2286000" cy="3657600"/>
                    <a:chOff x="2729655" y="473666"/>
                    <a:chExt cx="3657600" cy="5852160"/>
                  </a:xfrm>
                </p:grpSpPr>
                <p:sp>
                  <p:nvSpPr>
                    <p:cNvPr id="673" name="Rounded Rectangle 672"/>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74" name="Rounded Rectangle 673"/>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664" name="Group 663"/>
                <p:cNvGrpSpPr/>
                <p:nvPr/>
              </p:nvGrpSpPr>
              <p:grpSpPr>
                <a:xfrm rot="1080000">
                  <a:off x="1740847" y="1064467"/>
                  <a:ext cx="2634557" cy="3659466"/>
                  <a:chOff x="1079843" y="989900"/>
                  <a:chExt cx="2634557" cy="3659466"/>
                </a:xfrm>
              </p:grpSpPr>
              <p:grpSp>
                <p:nvGrpSpPr>
                  <p:cNvPr id="665" name="Group 664"/>
                  <p:cNvGrpSpPr>
                    <a:grpSpLocks noChangeAspect="1"/>
                  </p:cNvGrpSpPr>
                  <p:nvPr/>
                </p:nvGrpSpPr>
                <p:grpSpPr>
                  <a:xfrm rot="21060000">
                    <a:off x="1079843" y="991766"/>
                    <a:ext cx="2286000" cy="3657600"/>
                    <a:chOff x="2729655" y="473666"/>
                    <a:chExt cx="3657600" cy="5852160"/>
                  </a:xfrm>
                </p:grpSpPr>
                <p:sp>
                  <p:nvSpPr>
                    <p:cNvPr id="669" name="Rounded Rectangle 668"/>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70" name="Rounded Rectangle 669"/>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666" name="Group 665"/>
                  <p:cNvGrpSpPr>
                    <a:grpSpLocks noChangeAspect="1"/>
                  </p:cNvGrpSpPr>
                  <p:nvPr/>
                </p:nvGrpSpPr>
                <p:grpSpPr>
                  <a:xfrm>
                    <a:off x="1428400" y="989900"/>
                    <a:ext cx="2286000" cy="3657600"/>
                    <a:chOff x="2729655" y="473666"/>
                    <a:chExt cx="3657600" cy="5852160"/>
                  </a:xfrm>
                </p:grpSpPr>
                <p:sp>
                  <p:nvSpPr>
                    <p:cNvPr id="667" name="Rounded Rectangle 666"/>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668" name="Rounded Rectangle 667"/>
                    <p:cNvSpPr/>
                    <p:nvPr/>
                  </p:nvSpPr>
                  <p:spPr bwMode="auto">
                    <a:xfrm>
                      <a:off x="2866836" y="610849"/>
                      <a:ext cx="3383289" cy="5577847"/>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grpSp>
            </p:grpSp>
          </p:grpSp>
        </p:grpSp>
        <p:sp>
          <p:nvSpPr>
            <p:cNvPr id="660" name="TextBox 659"/>
            <p:cNvSpPr txBox="1"/>
            <p:nvPr/>
          </p:nvSpPr>
          <p:spPr>
            <a:xfrm>
              <a:off x="2215436" y="3090831"/>
              <a:ext cx="1828800" cy="457200"/>
            </a:xfrm>
            <a:prstGeom prst="rect">
              <a:avLst/>
            </a:prstGeom>
            <a:noFill/>
          </p:spPr>
          <p:txBody>
            <a:bodyPr wrap="none" rtlCol="0" anchor="b">
              <a:noAutofit/>
            </a:bodyPr>
            <a:lstStyle/>
            <a:p>
              <a:r>
                <a:rPr lang="en-US" sz="2400" dirty="0">
                  <a:ln w="12700" cap="rnd" cmpd="sng">
                    <a:noFill/>
                    <a:prstDash val="solid"/>
                  </a:ln>
                  <a:solidFill>
                    <a:srgbClr val="FFFFFF"/>
                  </a:solidFill>
                  <a:latin typeface="Microsoft YaHei" charset="-122"/>
                  <a:ea typeface="Microsoft YaHei" charset="-122"/>
                  <a:cs typeface="Microsoft YaHei" charset="-122"/>
                </a:rPr>
                <a:t>ANY</a:t>
              </a:r>
            </a:p>
          </p:txBody>
        </p:sp>
      </p:grpSp>
      <p:grpSp>
        <p:nvGrpSpPr>
          <p:cNvPr id="691" name="Group 690"/>
          <p:cNvGrpSpPr/>
          <p:nvPr/>
        </p:nvGrpSpPr>
        <p:grpSpPr>
          <a:xfrm>
            <a:off x="3421441" y="2730484"/>
            <a:ext cx="2314623" cy="512517"/>
            <a:chOff x="1729613" y="3090831"/>
            <a:chExt cx="2314623" cy="512517"/>
          </a:xfrm>
        </p:grpSpPr>
        <p:grpSp>
          <p:nvGrpSpPr>
            <p:cNvPr id="692" name="Group 691"/>
            <p:cNvGrpSpPr>
              <a:grpSpLocks noChangeAspect="1"/>
            </p:cNvGrpSpPr>
            <p:nvPr/>
          </p:nvGrpSpPr>
          <p:grpSpPr>
            <a:xfrm rot="18191216">
              <a:off x="1719053" y="3135588"/>
              <a:ext cx="478320" cy="457200"/>
              <a:chOff x="1079843" y="989900"/>
              <a:chExt cx="4487812" cy="4289663"/>
            </a:xfrm>
          </p:grpSpPr>
          <p:grpSp>
            <p:nvGrpSpPr>
              <p:cNvPr id="694" name="Group 693"/>
              <p:cNvGrpSpPr/>
              <p:nvPr/>
            </p:nvGrpSpPr>
            <p:grpSpPr>
              <a:xfrm>
                <a:off x="1079843" y="989900"/>
                <a:ext cx="3295563" cy="3734034"/>
                <a:chOff x="1079843" y="989900"/>
                <a:chExt cx="3295563" cy="3734034"/>
              </a:xfrm>
            </p:grpSpPr>
            <p:grpSp>
              <p:nvGrpSpPr>
                <p:cNvPr id="710" name="Group 709"/>
                <p:cNvGrpSpPr/>
                <p:nvPr/>
              </p:nvGrpSpPr>
              <p:grpSpPr>
                <a:xfrm>
                  <a:off x="1079843" y="989900"/>
                  <a:ext cx="2634557" cy="3659466"/>
                  <a:chOff x="1079843" y="989900"/>
                  <a:chExt cx="2634557" cy="3659466"/>
                </a:xfrm>
              </p:grpSpPr>
              <p:grpSp>
                <p:nvGrpSpPr>
                  <p:cNvPr id="718" name="Group 717"/>
                  <p:cNvGrpSpPr>
                    <a:grpSpLocks noChangeAspect="1"/>
                  </p:cNvGrpSpPr>
                  <p:nvPr/>
                </p:nvGrpSpPr>
                <p:grpSpPr>
                  <a:xfrm rot="21060000">
                    <a:off x="1079843" y="991766"/>
                    <a:ext cx="2286000" cy="3657600"/>
                    <a:chOff x="2729655" y="473666"/>
                    <a:chExt cx="3657600" cy="5852160"/>
                  </a:xfrm>
                </p:grpSpPr>
                <p:sp>
                  <p:nvSpPr>
                    <p:cNvPr id="722" name="Rounded Rectangle 72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23" name="Rounded Rectangle 72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19" name="Group 718"/>
                  <p:cNvGrpSpPr>
                    <a:grpSpLocks noChangeAspect="1"/>
                  </p:cNvGrpSpPr>
                  <p:nvPr/>
                </p:nvGrpSpPr>
                <p:grpSpPr>
                  <a:xfrm>
                    <a:off x="1428400" y="989900"/>
                    <a:ext cx="2286000" cy="3657600"/>
                    <a:chOff x="2729655" y="473666"/>
                    <a:chExt cx="3657600" cy="5852160"/>
                  </a:xfrm>
                </p:grpSpPr>
                <p:sp>
                  <p:nvSpPr>
                    <p:cNvPr id="720" name="Rounded Rectangle 719"/>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21" name="Rounded Rectangle 720"/>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711" name="Group 710"/>
                <p:cNvGrpSpPr/>
                <p:nvPr/>
              </p:nvGrpSpPr>
              <p:grpSpPr>
                <a:xfrm rot="1080000">
                  <a:off x="1740849" y="1064468"/>
                  <a:ext cx="2634557" cy="3659466"/>
                  <a:chOff x="1079843" y="989900"/>
                  <a:chExt cx="2634557" cy="3659466"/>
                </a:xfrm>
              </p:grpSpPr>
              <p:grpSp>
                <p:nvGrpSpPr>
                  <p:cNvPr id="712" name="Group 711"/>
                  <p:cNvGrpSpPr>
                    <a:grpSpLocks noChangeAspect="1"/>
                  </p:cNvGrpSpPr>
                  <p:nvPr/>
                </p:nvGrpSpPr>
                <p:grpSpPr>
                  <a:xfrm rot="21060000">
                    <a:off x="1079843" y="991766"/>
                    <a:ext cx="2286000" cy="3657600"/>
                    <a:chOff x="2729655" y="473666"/>
                    <a:chExt cx="3657600" cy="5852160"/>
                  </a:xfrm>
                </p:grpSpPr>
                <p:sp>
                  <p:nvSpPr>
                    <p:cNvPr id="716" name="Rounded Rectangle 71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17" name="Rounded Rectangle 716"/>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13" name="Group 712"/>
                  <p:cNvGrpSpPr>
                    <a:grpSpLocks noChangeAspect="1"/>
                  </p:cNvGrpSpPr>
                  <p:nvPr/>
                </p:nvGrpSpPr>
                <p:grpSpPr>
                  <a:xfrm>
                    <a:off x="1428400" y="989900"/>
                    <a:ext cx="2286000" cy="3657600"/>
                    <a:chOff x="2729655" y="473666"/>
                    <a:chExt cx="3657600" cy="5852160"/>
                  </a:xfrm>
                </p:grpSpPr>
                <p:sp>
                  <p:nvSpPr>
                    <p:cNvPr id="714" name="Rounded Rectangle 713"/>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15" name="Rounded Rectangle 714"/>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grpSp>
            <p:nvGrpSpPr>
              <p:cNvPr id="695" name="Group 694"/>
              <p:cNvGrpSpPr/>
              <p:nvPr/>
            </p:nvGrpSpPr>
            <p:grpSpPr>
              <a:xfrm rot="2160000">
                <a:off x="2272094" y="1545530"/>
                <a:ext cx="3295561" cy="3734033"/>
                <a:chOff x="1079843" y="989900"/>
                <a:chExt cx="3295561" cy="3734033"/>
              </a:xfrm>
            </p:grpSpPr>
            <p:grpSp>
              <p:nvGrpSpPr>
                <p:cNvPr id="696" name="Group 695"/>
                <p:cNvGrpSpPr/>
                <p:nvPr/>
              </p:nvGrpSpPr>
              <p:grpSpPr>
                <a:xfrm>
                  <a:off x="1079843" y="989900"/>
                  <a:ext cx="2634557" cy="3659466"/>
                  <a:chOff x="1079843" y="989900"/>
                  <a:chExt cx="2634557" cy="3659466"/>
                </a:xfrm>
              </p:grpSpPr>
              <p:grpSp>
                <p:nvGrpSpPr>
                  <p:cNvPr id="704" name="Group 703"/>
                  <p:cNvGrpSpPr>
                    <a:grpSpLocks noChangeAspect="1"/>
                  </p:cNvGrpSpPr>
                  <p:nvPr/>
                </p:nvGrpSpPr>
                <p:grpSpPr>
                  <a:xfrm rot="21060000">
                    <a:off x="1079843" y="991766"/>
                    <a:ext cx="2286000" cy="3657600"/>
                    <a:chOff x="2729655" y="473666"/>
                    <a:chExt cx="3657600" cy="5852160"/>
                  </a:xfrm>
                </p:grpSpPr>
                <p:sp>
                  <p:nvSpPr>
                    <p:cNvPr id="708" name="Rounded Rectangle 707"/>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09" name="Rounded Rectangle 708"/>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05" name="Group 704"/>
                  <p:cNvGrpSpPr>
                    <a:grpSpLocks noChangeAspect="1"/>
                  </p:cNvGrpSpPr>
                  <p:nvPr/>
                </p:nvGrpSpPr>
                <p:grpSpPr>
                  <a:xfrm>
                    <a:off x="1428400" y="989900"/>
                    <a:ext cx="2286000" cy="3657600"/>
                    <a:chOff x="2729655" y="473666"/>
                    <a:chExt cx="3657600" cy="5852160"/>
                  </a:xfrm>
                </p:grpSpPr>
                <p:sp>
                  <p:nvSpPr>
                    <p:cNvPr id="706" name="Rounded Rectangle 70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07" name="Rounded Rectangle 706"/>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697" name="Group 696"/>
                <p:cNvGrpSpPr/>
                <p:nvPr/>
              </p:nvGrpSpPr>
              <p:grpSpPr>
                <a:xfrm rot="1080000">
                  <a:off x="1740847" y="1064467"/>
                  <a:ext cx="2634557" cy="3659466"/>
                  <a:chOff x="1079843" y="989900"/>
                  <a:chExt cx="2634557" cy="3659466"/>
                </a:xfrm>
              </p:grpSpPr>
              <p:grpSp>
                <p:nvGrpSpPr>
                  <p:cNvPr id="698" name="Group 697"/>
                  <p:cNvGrpSpPr>
                    <a:grpSpLocks noChangeAspect="1"/>
                  </p:cNvGrpSpPr>
                  <p:nvPr/>
                </p:nvGrpSpPr>
                <p:grpSpPr>
                  <a:xfrm rot="21060000">
                    <a:off x="1079843" y="991766"/>
                    <a:ext cx="2286000" cy="3657600"/>
                    <a:chOff x="2729655" y="473666"/>
                    <a:chExt cx="3657600" cy="5852160"/>
                  </a:xfrm>
                </p:grpSpPr>
                <p:sp>
                  <p:nvSpPr>
                    <p:cNvPr id="702" name="Rounded Rectangle 70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03" name="Rounded Rectangle 70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699" name="Group 698"/>
                  <p:cNvGrpSpPr>
                    <a:grpSpLocks noChangeAspect="1"/>
                  </p:cNvGrpSpPr>
                  <p:nvPr/>
                </p:nvGrpSpPr>
                <p:grpSpPr>
                  <a:xfrm>
                    <a:off x="1428400" y="989900"/>
                    <a:ext cx="2286000" cy="3657600"/>
                    <a:chOff x="2729655" y="473666"/>
                    <a:chExt cx="3657600" cy="5852160"/>
                  </a:xfrm>
                </p:grpSpPr>
                <p:sp>
                  <p:nvSpPr>
                    <p:cNvPr id="700" name="Rounded Rectangle 699"/>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01" name="Rounded Rectangle 700"/>
                    <p:cNvSpPr/>
                    <p:nvPr/>
                  </p:nvSpPr>
                  <p:spPr bwMode="auto">
                    <a:xfrm>
                      <a:off x="2866836" y="610849"/>
                      <a:ext cx="3383289" cy="5577847"/>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grpSp>
            </p:grpSp>
          </p:grpSp>
        </p:grpSp>
        <p:sp>
          <p:nvSpPr>
            <p:cNvPr id="693" name="TextBox 692"/>
            <p:cNvSpPr txBox="1"/>
            <p:nvPr/>
          </p:nvSpPr>
          <p:spPr>
            <a:xfrm>
              <a:off x="2215436" y="3090831"/>
              <a:ext cx="1828800" cy="457200"/>
            </a:xfrm>
            <a:prstGeom prst="rect">
              <a:avLst/>
            </a:prstGeom>
            <a:noFill/>
          </p:spPr>
          <p:txBody>
            <a:bodyPr wrap="none" rtlCol="0" anchor="b">
              <a:noAutofit/>
            </a:bodyPr>
            <a:lstStyle/>
            <a:p>
              <a:r>
                <a:rPr lang="en-US" sz="2400" dirty="0">
                  <a:ln w="12700" cap="rnd" cmpd="sng">
                    <a:noFill/>
                    <a:prstDash val="solid"/>
                  </a:ln>
                  <a:solidFill>
                    <a:srgbClr val="FFFFFF"/>
                  </a:solidFill>
                  <a:latin typeface="Microsoft YaHei" charset="-122"/>
                  <a:ea typeface="Microsoft YaHei" charset="-122"/>
                  <a:cs typeface="Microsoft YaHei" charset="-122"/>
                </a:rPr>
                <a:t>ANY</a:t>
              </a:r>
            </a:p>
          </p:txBody>
        </p:sp>
      </p:grpSp>
      <p:grpSp>
        <p:nvGrpSpPr>
          <p:cNvPr id="724" name="Group 723"/>
          <p:cNvGrpSpPr/>
          <p:nvPr/>
        </p:nvGrpSpPr>
        <p:grpSpPr>
          <a:xfrm>
            <a:off x="9423407" y="2730484"/>
            <a:ext cx="2314623" cy="512517"/>
            <a:chOff x="1729613" y="3090831"/>
            <a:chExt cx="2314623" cy="512517"/>
          </a:xfrm>
        </p:grpSpPr>
        <p:grpSp>
          <p:nvGrpSpPr>
            <p:cNvPr id="725" name="Group 724"/>
            <p:cNvGrpSpPr>
              <a:grpSpLocks noChangeAspect="1"/>
            </p:cNvGrpSpPr>
            <p:nvPr/>
          </p:nvGrpSpPr>
          <p:grpSpPr>
            <a:xfrm rot="18191216">
              <a:off x="1719053" y="3135588"/>
              <a:ext cx="478320" cy="457200"/>
              <a:chOff x="1079843" y="989900"/>
              <a:chExt cx="4487812" cy="4289663"/>
            </a:xfrm>
          </p:grpSpPr>
          <p:grpSp>
            <p:nvGrpSpPr>
              <p:cNvPr id="727" name="Group 726"/>
              <p:cNvGrpSpPr/>
              <p:nvPr/>
            </p:nvGrpSpPr>
            <p:grpSpPr>
              <a:xfrm>
                <a:off x="1079843" y="989900"/>
                <a:ext cx="3295563" cy="3734034"/>
                <a:chOff x="1079843" y="989900"/>
                <a:chExt cx="3295563" cy="3734034"/>
              </a:xfrm>
            </p:grpSpPr>
            <p:grpSp>
              <p:nvGrpSpPr>
                <p:cNvPr id="743" name="Group 742"/>
                <p:cNvGrpSpPr/>
                <p:nvPr/>
              </p:nvGrpSpPr>
              <p:grpSpPr>
                <a:xfrm>
                  <a:off x="1079843" y="989900"/>
                  <a:ext cx="2634557" cy="3659466"/>
                  <a:chOff x="1079843" y="989900"/>
                  <a:chExt cx="2634557" cy="3659466"/>
                </a:xfrm>
              </p:grpSpPr>
              <p:grpSp>
                <p:nvGrpSpPr>
                  <p:cNvPr id="751" name="Group 750"/>
                  <p:cNvGrpSpPr>
                    <a:grpSpLocks noChangeAspect="1"/>
                  </p:cNvGrpSpPr>
                  <p:nvPr/>
                </p:nvGrpSpPr>
                <p:grpSpPr>
                  <a:xfrm rot="21060000">
                    <a:off x="1079843" y="991766"/>
                    <a:ext cx="2286000" cy="3657600"/>
                    <a:chOff x="2729655" y="473666"/>
                    <a:chExt cx="3657600" cy="5852160"/>
                  </a:xfrm>
                </p:grpSpPr>
                <p:sp>
                  <p:nvSpPr>
                    <p:cNvPr id="755" name="Rounded Rectangle 754"/>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56" name="Rounded Rectangle 755"/>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52" name="Group 751"/>
                  <p:cNvGrpSpPr>
                    <a:grpSpLocks noChangeAspect="1"/>
                  </p:cNvGrpSpPr>
                  <p:nvPr/>
                </p:nvGrpSpPr>
                <p:grpSpPr>
                  <a:xfrm>
                    <a:off x="1428400" y="989900"/>
                    <a:ext cx="2286000" cy="3657600"/>
                    <a:chOff x="2729655" y="473666"/>
                    <a:chExt cx="3657600" cy="5852160"/>
                  </a:xfrm>
                </p:grpSpPr>
                <p:sp>
                  <p:nvSpPr>
                    <p:cNvPr id="753" name="Rounded Rectangle 752"/>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54" name="Rounded Rectangle 753"/>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744" name="Group 743"/>
                <p:cNvGrpSpPr/>
                <p:nvPr/>
              </p:nvGrpSpPr>
              <p:grpSpPr>
                <a:xfrm rot="1080000">
                  <a:off x="1740849" y="1064468"/>
                  <a:ext cx="2634557" cy="3659466"/>
                  <a:chOff x="1079843" y="989900"/>
                  <a:chExt cx="2634557" cy="3659466"/>
                </a:xfrm>
              </p:grpSpPr>
              <p:grpSp>
                <p:nvGrpSpPr>
                  <p:cNvPr id="745" name="Group 744"/>
                  <p:cNvGrpSpPr>
                    <a:grpSpLocks noChangeAspect="1"/>
                  </p:cNvGrpSpPr>
                  <p:nvPr/>
                </p:nvGrpSpPr>
                <p:grpSpPr>
                  <a:xfrm rot="21060000">
                    <a:off x="1079843" y="991766"/>
                    <a:ext cx="2286000" cy="3657600"/>
                    <a:chOff x="2729655" y="473666"/>
                    <a:chExt cx="3657600" cy="5852160"/>
                  </a:xfrm>
                </p:grpSpPr>
                <p:sp>
                  <p:nvSpPr>
                    <p:cNvPr id="749" name="Rounded Rectangle 748"/>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50" name="Rounded Rectangle 749"/>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46" name="Group 745"/>
                  <p:cNvGrpSpPr>
                    <a:grpSpLocks noChangeAspect="1"/>
                  </p:cNvGrpSpPr>
                  <p:nvPr/>
                </p:nvGrpSpPr>
                <p:grpSpPr>
                  <a:xfrm>
                    <a:off x="1428400" y="989900"/>
                    <a:ext cx="2286000" cy="3657600"/>
                    <a:chOff x="2729655" y="473666"/>
                    <a:chExt cx="3657600" cy="5852160"/>
                  </a:xfrm>
                </p:grpSpPr>
                <p:sp>
                  <p:nvSpPr>
                    <p:cNvPr id="747" name="Rounded Rectangle 746"/>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48" name="Rounded Rectangle 747"/>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grpSp>
            <p:nvGrpSpPr>
              <p:cNvPr id="728" name="Group 727"/>
              <p:cNvGrpSpPr/>
              <p:nvPr/>
            </p:nvGrpSpPr>
            <p:grpSpPr>
              <a:xfrm rot="2160000">
                <a:off x="2272094" y="1545530"/>
                <a:ext cx="3295561" cy="3734033"/>
                <a:chOff x="1079843" y="989900"/>
                <a:chExt cx="3295561" cy="3734033"/>
              </a:xfrm>
            </p:grpSpPr>
            <p:grpSp>
              <p:nvGrpSpPr>
                <p:cNvPr id="729" name="Group 728"/>
                <p:cNvGrpSpPr/>
                <p:nvPr/>
              </p:nvGrpSpPr>
              <p:grpSpPr>
                <a:xfrm>
                  <a:off x="1079843" y="989900"/>
                  <a:ext cx="2634557" cy="3659466"/>
                  <a:chOff x="1079843" y="989900"/>
                  <a:chExt cx="2634557" cy="3659466"/>
                </a:xfrm>
              </p:grpSpPr>
              <p:grpSp>
                <p:nvGrpSpPr>
                  <p:cNvPr id="737" name="Group 736"/>
                  <p:cNvGrpSpPr>
                    <a:grpSpLocks noChangeAspect="1"/>
                  </p:cNvGrpSpPr>
                  <p:nvPr/>
                </p:nvGrpSpPr>
                <p:grpSpPr>
                  <a:xfrm rot="21060000">
                    <a:off x="1079843" y="991766"/>
                    <a:ext cx="2286000" cy="3657600"/>
                    <a:chOff x="2729655" y="473666"/>
                    <a:chExt cx="3657600" cy="5852160"/>
                  </a:xfrm>
                </p:grpSpPr>
                <p:sp>
                  <p:nvSpPr>
                    <p:cNvPr id="741" name="Rounded Rectangle 740"/>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42" name="Rounded Rectangle 741"/>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38" name="Group 737"/>
                  <p:cNvGrpSpPr>
                    <a:grpSpLocks noChangeAspect="1"/>
                  </p:cNvGrpSpPr>
                  <p:nvPr/>
                </p:nvGrpSpPr>
                <p:grpSpPr>
                  <a:xfrm>
                    <a:off x="1428400" y="989900"/>
                    <a:ext cx="2286000" cy="3657600"/>
                    <a:chOff x="2729655" y="473666"/>
                    <a:chExt cx="3657600" cy="5852160"/>
                  </a:xfrm>
                </p:grpSpPr>
                <p:sp>
                  <p:nvSpPr>
                    <p:cNvPr id="739" name="Rounded Rectangle 738"/>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40" name="Rounded Rectangle 739"/>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730" name="Group 729"/>
                <p:cNvGrpSpPr/>
                <p:nvPr/>
              </p:nvGrpSpPr>
              <p:grpSpPr>
                <a:xfrm rot="1080000">
                  <a:off x="1740847" y="1064467"/>
                  <a:ext cx="2634557" cy="3659466"/>
                  <a:chOff x="1079843" y="989900"/>
                  <a:chExt cx="2634557" cy="3659466"/>
                </a:xfrm>
              </p:grpSpPr>
              <p:grpSp>
                <p:nvGrpSpPr>
                  <p:cNvPr id="731" name="Group 730"/>
                  <p:cNvGrpSpPr>
                    <a:grpSpLocks noChangeAspect="1"/>
                  </p:cNvGrpSpPr>
                  <p:nvPr/>
                </p:nvGrpSpPr>
                <p:grpSpPr>
                  <a:xfrm rot="21060000">
                    <a:off x="1079843" y="991766"/>
                    <a:ext cx="2286000" cy="3657600"/>
                    <a:chOff x="2729655" y="473666"/>
                    <a:chExt cx="3657600" cy="5852160"/>
                  </a:xfrm>
                </p:grpSpPr>
                <p:sp>
                  <p:nvSpPr>
                    <p:cNvPr id="735" name="Rounded Rectangle 734"/>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36" name="Rounded Rectangle 735"/>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32" name="Group 731"/>
                  <p:cNvGrpSpPr>
                    <a:grpSpLocks noChangeAspect="1"/>
                  </p:cNvGrpSpPr>
                  <p:nvPr/>
                </p:nvGrpSpPr>
                <p:grpSpPr>
                  <a:xfrm>
                    <a:off x="1428400" y="989900"/>
                    <a:ext cx="2286000" cy="3657600"/>
                    <a:chOff x="2729655" y="473666"/>
                    <a:chExt cx="3657600" cy="5852160"/>
                  </a:xfrm>
                </p:grpSpPr>
                <p:sp>
                  <p:nvSpPr>
                    <p:cNvPr id="733" name="Rounded Rectangle 732"/>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34" name="Rounded Rectangle 733"/>
                    <p:cNvSpPr/>
                    <p:nvPr/>
                  </p:nvSpPr>
                  <p:spPr bwMode="auto">
                    <a:xfrm>
                      <a:off x="2866836" y="610849"/>
                      <a:ext cx="3383289" cy="5577847"/>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grpSp>
            </p:grpSp>
          </p:grpSp>
        </p:grpSp>
        <p:sp>
          <p:nvSpPr>
            <p:cNvPr id="726" name="TextBox 725"/>
            <p:cNvSpPr txBox="1"/>
            <p:nvPr/>
          </p:nvSpPr>
          <p:spPr>
            <a:xfrm>
              <a:off x="2215436" y="3090831"/>
              <a:ext cx="1828800" cy="457200"/>
            </a:xfrm>
            <a:prstGeom prst="rect">
              <a:avLst/>
            </a:prstGeom>
            <a:noFill/>
          </p:spPr>
          <p:txBody>
            <a:bodyPr wrap="none" rtlCol="0" anchor="b">
              <a:noAutofit/>
            </a:bodyPr>
            <a:lstStyle/>
            <a:p>
              <a:r>
                <a:rPr lang="en-US" sz="2400" dirty="0">
                  <a:ln w="12700" cap="rnd" cmpd="sng">
                    <a:noFill/>
                    <a:prstDash val="solid"/>
                  </a:ln>
                  <a:solidFill>
                    <a:srgbClr val="FFFFFF"/>
                  </a:solidFill>
                  <a:latin typeface="Microsoft YaHei" charset="-122"/>
                  <a:ea typeface="Microsoft YaHei" charset="-122"/>
                  <a:cs typeface="Microsoft YaHei" charset="-122"/>
                </a:rPr>
                <a:t>ANY</a:t>
              </a:r>
            </a:p>
          </p:txBody>
        </p:sp>
      </p:grpSp>
      <p:grpSp>
        <p:nvGrpSpPr>
          <p:cNvPr id="757" name="Group 756"/>
          <p:cNvGrpSpPr/>
          <p:nvPr/>
        </p:nvGrpSpPr>
        <p:grpSpPr>
          <a:xfrm>
            <a:off x="1450401" y="2730484"/>
            <a:ext cx="2314623" cy="512517"/>
            <a:chOff x="1729613" y="3090831"/>
            <a:chExt cx="2314623" cy="512517"/>
          </a:xfrm>
        </p:grpSpPr>
        <p:grpSp>
          <p:nvGrpSpPr>
            <p:cNvPr id="758" name="Group 757"/>
            <p:cNvGrpSpPr>
              <a:grpSpLocks noChangeAspect="1"/>
            </p:cNvGrpSpPr>
            <p:nvPr/>
          </p:nvGrpSpPr>
          <p:grpSpPr>
            <a:xfrm rot="18191216">
              <a:off x="1719053" y="3135588"/>
              <a:ext cx="478320" cy="457200"/>
              <a:chOff x="1079843" y="989900"/>
              <a:chExt cx="4487812" cy="4289663"/>
            </a:xfrm>
          </p:grpSpPr>
          <p:grpSp>
            <p:nvGrpSpPr>
              <p:cNvPr id="760" name="Group 759"/>
              <p:cNvGrpSpPr/>
              <p:nvPr/>
            </p:nvGrpSpPr>
            <p:grpSpPr>
              <a:xfrm>
                <a:off x="1079843" y="989900"/>
                <a:ext cx="3295563" cy="3734034"/>
                <a:chOff x="1079843" y="989900"/>
                <a:chExt cx="3295563" cy="3734034"/>
              </a:xfrm>
            </p:grpSpPr>
            <p:grpSp>
              <p:nvGrpSpPr>
                <p:cNvPr id="776" name="Group 775"/>
                <p:cNvGrpSpPr/>
                <p:nvPr/>
              </p:nvGrpSpPr>
              <p:grpSpPr>
                <a:xfrm>
                  <a:off x="1079843" y="989900"/>
                  <a:ext cx="2634557" cy="3659466"/>
                  <a:chOff x="1079843" y="989900"/>
                  <a:chExt cx="2634557" cy="3659466"/>
                </a:xfrm>
              </p:grpSpPr>
              <p:grpSp>
                <p:nvGrpSpPr>
                  <p:cNvPr id="784" name="Group 783"/>
                  <p:cNvGrpSpPr>
                    <a:grpSpLocks noChangeAspect="1"/>
                  </p:cNvGrpSpPr>
                  <p:nvPr/>
                </p:nvGrpSpPr>
                <p:grpSpPr>
                  <a:xfrm rot="21060000">
                    <a:off x="1079843" y="991766"/>
                    <a:ext cx="2286000" cy="3657600"/>
                    <a:chOff x="2729655" y="473666"/>
                    <a:chExt cx="3657600" cy="5852160"/>
                  </a:xfrm>
                </p:grpSpPr>
                <p:sp>
                  <p:nvSpPr>
                    <p:cNvPr id="788" name="Rounded Rectangle 787"/>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89" name="Rounded Rectangle 788"/>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85" name="Group 784"/>
                  <p:cNvGrpSpPr>
                    <a:grpSpLocks noChangeAspect="1"/>
                  </p:cNvGrpSpPr>
                  <p:nvPr/>
                </p:nvGrpSpPr>
                <p:grpSpPr>
                  <a:xfrm>
                    <a:off x="1428400" y="989900"/>
                    <a:ext cx="2286000" cy="3657600"/>
                    <a:chOff x="2729655" y="473666"/>
                    <a:chExt cx="3657600" cy="5852160"/>
                  </a:xfrm>
                </p:grpSpPr>
                <p:sp>
                  <p:nvSpPr>
                    <p:cNvPr id="786" name="Rounded Rectangle 78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87" name="Rounded Rectangle 786"/>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777" name="Group 776"/>
                <p:cNvGrpSpPr/>
                <p:nvPr/>
              </p:nvGrpSpPr>
              <p:grpSpPr>
                <a:xfrm rot="1080000">
                  <a:off x="1740849" y="1064468"/>
                  <a:ext cx="2634557" cy="3659466"/>
                  <a:chOff x="1079843" y="989900"/>
                  <a:chExt cx="2634557" cy="3659466"/>
                </a:xfrm>
              </p:grpSpPr>
              <p:grpSp>
                <p:nvGrpSpPr>
                  <p:cNvPr id="778" name="Group 777"/>
                  <p:cNvGrpSpPr>
                    <a:grpSpLocks noChangeAspect="1"/>
                  </p:cNvGrpSpPr>
                  <p:nvPr/>
                </p:nvGrpSpPr>
                <p:grpSpPr>
                  <a:xfrm rot="21060000">
                    <a:off x="1079843" y="991766"/>
                    <a:ext cx="2286000" cy="3657600"/>
                    <a:chOff x="2729655" y="473666"/>
                    <a:chExt cx="3657600" cy="5852160"/>
                  </a:xfrm>
                </p:grpSpPr>
                <p:sp>
                  <p:nvSpPr>
                    <p:cNvPr id="782" name="Rounded Rectangle 78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83" name="Rounded Rectangle 78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79" name="Group 778"/>
                  <p:cNvGrpSpPr>
                    <a:grpSpLocks noChangeAspect="1"/>
                  </p:cNvGrpSpPr>
                  <p:nvPr/>
                </p:nvGrpSpPr>
                <p:grpSpPr>
                  <a:xfrm>
                    <a:off x="1428400" y="989900"/>
                    <a:ext cx="2286000" cy="3657600"/>
                    <a:chOff x="2729655" y="473666"/>
                    <a:chExt cx="3657600" cy="5852160"/>
                  </a:xfrm>
                </p:grpSpPr>
                <p:sp>
                  <p:nvSpPr>
                    <p:cNvPr id="780" name="Rounded Rectangle 779"/>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81" name="Rounded Rectangle 780"/>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grpSp>
            <p:nvGrpSpPr>
              <p:cNvPr id="761" name="Group 760"/>
              <p:cNvGrpSpPr/>
              <p:nvPr/>
            </p:nvGrpSpPr>
            <p:grpSpPr>
              <a:xfrm rot="2160000">
                <a:off x="2272094" y="1545530"/>
                <a:ext cx="3295561" cy="3734033"/>
                <a:chOff x="1079843" y="989900"/>
                <a:chExt cx="3295561" cy="3734033"/>
              </a:xfrm>
            </p:grpSpPr>
            <p:grpSp>
              <p:nvGrpSpPr>
                <p:cNvPr id="762" name="Group 761"/>
                <p:cNvGrpSpPr/>
                <p:nvPr/>
              </p:nvGrpSpPr>
              <p:grpSpPr>
                <a:xfrm>
                  <a:off x="1079843" y="989900"/>
                  <a:ext cx="2634557" cy="3659466"/>
                  <a:chOff x="1079843" y="989900"/>
                  <a:chExt cx="2634557" cy="3659466"/>
                </a:xfrm>
              </p:grpSpPr>
              <p:grpSp>
                <p:nvGrpSpPr>
                  <p:cNvPr id="770" name="Group 769"/>
                  <p:cNvGrpSpPr>
                    <a:grpSpLocks noChangeAspect="1"/>
                  </p:cNvGrpSpPr>
                  <p:nvPr/>
                </p:nvGrpSpPr>
                <p:grpSpPr>
                  <a:xfrm rot="21060000">
                    <a:off x="1079843" y="991766"/>
                    <a:ext cx="2286000" cy="3657600"/>
                    <a:chOff x="2729655" y="473666"/>
                    <a:chExt cx="3657600" cy="5852160"/>
                  </a:xfrm>
                </p:grpSpPr>
                <p:sp>
                  <p:nvSpPr>
                    <p:cNvPr id="774" name="Rounded Rectangle 773"/>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75" name="Rounded Rectangle 774"/>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71" name="Group 770"/>
                  <p:cNvGrpSpPr>
                    <a:grpSpLocks noChangeAspect="1"/>
                  </p:cNvGrpSpPr>
                  <p:nvPr/>
                </p:nvGrpSpPr>
                <p:grpSpPr>
                  <a:xfrm>
                    <a:off x="1428400" y="989900"/>
                    <a:ext cx="2286000" cy="3657600"/>
                    <a:chOff x="2729655" y="473666"/>
                    <a:chExt cx="3657600" cy="5852160"/>
                  </a:xfrm>
                </p:grpSpPr>
                <p:sp>
                  <p:nvSpPr>
                    <p:cNvPr id="772" name="Rounded Rectangle 771"/>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73" name="Rounded Rectangle 772"/>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grpSp>
              <p:nvGrpSpPr>
                <p:cNvPr id="763" name="Group 762"/>
                <p:cNvGrpSpPr/>
                <p:nvPr/>
              </p:nvGrpSpPr>
              <p:grpSpPr>
                <a:xfrm rot="1080000">
                  <a:off x="1740847" y="1064467"/>
                  <a:ext cx="2634557" cy="3659466"/>
                  <a:chOff x="1079843" y="989900"/>
                  <a:chExt cx="2634557" cy="3659466"/>
                </a:xfrm>
              </p:grpSpPr>
              <p:grpSp>
                <p:nvGrpSpPr>
                  <p:cNvPr id="764" name="Group 763"/>
                  <p:cNvGrpSpPr>
                    <a:grpSpLocks noChangeAspect="1"/>
                  </p:cNvGrpSpPr>
                  <p:nvPr/>
                </p:nvGrpSpPr>
                <p:grpSpPr>
                  <a:xfrm rot="21060000">
                    <a:off x="1079843" y="991766"/>
                    <a:ext cx="2286000" cy="3657600"/>
                    <a:chOff x="2729655" y="473666"/>
                    <a:chExt cx="3657600" cy="5852160"/>
                  </a:xfrm>
                </p:grpSpPr>
                <p:sp>
                  <p:nvSpPr>
                    <p:cNvPr id="768" name="Rounded Rectangle 767"/>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69" name="Rounded Rectangle 768"/>
                    <p:cNvSpPr/>
                    <p:nvPr/>
                  </p:nvSpPr>
                  <p:spPr bwMode="auto">
                    <a:xfrm>
                      <a:off x="2866815" y="610826"/>
                      <a:ext cx="3383280" cy="5577840"/>
                    </a:xfrm>
                    <a:prstGeom prst="roundRect">
                      <a:avLst/>
                    </a:prstGeom>
                    <a:solidFill>
                      <a:srgbClr val="125FD3"/>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grpSp>
              <p:grpSp>
                <p:nvGrpSpPr>
                  <p:cNvPr id="765" name="Group 764"/>
                  <p:cNvGrpSpPr>
                    <a:grpSpLocks noChangeAspect="1"/>
                  </p:cNvGrpSpPr>
                  <p:nvPr/>
                </p:nvGrpSpPr>
                <p:grpSpPr>
                  <a:xfrm>
                    <a:off x="1428400" y="989900"/>
                    <a:ext cx="2286000" cy="3657600"/>
                    <a:chOff x="2729655" y="473666"/>
                    <a:chExt cx="3657600" cy="5852160"/>
                  </a:xfrm>
                </p:grpSpPr>
                <p:sp>
                  <p:nvSpPr>
                    <p:cNvPr id="766" name="Rounded Rectangle 765"/>
                    <p:cNvSpPr/>
                    <p:nvPr/>
                  </p:nvSpPr>
                  <p:spPr bwMode="auto">
                    <a:xfrm>
                      <a:off x="2729655" y="473666"/>
                      <a:ext cx="3657600" cy="5852160"/>
                    </a:xfrm>
                    <a:prstGeom prst="round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sp>
                  <p:nvSpPr>
                    <p:cNvPr id="767" name="Rounded Rectangle 766"/>
                    <p:cNvSpPr/>
                    <p:nvPr/>
                  </p:nvSpPr>
                  <p:spPr bwMode="auto">
                    <a:xfrm>
                      <a:off x="2866836" y="610849"/>
                      <a:ext cx="3383289" cy="5577847"/>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sz="1400" dirty="0" smtClean="0">
                        <a:solidFill>
                          <a:srgbClr val="FFFFFF"/>
                        </a:solidFill>
                        <a:latin typeface="Microsoft YaHei" charset="-122"/>
                        <a:ea typeface="Microsoft YaHei" charset="-122"/>
                        <a:cs typeface="Microsoft YaHei" charset="-122"/>
                      </a:endParaRPr>
                    </a:p>
                  </p:txBody>
                </p:sp>
              </p:grpSp>
            </p:grpSp>
          </p:grpSp>
        </p:grpSp>
        <p:sp>
          <p:nvSpPr>
            <p:cNvPr id="759" name="TextBox 758"/>
            <p:cNvSpPr txBox="1"/>
            <p:nvPr/>
          </p:nvSpPr>
          <p:spPr>
            <a:xfrm>
              <a:off x="2215436" y="3090831"/>
              <a:ext cx="1828800" cy="457200"/>
            </a:xfrm>
            <a:prstGeom prst="rect">
              <a:avLst/>
            </a:prstGeom>
            <a:noFill/>
          </p:spPr>
          <p:txBody>
            <a:bodyPr wrap="none" rtlCol="0" anchor="b">
              <a:noAutofit/>
            </a:bodyPr>
            <a:lstStyle/>
            <a:p>
              <a:r>
                <a:rPr lang="en-US" sz="2400" dirty="0">
                  <a:ln w="12700" cap="rnd" cmpd="sng">
                    <a:noFill/>
                    <a:prstDash val="solid"/>
                  </a:ln>
                  <a:solidFill>
                    <a:srgbClr val="FFFFFF"/>
                  </a:solidFill>
                  <a:latin typeface="Microsoft YaHei" charset="-122"/>
                  <a:ea typeface="Microsoft YaHei" charset="-122"/>
                  <a:cs typeface="Microsoft YaHei" charset="-122"/>
                </a:rPr>
                <a:t>ANY</a:t>
              </a:r>
            </a:p>
          </p:txBody>
        </p:sp>
      </p:grpSp>
      <p:sp>
        <p:nvSpPr>
          <p:cNvPr id="240" name="TextBox 239"/>
          <p:cNvSpPr txBox="1"/>
          <p:nvPr/>
        </p:nvSpPr>
        <p:spPr>
          <a:xfrm>
            <a:off x="6054659" y="457200"/>
            <a:ext cx="735551" cy="1134208"/>
          </a:xfrm>
          <a:prstGeom prst="rect">
            <a:avLst/>
          </a:prstGeom>
          <a:noFill/>
          <a:ln>
            <a:noFill/>
          </a:ln>
        </p:spPr>
        <p:txBody>
          <a:bodyPr wrap="none" rtlCol="0">
            <a:prstTxWarp prst="textPlain">
              <a:avLst/>
            </a:prstTxWarp>
            <a:noAutofit/>
          </a:bodyPr>
          <a:lstStyle/>
          <a:p>
            <a:pPr algn="ctr"/>
            <a:r>
              <a:rPr lang="en-US" b="1" dirty="0" smtClean="0">
                <a:solidFill>
                  <a:schemeClr val="accent1"/>
                </a:solidFill>
                <a:effectLst>
                  <a:glow rad="292100">
                    <a:srgbClr val="00BEFF">
                      <a:alpha val="50000"/>
                    </a:srgbClr>
                  </a:glow>
                </a:effectLst>
                <a:latin typeface="Microsoft YaHei" charset="-122"/>
                <a:ea typeface="Microsoft YaHei" charset="-122"/>
                <a:cs typeface="Microsoft YaHei" charset="-122"/>
              </a:rPr>
              <a:t>1</a:t>
            </a:r>
          </a:p>
        </p:txBody>
      </p:sp>
    </p:spTree>
    <p:extLst>
      <p:ext uri="{BB962C8B-B14F-4D97-AF65-F5344CB8AC3E}">
        <p14:creationId xmlns:p14="http://schemas.microsoft.com/office/powerpoint/2010/main" val="75140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nodeType="clickEffect">
                                  <p:stCondLst>
                                    <p:cond delay="0"/>
                                  </p:stCondLst>
                                  <p:childTnLst>
                                    <p:set>
                                      <p:cBhvr>
                                        <p:cTn id="6" dur="1" fill="hold">
                                          <p:stCondLst>
                                            <p:cond delay="0"/>
                                          </p:stCondLst>
                                        </p:cTn>
                                        <p:tgtEl>
                                          <p:spTgt spid="316"/>
                                        </p:tgtEl>
                                        <p:attrNameLst>
                                          <p:attrName>style.visibility</p:attrName>
                                        </p:attrNameLst>
                                      </p:cBhvr>
                                      <p:to>
                                        <p:strVal val="visible"/>
                                      </p:to>
                                    </p:set>
                                    <p:anim calcmode="lin" valueType="num">
                                      <p:cBhvr>
                                        <p:cTn id="7" dur="250" fill="hold"/>
                                        <p:tgtEl>
                                          <p:spTgt spid="316"/>
                                        </p:tgtEl>
                                        <p:attrNameLst>
                                          <p:attrName>ppt_w</p:attrName>
                                        </p:attrNameLst>
                                      </p:cBhvr>
                                      <p:tavLst>
                                        <p:tav tm="0">
                                          <p:val>
                                            <p:strVal val="4/3*#ppt_w"/>
                                          </p:val>
                                        </p:tav>
                                        <p:tav tm="100000">
                                          <p:val>
                                            <p:strVal val="#ppt_w"/>
                                          </p:val>
                                        </p:tav>
                                      </p:tavLst>
                                    </p:anim>
                                    <p:anim calcmode="lin" valueType="num">
                                      <p:cBhvr>
                                        <p:cTn id="8" dur="250" fill="hold"/>
                                        <p:tgtEl>
                                          <p:spTgt spid="316"/>
                                        </p:tgtEl>
                                        <p:attrNameLst>
                                          <p:attrName>ppt_h</p:attrName>
                                        </p:attrNameLst>
                                      </p:cBhvr>
                                      <p:tavLst>
                                        <p:tav tm="0">
                                          <p:val>
                                            <p:strVal val="4/3*#ppt_h"/>
                                          </p:val>
                                        </p:tav>
                                        <p:tav tm="100000">
                                          <p:val>
                                            <p:strVal val="#ppt_h"/>
                                          </p:val>
                                        </p:tav>
                                      </p:tavLst>
                                    </p:anim>
                                  </p:childTnLst>
                                </p:cTn>
                              </p:par>
                            </p:childTnLst>
                          </p:cTn>
                        </p:par>
                        <p:par>
                          <p:cTn id="9" fill="hold">
                            <p:stCondLst>
                              <p:cond delay="250"/>
                            </p:stCondLst>
                            <p:childTnLst>
                              <p:par>
                                <p:cTn id="10" presetID="23" presetClass="entr" presetSubtype="288" fill="hold" nodeType="afterEffect">
                                  <p:stCondLst>
                                    <p:cond delay="0"/>
                                  </p:stCondLst>
                                  <p:childTnLst>
                                    <p:set>
                                      <p:cBhvr>
                                        <p:cTn id="11" dur="1" fill="hold">
                                          <p:stCondLst>
                                            <p:cond delay="0"/>
                                          </p:stCondLst>
                                        </p:cTn>
                                        <p:tgtEl>
                                          <p:spTgt spid="321"/>
                                        </p:tgtEl>
                                        <p:attrNameLst>
                                          <p:attrName>style.visibility</p:attrName>
                                        </p:attrNameLst>
                                      </p:cBhvr>
                                      <p:to>
                                        <p:strVal val="visible"/>
                                      </p:to>
                                    </p:set>
                                    <p:anim calcmode="lin" valueType="num">
                                      <p:cBhvr>
                                        <p:cTn id="12" dur="250" fill="hold"/>
                                        <p:tgtEl>
                                          <p:spTgt spid="321"/>
                                        </p:tgtEl>
                                        <p:attrNameLst>
                                          <p:attrName>ppt_w</p:attrName>
                                        </p:attrNameLst>
                                      </p:cBhvr>
                                      <p:tavLst>
                                        <p:tav tm="0">
                                          <p:val>
                                            <p:strVal val="4/3*#ppt_w"/>
                                          </p:val>
                                        </p:tav>
                                        <p:tav tm="100000">
                                          <p:val>
                                            <p:strVal val="#ppt_w"/>
                                          </p:val>
                                        </p:tav>
                                      </p:tavLst>
                                    </p:anim>
                                    <p:anim calcmode="lin" valueType="num">
                                      <p:cBhvr>
                                        <p:cTn id="13" dur="250" fill="hold"/>
                                        <p:tgtEl>
                                          <p:spTgt spid="321"/>
                                        </p:tgtEl>
                                        <p:attrNameLst>
                                          <p:attrName>ppt_h</p:attrName>
                                        </p:attrNameLst>
                                      </p:cBhvr>
                                      <p:tavLst>
                                        <p:tav tm="0">
                                          <p:val>
                                            <p:strVal val="4/3*#ppt_h"/>
                                          </p:val>
                                        </p:tav>
                                        <p:tav tm="100000">
                                          <p:val>
                                            <p:strVal val="#ppt_h"/>
                                          </p:val>
                                        </p:tav>
                                      </p:tavLst>
                                    </p:anim>
                                  </p:childTnLst>
                                </p:cTn>
                              </p:par>
                            </p:childTnLst>
                          </p:cTn>
                        </p:par>
                        <p:par>
                          <p:cTn id="14" fill="hold">
                            <p:stCondLst>
                              <p:cond delay="500"/>
                            </p:stCondLst>
                            <p:childTnLst>
                              <p:par>
                                <p:cTn id="15" presetID="23" presetClass="entr" presetSubtype="288" fill="hold" nodeType="afterEffect">
                                  <p:stCondLst>
                                    <p:cond delay="0"/>
                                  </p:stCondLst>
                                  <p:childTnLst>
                                    <p:set>
                                      <p:cBhvr>
                                        <p:cTn id="16" dur="1" fill="hold">
                                          <p:stCondLst>
                                            <p:cond delay="0"/>
                                          </p:stCondLst>
                                        </p:cTn>
                                        <p:tgtEl>
                                          <p:spTgt spid="328"/>
                                        </p:tgtEl>
                                        <p:attrNameLst>
                                          <p:attrName>style.visibility</p:attrName>
                                        </p:attrNameLst>
                                      </p:cBhvr>
                                      <p:to>
                                        <p:strVal val="visible"/>
                                      </p:to>
                                    </p:set>
                                    <p:anim calcmode="lin" valueType="num">
                                      <p:cBhvr>
                                        <p:cTn id="17" dur="250" fill="hold"/>
                                        <p:tgtEl>
                                          <p:spTgt spid="328"/>
                                        </p:tgtEl>
                                        <p:attrNameLst>
                                          <p:attrName>ppt_w</p:attrName>
                                        </p:attrNameLst>
                                      </p:cBhvr>
                                      <p:tavLst>
                                        <p:tav tm="0">
                                          <p:val>
                                            <p:strVal val="4/3*#ppt_w"/>
                                          </p:val>
                                        </p:tav>
                                        <p:tav tm="100000">
                                          <p:val>
                                            <p:strVal val="#ppt_w"/>
                                          </p:val>
                                        </p:tav>
                                      </p:tavLst>
                                    </p:anim>
                                    <p:anim calcmode="lin" valueType="num">
                                      <p:cBhvr>
                                        <p:cTn id="18" dur="250" fill="hold"/>
                                        <p:tgtEl>
                                          <p:spTgt spid="328"/>
                                        </p:tgtEl>
                                        <p:attrNameLst>
                                          <p:attrName>ppt_h</p:attrName>
                                        </p:attrNameLst>
                                      </p:cBhvr>
                                      <p:tavLst>
                                        <p:tav tm="0">
                                          <p:val>
                                            <p:strVal val="4/3*#ppt_h"/>
                                          </p:val>
                                        </p:tav>
                                        <p:tav tm="100000">
                                          <p:val>
                                            <p:strVal val="#ppt_h"/>
                                          </p:val>
                                        </p:tav>
                                      </p:tavLst>
                                    </p:anim>
                                  </p:childTnLst>
                                </p:cTn>
                              </p:par>
                            </p:childTnLst>
                          </p:cTn>
                        </p:par>
                        <p:par>
                          <p:cTn id="19" fill="hold">
                            <p:stCondLst>
                              <p:cond delay="750"/>
                            </p:stCondLst>
                            <p:childTnLst>
                              <p:par>
                                <p:cTn id="20" presetID="23" presetClass="entr" presetSubtype="288" fill="hold" nodeType="afterEffect">
                                  <p:stCondLst>
                                    <p:cond delay="0"/>
                                  </p:stCondLst>
                                  <p:childTnLst>
                                    <p:set>
                                      <p:cBhvr>
                                        <p:cTn id="21" dur="1" fill="hold">
                                          <p:stCondLst>
                                            <p:cond delay="0"/>
                                          </p:stCondLst>
                                        </p:cTn>
                                        <p:tgtEl>
                                          <p:spTgt spid="335"/>
                                        </p:tgtEl>
                                        <p:attrNameLst>
                                          <p:attrName>style.visibility</p:attrName>
                                        </p:attrNameLst>
                                      </p:cBhvr>
                                      <p:to>
                                        <p:strVal val="visible"/>
                                      </p:to>
                                    </p:set>
                                    <p:anim calcmode="lin" valueType="num">
                                      <p:cBhvr>
                                        <p:cTn id="22" dur="250" fill="hold"/>
                                        <p:tgtEl>
                                          <p:spTgt spid="335"/>
                                        </p:tgtEl>
                                        <p:attrNameLst>
                                          <p:attrName>ppt_w</p:attrName>
                                        </p:attrNameLst>
                                      </p:cBhvr>
                                      <p:tavLst>
                                        <p:tav tm="0">
                                          <p:val>
                                            <p:strVal val="4/3*#ppt_w"/>
                                          </p:val>
                                        </p:tav>
                                        <p:tav tm="100000">
                                          <p:val>
                                            <p:strVal val="#ppt_w"/>
                                          </p:val>
                                        </p:tav>
                                      </p:tavLst>
                                    </p:anim>
                                    <p:anim calcmode="lin" valueType="num">
                                      <p:cBhvr>
                                        <p:cTn id="23" dur="250" fill="hold"/>
                                        <p:tgtEl>
                                          <p:spTgt spid="335"/>
                                        </p:tgtEl>
                                        <p:attrNameLst>
                                          <p:attrName>ppt_h</p:attrName>
                                        </p:attrNameLst>
                                      </p:cBhvr>
                                      <p:tavLst>
                                        <p:tav tm="0">
                                          <p:val>
                                            <p:strVal val="4/3*#ppt_h"/>
                                          </p:val>
                                        </p:tav>
                                        <p:tav tm="100000">
                                          <p:val>
                                            <p:strVal val="#ppt_h"/>
                                          </p:val>
                                        </p:tav>
                                      </p:tavLst>
                                    </p:anim>
                                  </p:childTnLst>
                                </p:cTn>
                              </p:par>
                            </p:childTnLst>
                          </p:cTn>
                        </p:par>
                        <p:par>
                          <p:cTn id="24" fill="hold">
                            <p:stCondLst>
                              <p:cond delay="1000"/>
                            </p:stCondLst>
                            <p:childTnLst>
                              <p:par>
                                <p:cTn id="25" presetID="23" presetClass="entr" presetSubtype="288" fill="hold" nodeType="afterEffect">
                                  <p:stCondLst>
                                    <p:cond delay="0"/>
                                  </p:stCondLst>
                                  <p:childTnLst>
                                    <p:set>
                                      <p:cBhvr>
                                        <p:cTn id="26" dur="1" fill="hold">
                                          <p:stCondLst>
                                            <p:cond delay="0"/>
                                          </p:stCondLst>
                                        </p:cTn>
                                        <p:tgtEl>
                                          <p:spTgt spid="342"/>
                                        </p:tgtEl>
                                        <p:attrNameLst>
                                          <p:attrName>style.visibility</p:attrName>
                                        </p:attrNameLst>
                                      </p:cBhvr>
                                      <p:to>
                                        <p:strVal val="visible"/>
                                      </p:to>
                                    </p:set>
                                    <p:anim calcmode="lin" valueType="num">
                                      <p:cBhvr>
                                        <p:cTn id="27" dur="250" fill="hold"/>
                                        <p:tgtEl>
                                          <p:spTgt spid="342"/>
                                        </p:tgtEl>
                                        <p:attrNameLst>
                                          <p:attrName>ppt_w</p:attrName>
                                        </p:attrNameLst>
                                      </p:cBhvr>
                                      <p:tavLst>
                                        <p:tav tm="0">
                                          <p:val>
                                            <p:strVal val="4/3*#ppt_w"/>
                                          </p:val>
                                        </p:tav>
                                        <p:tav tm="100000">
                                          <p:val>
                                            <p:strVal val="#ppt_w"/>
                                          </p:val>
                                        </p:tav>
                                      </p:tavLst>
                                    </p:anim>
                                    <p:anim calcmode="lin" valueType="num">
                                      <p:cBhvr>
                                        <p:cTn id="28" dur="250" fill="hold"/>
                                        <p:tgtEl>
                                          <p:spTgt spid="342"/>
                                        </p:tgtEl>
                                        <p:attrNameLst>
                                          <p:attrName>ppt_h</p:attrName>
                                        </p:attrNameLst>
                                      </p:cBhvr>
                                      <p:tavLst>
                                        <p:tav tm="0">
                                          <p:val>
                                            <p:strVal val="4/3*#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57"/>
                                        </p:tgtEl>
                                        <p:attrNameLst>
                                          <p:attrName>style.visibility</p:attrName>
                                        </p:attrNameLst>
                                      </p:cBhvr>
                                      <p:to>
                                        <p:strVal val="visible"/>
                                      </p:to>
                                    </p:set>
                                    <p:animEffect transition="in" filter="fade">
                                      <p:cBhvr>
                                        <p:cTn id="33" dur="250"/>
                                        <p:tgtEl>
                                          <p:spTgt spid="757"/>
                                        </p:tgtEl>
                                      </p:cBhvr>
                                    </p:animEffect>
                                  </p:childTnLst>
                                </p:cTn>
                              </p:par>
                            </p:childTnLst>
                          </p:cTn>
                        </p:par>
                        <p:par>
                          <p:cTn id="34" fill="hold">
                            <p:stCondLst>
                              <p:cond delay="250"/>
                            </p:stCondLst>
                            <p:childTnLst>
                              <p:par>
                                <p:cTn id="35" presetID="10" presetClass="entr" presetSubtype="0" fill="hold" nodeType="afterEffect">
                                  <p:stCondLst>
                                    <p:cond delay="0"/>
                                  </p:stCondLst>
                                  <p:childTnLst>
                                    <p:set>
                                      <p:cBhvr>
                                        <p:cTn id="36" dur="1" fill="hold">
                                          <p:stCondLst>
                                            <p:cond delay="0"/>
                                          </p:stCondLst>
                                        </p:cTn>
                                        <p:tgtEl>
                                          <p:spTgt spid="691"/>
                                        </p:tgtEl>
                                        <p:attrNameLst>
                                          <p:attrName>style.visibility</p:attrName>
                                        </p:attrNameLst>
                                      </p:cBhvr>
                                      <p:to>
                                        <p:strVal val="visible"/>
                                      </p:to>
                                    </p:set>
                                    <p:animEffect transition="in" filter="fade">
                                      <p:cBhvr>
                                        <p:cTn id="37" dur="250"/>
                                        <p:tgtEl>
                                          <p:spTgt spid="691"/>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207"/>
                                        </p:tgtEl>
                                        <p:attrNameLst>
                                          <p:attrName>style.visibility</p:attrName>
                                        </p:attrNameLst>
                                      </p:cBhvr>
                                      <p:to>
                                        <p:strVal val="visible"/>
                                      </p:to>
                                    </p:set>
                                    <p:animEffect transition="in" filter="fade">
                                      <p:cBhvr>
                                        <p:cTn id="41" dur="250"/>
                                        <p:tgtEl>
                                          <p:spTgt spid="207"/>
                                        </p:tgtEl>
                                      </p:cBhvr>
                                    </p:animEffect>
                                  </p:childTnLst>
                                </p:cTn>
                              </p:par>
                            </p:childTnLst>
                          </p:cTn>
                        </p:par>
                        <p:par>
                          <p:cTn id="42" fill="hold">
                            <p:stCondLst>
                              <p:cond delay="750"/>
                            </p:stCondLst>
                            <p:childTnLst>
                              <p:par>
                                <p:cTn id="43" presetID="10" presetClass="entr" presetSubtype="0" fill="hold" nodeType="afterEffect">
                                  <p:stCondLst>
                                    <p:cond delay="0"/>
                                  </p:stCondLst>
                                  <p:childTnLst>
                                    <p:set>
                                      <p:cBhvr>
                                        <p:cTn id="44" dur="1" fill="hold">
                                          <p:stCondLst>
                                            <p:cond delay="0"/>
                                          </p:stCondLst>
                                        </p:cTn>
                                        <p:tgtEl>
                                          <p:spTgt spid="658"/>
                                        </p:tgtEl>
                                        <p:attrNameLst>
                                          <p:attrName>style.visibility</p:attrName>
                                        </p:attrNameLst>
                                      </p:cBhvr>
                                      <p:to>
                                        <p:strVal val="visible"/>
                                      </p:to>
                                    </p:set>
                                    <p:animEffect transition="in" filter="fade">
                                      <p:cBhvr>
                                        <p:cTn id="45" dur="250"/>
                                        <p:tgtEl>
                                          <p:spTgt spid="658"/>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724"/>
                                        </p:tgtEl>
                                        <p:attrNameLst>
                                          <p:attrName>style.visibility</p:attrName>
                                        </p:attrNameLst>
                                      </p:cBhvr>
                                      <p:to>
                                        <p:strVal val="visible"/>
                                      </p:to>
                                    </p:set>
                                    <p:animEffect transition="in" filter="fade">
                                      <p:cBhvr>
                                        <p:cTn id="49" dur="250"/>
                                        <p:tgtEl>
                                          <p:spTgt spid="724"/>
                                        </p:tgtEl>
                                      </p:cBhvr>
                                    </p:animEffect>
                                  </p:childTnLst>
                                </p:cTn>
                              </p:par>
                            </p:childTnLst>
                          </p:cTn>
                        </p:par>
                        <p:par>
                          <p:cTn id="50" fill="hold">
                            <p:stCondLst>
                              <p:cond delay="1250"/>
                            </p:stCondLst>
                            <p:childTnLst>
                              <p:par>
                                <p:cTn id="51" presetID="22" presetClass="entr" presetSubtype="8" fill="hold" nodeType="afterEffect">
                                  <p:stCondLst>
                                    <p:cond delay="0"/>
                                  </p:stCondLst>
                                  <p:childTnLst>
                                    <p:set>
                                      <p:cBhvr>
                                        <p:cTn id="52" dur="1" fill="hold">
                                          <p:stCondLst>
                                            <p:cond delay="0"/>
                                          </p:stCondLst>
                                        </p:cTn>
                                        <p:tgtEl>
                                          <p:spTgt spid="311"/>
                                        </p:tgtEl>
                                        <p:attrNameLst>
                                          <p:attrName>style.visibility</p:attrName>
                                        </p:attrNameLst>
                                      </p:cBhvr>
                                      <p:to>
                                        <p:strVal val="visible"/>
                                      </p:to>
                                    </p:set>
                                    <p:animEffect transition="in" filter="wipe(left)">
                                      <p:cBhvr>
                                        <p:cTn id="53" dur="500"/>
                                        <p:tgtEl>
                                          <p:spTgt spid="311"/>
                                        </p:tgtEl>
                                      </p:cBhvr>
                                    </p:animEffect>
                                  </p:childTnLst>
                                </p:cTn>
                              </p:par>
                              <p:par>
                                <p:cTn id="54" presetID="10" presetClass="entr" presetSubtype="0"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350"/>
                                        <p:tgtEl>
                                          <p:spTgt spid="8"/>
                                        </p:tgtEl>
                                      </p:cBhvr>
                                    </p:animEffect>
                                  </p:childTnLst>
                                </p:cTn>
                              </p:par>
                            </p:childTnLst>
                          </p:cTn>
                        </p:par>
                        <p:par>
                          <p:cTn id="57" fill="hold">
                            <p:stCondLst>
                              <p:cond delay="1750"/>
                            </p:stCondLst>
                            <p:childTnLst>
                              <p:par>
                                <p:cTn id="58" presetID="42" presetClass="entr" presetSubtype="0" fill="hold" grpId="0" nodeType="afterEffect">
                                  <p:stCondLst>
                                    <p:cond delay="0"/>
                                  </p:stCondLst>
                                  <p:childTnLst>
                                    <p:set>
                                      <p:cBhvr>
                                        <p:cTn id="59" dur="1" fill="hold">
                                          <p:stCondLst>
                                            <p:cond delay="0"/>
                                          </p:stCondLst>
                                        </p:cTn>
                                        <p:tgtEl>
                                          <p:spTgt spid="240"/>
                                        </p:tgtEl>
                                        <p:attrNameLst>
                                          <p:attrName>style.visibility</p:attrName>
                                        </p:attrNameLst>
                                      </p:cBhvr>
                                      <p:to>
                                        <p:strVal val="visible"/>
                                      </p:to>
                                    </p:set>
                                    <p:animEffect transition="in" filter="fade">
                                      <p:cBhvr>
                                        <p:cTn id="60" dur="1000"/>
                                        <p:tgtEl>
                                          <p:spTgt spid="240"/>
                                        </p:tgtEl>
                                      </p:cBhvr>
                                    </p:animEffect>
                                    <p:anim calcmode="lin" valueType="num">
                                      <p:cBhvr>
                                        <p:cTn id="61" dur="1000" fill="hold"/>
                                        <p:tgtEl>
                                          <p:spTgt spid="240"/>
                                        </p:tgtEl>
                                        <p:attrNameLst>
                                          <p:attrName>ppt_x</p:attrName>
                                        </p:attrNameLst>
                                      </p:cBhvr>
                                      <p:tavLst>
                                        <p:tav tm="0">
                                          <p:val>
                                            <p:strVal val="#ppt_x"/>
                                          </p:val>
                                        </p:tav>
                                        <p:tav tm="100000">
                                          <p:val>
                                            <p:strVal val="#ppt_x"/>
                                          </p:val>
                                        </p:tav>
                                      </p:tavLst>
                                    </p:anim>
                                    <p:anim calcmode="lin" valueType="num">
                                      <p:cBhvr>
                                        <p:cTn id="62" dur="1000" fill="hold"/>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idx="4294967295"/>
          </p:nvPr>
        </p:nvSpPr>
        <p:spPr>
          <a:xfrm>
            <a:off x="873661" y="2196039"/>
            <a:ext cx="10663238" cy="1431925"/>
          </a:xfrm>
        </p:spPr>
        <p:txBody>
          <a:bodyPr>
            <a:normAutofit/>
          </a:bodyPr>
          <a:lstStyle/>
          <a:p>
            <a:pPr algn="ctr"/>
            <a:r>
              <a:rPr lang="zh-TW" altLang="en-US" sz="7200" dirty="0" smtClean="0">
                <a:ln w="12700" cap="rnd" cmpd="sng">
                  <a:noFill/>
                  <a:prstDash val="solid"/>
                </a:ln>
                <a:solidFill>
                  <a:schemeClr val="accent1"/>
                </a:solidFill>
                <a:latin typeface="Microsoft YaHei" charset="-122"/>
                <a:ea typeface="Microsoft YaHei" charset="-122"/>
                <a:cs typeface="Microsoft YaHei" charset="-122"/>
              </a:rPr>
              <a:t>软件定义网络</a:t>
            </a:r>
            <a:endParaRPr lang="en-US" sz="7200" dirty="0">
              <a:ln w="12700" cap="rnd" cmpd="sng">
                <a:noFill/>
                <a:prstDash val="solid"/>
              </a:ln>
              <a:solidFill>
                <a:schemeClr val="accent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9228132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wd">
                                    <p:tmPct val="90000"/>
                                  </p:iterate>
                                  <p:childTnLst>
                                    <p:set>
                                      <p:cBhvr>
                                        <p:cTn id="6" dur="1" fill="hold">
                                          <p:stCondLst>
                                            <p:cond delay="0"/>
                                          </p:stCondLst>
                                        </p:cTn>
                                        <p:tgtEl>
                                          <p:spTgt spid="13"/>
                                        </p:tgtEl>
                                        <p:attrNameLst>
                                          <p:attrName>style.visibility</p:attrName>
                                        </p:attrNameLst>
                                      </p:cBhvr>
                                      <p:to>
                                        <p:strVal val="visible"/>
                                      </p:to>
                                    </p:set>
                                    <p:anim calcmode="lin" valueType="num">
                                      <p:cBhvr>
                                        <p:cTn id="7" dur="330" fill="hold"/>
                                        <p:tgtEl>
                                          <p:spTgt spid="13"/>
                                        </p:tgtEl>
                                        <p:attrNameLst>
                                          <p:attrName>ppt_w</p:attrName>
                                        </p:attrNameLst>
                                      </p:cBhvr>
                                      <p:tavLst>
                                        <p:tav tm="0">
                                          <p:val>
                                            <p:strVal val="4/3*#ppt_w"/>
                                          </p:val>
                                        </p:tav>
                                        <p:tav tm="100000">
                                          <p:val>
                                            <p:strVal val="#ppt_w"/>
                                          </p:val>
                                        </p:tav>
                                      </p:tavLst>
                                    </p:anim>
                                    <p:anim calcmode="lin" valueType="num">
                                      <p:cBhvr>
                                        <p:cTn id="8" dur="330" fill="hold"/>
                                        <p:tgtEl>
                                          <p:spTgt spid="1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5810645" y="681348"/>
            <a:ext cx="566181" cy="1738938"/>
          </a:xfrm>
          <a:prstGeom prst="rect">
            <a:avLst/>
          </a:prstGeom>
        </p:spPr>
        <p:txBody>
          <a:bodyPr wrap="none">
            <a:spAutoFit/>
          </a:bodyPr>
          <a:lstStyle/>
          <a:p>
            <a:r>
              <a:rPr lang="en-US" sz="10700" b="1" dirty="0" smtClean="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rPr>
              <a:t>I</a:t>
            </a:r>
            <a:endParaRPr lang="en-US" sz="10700" b="1" dirty="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endParaRPr>
          </a:p>
        </p:txBody>
      </p:sp>
      <p:sp>
        <p:nvSpPr>
          <p:cNvPr id="44" name="Rectangle 43"/>
          <p:cNvSpPr/>
          <p:nvPr/>
        </p:nvSpPr>
        <p:spPr>
          <a:xfrm>
            <a:off x="5424748" y="306313"/>
            <a:ext cx="1337976" cy="2462213"/>
          </a:xfrm>
          <a:prstGeom prst="rect">
            <a:avLst/>
          </a:prstGeom>
          <a:effectLst/>
        </p:spPr>
        <p:txBody>
          <a:bodyPr wrap="none">
            <a:spAutoFit/>
          </a:bodyPr>
          <a:lstStyle/>
          <a:p>
            <a:r>
              <a:rPr lang="en-US" sz="15400" b="1" dirty="0" smtClean="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rPr>
              <a:t>+</a:t>
            </a:r>
            <a:endParaRPr lang="en-US" sz="15400" b="1" dirty="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endParaRPr>
          </a:p>
        </p:txBody>
      </p:sp>
      <p:sp>
        <p:nvSpPr>
          <p:cNvPr id="45" name="Rectangle 44"/>
          <p:cNvSpPr/>
          <p:nvPr/>
        </p:nvSpPr>
        <p:spPr>
          <a:xfrm>
            <a:off x="3884231" y="973433"/>
            <a:ext cx="1128514" cy="769441"/>
          </a:xfrm>
          <a:prstGeom prst="rect">
            <a:avLst/>
          </a:prstGeom>
        </p:spPr>
        <p:txBody>
          <a:bodyPr wrap="none" lIns="0" rIns="0">
            <a:spAutoFit/>
          </a:bodyPr>
          <a:lstStyle/>
          <a:p>
            <a:pPr algn="r"/>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快速</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7" name="Rectangle 46"/>
          <p:cNvSpPr/>
          <p:nvPr/>
        </p:nvSpPr>
        <p:spPr>
          <a:xfrm>
            <a:off x="7112828" y="973433"/>
            <a:ext cx="1220847" cy="769441"/>
          </a:xfrm>
          <a:prstGeom prst="rect">
            <a:avLst/>
          </a:prstGeom>
        </p:spPr>
        <p:txBody>
          <a:bodyPr wrap="none" lIns="0">
            <a:spAutoFit/>
          </a:bodyPr>
          <a:lstStyle/>
          <a:p>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弾性</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8" name="Rectangle 47"/>
          <p:cNvSpPr/>
          <p:nvPr/>
        </p:nvSpPr>
        <p:spPr>
          <a:xfrm flipH="1">
            <a:off x="967587" y="1705544"/>
            <a:ext cx="4045158" cy="369332"/>
          </a:xfrm>
          <a:prstGeom prst="rect">
            <a:avLst/>
          </a:prstGeom>
        </p:spPr>
        <p:txBody>
          <a:bodyPr wrap="square" lIns="0" rIns="0">
            <a:spAutoFit/>
          </a:bodyPr>
          <a:lstStyle/>
          <a:p>
            <a:pPr algn="r"/>
            <a:r>
              <a:rPr lang="en-US" sz="1800" dirty="0" smtClean="0">
                <a:solidFill>
                  <a:srgbClr val="FFFFFF"/>
                </a:solidFill>
                <a:cs typeface="Arial"/>
              </a:rPr>
              <a:t>Custom </a:t>
            </a:r>
            <a:r>
              <a:rPr lang="en-US" sz="1800" dirty="0">
                <a:solidFill>
                  <a:srgbClr val="FFFFFF"/>
                </a:solidFill>
                <a:cs typeface="Arial"/>
              </a:rPr>
              <a:t>ASICS for </a:t>
            </a:r>
            <a:r>
              <a:rPr lang="en-US" sz="1800" dirty="0" smtClean="0">
                <a:solidFill>
                  <a:srgbClr val="FFFFFF"/>
                </a:solidFill>
                <a:cs typeface="Arial"/>
              </a:rPr>
              <a:t>Performance</a:t>
            </a:r>
            <a:endParaRPr lang="en-US" sz="1800" dirty="0">
              <a:solidFill>
                <a:srgbClr val="FFFFFF"/>
              </a:solidFill>
              <a:cs typeface="Arial"/>
            </a:endParaRPr>
          </a:p>
        </p:txBody>
      </p:sp>
      <p:sp>
        <p:nvSpPr>
          <p:cNvPr id="49" name="Rectangle 48"/>
          <p:cNvSpPr/>
          <p:nvPr/>
        </p:nvSpPr>
        <p:spPr>
          <a:xfrm flipH="1">
            <a:off x="7112828" y="1705544"/>
            <a:ext cx="4109425" cy="369332"/>
          </a:xfrm>
          <a:prstGeom prst="rect">
            <a:avLst/>
          </a:prstGeom>
        </p:spPr>
        <p:txBody>
          <a:bodyPr wrap="square" lIns="0">
            <a:spAutoFit/>
          </a:bodyPr>
          <a:lstStyle/>
          <a:p>
            <a:r>
              <a:rPr lang="en-US" sz="1800" dirty="0" smtClean="0">
                <a:solidFill>
                  <a:srgbClr val="FFFFFF"/>
                </a:solidFill>
                <a:cs typeface="Arial"/>
              </a:rPr>
              <a:t>General Purpose Processors </a:t>
            </a:r>
            <a:endParaRPr lang="en-US" sz="1800" dirty="0">
              <a:solidFill>
                <a:srgbClr val="FFFFFF"/>
              </a:solidFill>
              <a:cs typeface="Arial"/>
            </a:endParaRPr>
          </a:p>
        </p:txBody>
      </p:sp>
      <p:grpSp>
        <p:nvGrpSpPr>
          <p:cNvPr id="3" name="Group 2"/>
          <p:cNvGrpSpPr/>
          <p:nvPr/>
        </p:nvGrpSpPr>
        <p:grpSpPr>
          <a:xfrm>
            <a:off x="4147283" y="2980369"/>
            <a:ext cx="3691894" cy="2326212"/>
            <a:chOff x="4147283" y="2980369"/>
            <a:chExt cx="3691894" cy="2326212"/>
          </a:xfrm>
        </p:grpSpPr>
        <p:sp>
          <p:nvSpPr>
            <p:cNvPr id="75" name="Rounded Rectangle 74"/>
            <p:cNvSpPr/>
            <p:nvPr/>
          </p:nvSpPr>
          <p:spPr bwMode="gray">
            <a:xfrm>
              <a:off x="4147283" y="2980369"/>
              <a:ext cx="3691894" cy="2326212"/>
            </a:xfrm>
            <a:prstGeom prst="roundRect">
              <a:avLst>
                <a:gd name="adj" fmla="val 7129"/>
              </a:avLst>
            </a:prstGeom>
            <a:gradFill flip="none" rotWithShape="1">
              <a:gsLst>
                <a:gs pos="66000">
                  <a:srgbClr val="30B8FF">
                    <a:alpha val="74000"/>
                  </a:srgbClr>
                </a:gs>
                <a:gs pos="100000">
                  <a:srgbClr val="30B8FF">
                    <a:alpha val="0"/>
                  </a:srgbClr>
                </a:gs>
              </a:gsLst>
              <a:path path="shape">
                <a:fillToRect l="50000" t="50000" r="50000" b="50000"/>
              </a:path>
              <a:tileRect/>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68" name="Rounded Rectangle 67"/>
            <p:cNvSpPr/>
            <p:nvPr/>
          </p:nvSpPr>
          <p:spPr bwMode="gray">
            <a:xfrm>
              <a:off x="4464895" y="3223386"/>
              <a:ext cx="3056670" cy="1925966"/>
            </a:xfrm>
            <a:prstGeom prst="roundRect">
              <a:avLst>
                <a:gd name="adj" fmla="val 7129"/>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69" name="Round Same Side Corner Rectangle 68"/>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70" name="Rectangle 69"/>
            <p:cNvSpPr/>
            <p:nvPr/>
          </p:nvSpPr>
          <p:spPr bwMode="gray">
            <a:xfrm>
              <a:off x="4530781" y="4620062"/>
              <a:ext cx="2928323" cy="461665"/>
            </a:xfrm>
            <a:prstGeom prst="rect">
              <a:avLst/>
            </a:prstGeom>
          </p:spPr>
          <p:txBody>
            <a:bodyPr wrap="square">
              <a:spAutoFit/>
            </a:bodyPr>
            <a:lstStyle/>
            <a:p>
              <a:pPr algn="ctr"/>
              <a:r>
                <a:rPr lang="en-US" sz="2400" b="1" dirty="0" smtClean="0">
                  <a:solidFill>
                    <a:srgbClr val="FFFFFF"/>
                  </a:solidFill>
                  <a:latin typeface="Microsoft YaHei" charset="-122"/>
                  <a:ea typeface="Microsoft YaHei" charset="-122"/>
                  <a:cs typeface="Microsoft YaHei" charset="-122"/>
                </a:rPr>
                <a:t>2007</a:t>
              </a:r>
              <a:endParaRPr lang="en-US" sz="2400" b="1" dirty="0">
                <a:solidFill>
                  <a:srgbClr val="FFFFFF"/>
                </a:solidFill>
                <a:latin typeface="Microsoft YaHei" charset="-122"/>
                <a:ea typeface="Microsoft YaHei" charset="-122"/>
                <a:cs typeface="Microsoft YaHei" charset="-122"/>
              </a:endParaRPr>
            </a:p>
          </p:txBody>
        </p:sp>
        <p:sp>
          <p:nvSpPr>
            <p:cNvPr id="71" name="TextBox 70"/>
            <p:cNvSpPr txBox="1"/>
            <p:nvPr/>
          </p:nvSpPr>
          <p:spPr bwMode="gray">
            <a:xfrm>
              <a:off x="4567699" y="3342937"/>
              <a:ext cx="2849766" cy="502024"/>
            </a:xfrm>
            <a:prstGeom prst="rect">
              <a:avLst/>
            </a:prstGeom>
            <a:noFill/>
          </p:spPr>
          <p:txBody>
            <a:bodyPr wrap="none" rtlCol="0">
              <a:noAutofit/>
            </a:bodyPr>
            <a:lstStyle/>
            <a:p>
              <a:pPr algn="ctr"/>
              <a:r>
                <a:rPr lang="en-US" sz="2800" dirty="0" smtClean="0">
                  <a:solidFill>
                    <a:srgbClr val="FFFFFF"/>
                  </a:solidFill>
                  <a:latin typeface="Microsoft YaHei" charset="-122"/>
                  <a:ea typeface="Microsoft YaHei" charset="-122"/>
                  <a:cs typeface="Microsoft YaHei" charset="-122"/>
                </a:rPr>
                <a:t>NetScaler</a:t>
              </a:r>
              <a:r>
                <a:rPr lang="en-US" sz="2800" b="1" dirty="0" smtClean="0">
                  <a:solidFill>
                    <a:srgbClr val="FFFFFF"/>
                  </a:solidFill>
                  <a:latin typeface="Microsoft YaHei" charset="-122"/>
                  <a:ea typeface="Microsoft YaHei" charset="-122"/>
                  <a:cs typeface="Microsoft YaHei" charset="-122"/>
                </a:rPr>
                <a:t> MPX</a:t>
              </a:r>
            </a:p>
            <a:p>
              <a:pPr algn="ctr"/>
              <a:endParaRPr lang="en-US" sz="2800" b="1" dirty="0" smtClean="0">
                <a:solidFill>
                  <a:srgbClr val="FFFFFF"/>
                </a:solidFill>
                <a:latin typeface="Microsoft YaHei" charset="-122"/>
                <a:ea typeface="Microsoft YaHei" charset="-122"/>
                <a:cs typeface="Microsoft YaHei" charset="-122"/>
              </a:endParaRPr>
            </a:p>
          </p:txBody>
        </p:sp>
        <p:sp>
          <p:nvSpPr>
            <p:cNvPr id="72" name="TextBox 71"/>
            <p:cNvSpPr txBox="1"/>
            <p:nvPr/>
          </p:nvSpPr>
          <p:spPr bwMode="gray">
            <a:xfrm>
              <a:off x="4526057" y="3942361"/>
              <a:ext cx="2943457" cy="632321"/>
            </a:xfrm>
            <a:prstGeom prst="rect">
              <a:avLst/>
            </a:prstGeom>
            <a:noFill/>
          </p:spPr>
          <p:txBody>
            <a:bodyPr wrap="square" rtlCol="0">
              <a:noAutofit/>
            </a:bodyPr>
            <a:lstStyle/>
            <a:p>
              <a:pPr algn="ctr"/>
              <a:r>
                <a:rPr lang="zh-TW" altLang="en-US" sz="1400" dirty="0" smtClean="0">
                  <a:solidFill>
                    <a:srgbClr val="FFFFFF"/>
                  </a:solidFill>
                  <a:latin typeface="Microsoft YaHei" charset="-122"/>
                  <a:ea typeface="Microsoft YaHei" charset="-122"/>
                  <a:cs typeface="Microsoft YaHei" charset="-122"/>
                </a:rPr>
                <a:t>业界最快的</a:t>
              </a:r>
              <a:r>
                <a:rPr lang="en-US" sz="1400" dirty="0" smtClean="0">
                  <a:solidFill>
                    <a:srgbClr val="FFFFFF"/>
                  </a:solidFill>
                  <a:latin typeface="Microsoft YaHei" charset="-122"/>
                  <a:ea typeface="Microsoft YaHei" charset="-122"/>
                  <a:cs typeface="Microsoft YaHei" charset="-122"/>
                </a:rPr>
                <a:t>ADC</a:t>
              </a:r>
            </a:p>
            <a:p>
              <a:pPr algn="ctr"/>
              <a:r>
                <a:rPr lang="zh-TW" altLang="en-US" sz="1400" dirty="0">
                  <a:solidFill>
                    <a:srgbClr val="FFFFFF"/>
                  </a:solidFill>
                  <a:latin typeface="Microsoft YaHei" charset="-122"/>
                  <a:ea typeface="Microsoft YaHei" charset="-122"/>
                  <a:cs typeface="Microsoft YaHei" charset="-122"/>
                </a:rPr>
                <a:t>採用一般的</a:t>
              </a:r>
              <a:r>
                <a:rPr lang="en-US" altLang="zh-TW" sz="1400" dirty="0">
                  <a:solidFill>
                    <a:srgbClr val="FFFFFF"/>
                  </a:solidFill>
                  <a:latin typeface="Microsoft YaHei" charset="-122"/>
                  <a:ea typeface="Microsoft YaHei" charset="-122"/>
                  <a:cs typeface="Microsoft YaHei" charset="-122"/>
                </a:rPr>
                <a:t>CPU</a:t>
              </a:r>
              <a:r>
                <a:rPr lang="zh-TW" altLang="en-US" sz="1400" dirty="0">
                  <a:solidFill>
                    <a:srgbClr val="FFFFFF"/>
                  </a:solidFill>
                  <a:latin typeface="Microsoft YaHei" charset="-122"/>
                  <a:ea typeface="Microsoft YaHei" charset="-122"/>
                  <a:cs typeface="Microsoft YaHei" charset="-122"/>
                </a:rPr>
                <a:t>，多核运行</a:t>
              </a:r>
              <a:endParaRPr lang="en-US" sz="1400" dirty="0">
                <a:solidFill>
                  <a:srgbClr val="FFFFFF"/>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55766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Horizontal)">
                                      <p:cBhvr>
                                        <p:cTn id="7" dur="1000"/>
                                        <p:tgtEl>
                                          <p:spTgt spid="44"/>
                                        </p:tgtEl>
                                      </p:cBhvr>
                                    </p:animEffect>
                                  </p:childTnLst>
                                </p:cTn>
                              </p:par>
                              <p:par>
                                <p:cTn id="8" presetID="47"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0" presetClass="exit" presetSubtype="0" fill="hold" grpId="0" nodeType="withEffect">
                                  <p:stCondLst>
                                    <p:cond delay="500"/>
                                  </p:stCondLst>
                                  <p:childTnLst>
                                    <p:animEffect transition="out" filter="fade">
                                      <p:cBhvr>
                                        <p:cTn id="14" dur="500"/>
                                        <p:tgtEl>
                                          <p:spTgt spid="48"/>
                                        </p:tgtEl>
                                      </p:cBhvr>
                                    </p:animEffect>
                                    <p:set>
                                      <p:cBhvr>
                                        <p:cTn id="15" dur="1" fill="hold">
                                          <p:stCondLst>
                                            <p:cond delay="499"/>
                                          </p:stCondLst>
                                        </p:cTn>
                                        <p:tgtEl>
                                          <p:spTgt spid="48"/>
                                        </p:tgtEl>
                                        <p:attrNameLst>
                                          <p:attrName>style.visibility</p:attrName>
                                        </p:attrNameLst>
                                      </p:cBhvr>
                                      <p:to>
                                        <p:strVal val="hidden"/>
                                      </p:to>
                                    </p:set>
                                  </p:childTnLst>
                                </p:cTn>
                              </p:par>
                              <p:par>
                                <p:cTn id="16" presetID="10" presetClass="exit" presetSubtype="0" fill="hold" grpId="0" nodeType="withEffect">
                                  <p:stCondLst>
                                    <p:cond delay="500"/>
                                  </p:stCondLst>
                                  <p:childTnLst>
                                    <p:animEffect transition="out" filter="fade">
                                      <p:cBhvr>
                                        <p:cTn id="17" dur="500"/>
                                        <p:tgtEl>
                                          <p:spTgt spid="49"/>
                                        </p:tgtEl>
                                      </p:cBhvr>
                                    </p:animEffect>
                                    <p:set>
                                      <p:cBhvr>
                                        <p:cTn id="18" dur="1" fill="hold">
                                          <p:stCondLst>
                                            <p:cond delay="499"/>
                                          </p:stCondLst>
                                        </p:cTn>
                                        <p:tgtEl>
                                          <p:spTgt spid="4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nodeType="clickEffect">
                                  <p:stCondLst>
                                    <p:cond delay="0"/>
                                  </p:stCondLst>
                                  <p:childTnLst>
                                    <p:animMotion origin="layout" path="M -4.49596E-6 3.33333E-6 L -0.28041 3.33333E-6 " pathEditMode="relative" rAng="0" ptsTypes="AA">
                                      <p:cBhvr>
                                        <p:cTn id="22" dur="2000" fill="hold"/>
                                        <p:tgtEl>
                                          <p:spTgt spid="3"/>
                                        </p:tgtEl>
                                        <p:attrNameLst>
                                          <p:attrName>ppt_x</p:attrName>
                                          <p:attrName>ppt_y</p:attrName>
                                        </p:attrNameLst>
                                      </p:cBhvr>
                                      <p:rCtr x="-140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5810645" y="681348"/>
            <a:ext cx="566181" cy="1738938"/>
          </a:xfrm>
          <a:prstGeom prst="rect">
            <a:avLst/>
          </a:prstGeom>
        </p:spPr>
        <p:txBody>
          <a:bodyPr wrap="none">
            <a:spAutoFit/>
          </a:bodyPr>
          <a:lstStyle/>
          <a:p>
            <a:r>
              <a:rPr lang="en-US" sz="10700" b="1" dirty="0" smtClean="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rPr>
              <a:t>I</a:t>
            </a:r>
            <a:endParaRPr lang="en-US" sz="10700" b="1" dirty="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endParaRPr>
          </a:p>
        </p:txBody>
      </p:sp>
      <p:sp>
        <p:nvSpPr>
          <p:cNvPr id="103" name="TextBox 102"/>
          <p:cNvSpPr txBox="1"/>
          <p:nvPr/>
        </p:nvSpPr>
        <p:spPr>
          <a:xfrm>
            <a:off x="7461305" y="1468930"/>
            <a:ext cx="3657600" cy="968188"/>
          </a:xfrm>
          <a:prstGeom prst="rect">
            <a:avLst/>
          </a:prstGeom>
          <a:noFill/>
        </p:spPr>
        <p:txBody>
          <a:bodyPr wrap="none" rtlCol="0" anchor="ctr">
            <a:noAutofit/>
          </a:bodyPr>
          <a:lstStyle/>
          <a:p>
            <a:endParaRPr lang="en-US" sz="3200" b="1" dirty="0" smtClean="0">
              <a:solidFill>
                <a:srgbClr val="FFFFFF">
                  <a:lumMod val="75000"/>
                </a:srgb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44" name="Rectangle 43"/>
          <p:cNvSpPr/>
          <p:nvPr/>
        </p:nvSpPr>
        <p:spPr>
          <a:xfrm>
            <a:off x="5424748" y="306313"/>
            <a:ext cx="1337976" cy="2462213"/>
          </a:xfrm>
          <a:prstGeom prst="rect">
            <a:avLst/>
          </a:prstGeom>
          <a:effectLst/>
        </p:spPr>
        <p:txBody>
          <a:bodyPr wrap="none">
            <a:spAutoFit/>
          </a:bodyPr>
          <a:lstStyle/>
          <a:p>
            <a:r>
              <a:rPr lang="en-US" sz="15400" b="1" dirty="0" smtClean="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rPr>
              <a:t>+</a:t>
            </a:r>
            <a:endParaRPr lang="en-US" sz="15400" b="1" dirty="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endParaRPr>
          </a:p>
        </p:txBody>
      </p:sp>
      <p:sp>
        <p:nvSpPr>
          <p:cNvPr id="45" name="Rectangle 44"/>
          <p:cNvSpPr/>
          <p:nvPr/>
        </p:nvSpPr>
        <p:spPr>
          <a:xfrm>
            <a:off x="3884231" y="973433"/>
            <a:ext cx="1128514" cy="769441"/>
          </a:xfrm>
          <a:prstGeom prst="rect">
            <a:avLst/>
          </a:prstGeom>
        </p:spPr>
        <p:txBody>
          <a:bodyPr wrap="none" lIns="0" rIns="0">
            <a:spAutoFit/>
          </a:bodyPr>
          <a:lstStyle/>
          <a:p>
            <a:pPr algn="r"/>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实体</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7" name="Rectangle 46"/>
          <p:cNvSpPr/>
          <p:nvPr/>
        </p:nvSpPr>
        <p:spPr>
          <a:xfrm>
            <a:off x="7112828" y="973433"/>
            <a:ext cx="1220847" cy="769441"/>
          </a:xfrm>
          <a:prstGeom prst="rect">
            <a:avLst/>
          </a:prstGeom>
        </p:spPr>
        <p:txBody>
          <a:bodyPr wrap="none" lIns="0">
            <a:spAutoFit/>
          </a:bodyPr>
          <a:lstStyle/>
          <a:p>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虚拟</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8" name="Rectangle 47"/>
          <p:cNvSpPr/>
          <p:nvPr/>
        </p:nvSpPr>
        <p:spPr>
          <a:xfrm flipH="1">
            <a:off x="967587" y="1705544"/>
            <a:ext cx="4045158" cy="369332"/>
          </a:xfrm>
          <a:prstGeom prst="rect">
            <a:avLst/>
          </a:prstGeom>
        </p:spPr>
        <p:txBody>
          <a:bodyPr wrap="square" lIns="0" rIns="0">
            <a:spAutoFit/>
          </a:bodyPr>
          <a:lstStyle/>
          <a:p>
            <a:pPr algn="r"/>
            <a:r>
              <a:rPr lang="en-US" sz="1800" dirty="0" smtClean="0">
                <a:solidFill>
                  <a:srgbClr val="FFFFFF"/>
                </a:solidFill>
                <a:cs typeface="Arial"/>
              </a:rPr>
              <a:t>For </a:t>
            </a:r>
            <a:r>
              <a:rPr lang="en-US" sz="1800" dirty="0">
                <a:solidFill>
                  <a:srgbClr val="FFFFFF"/>
                </a:solidFill>
                <a:cs typeface="Arial"/>
              </a:rPr>
              <a:t>O</a:t>
            </a:r>
            <a:r>
              <a:rPr lang="en-US" sz="1800" dirty="0" smtClean="0">
                <a:solidFill>
                  <a:srgbClr val="FFFFFF"/>
                </a:solidFill>
                <a:cs typeface="Arial"/>
              </a:rPr>
              <a:t>n Premise Data Centers</a:t>
            </a:r>
            <a:endParaRPr lang="en-US" sz="1800" dirty="0">
              <a:solidFill>
                <a:srgbClr val="FFFFFF"/>
              </a:solidFill>
              <a:cs typeface="Arial"/>
            </a:endParaRPr>
          </a:p>
        </p:txBody>
      </p:sp>
      <p:sp>
        <p:nvSpPr>
          <p:cNvPr id="49" name="Rectangle 48"/>
          <p:cNvSpPr/>
          <p:nvPr/>
        </p:nvSpPr>
        <p:spPr>
          <a:xfrm flipH="1">
            <a:off x="7112827" y="1705544"/>
            <a:ext cx="4763221" cy="369332"/>
          </a:xfrm>
          <a:prstGeom prst="rect">
            <a:avLst/>
          </a:prstGeom>
        </p:spPr>
        <p:txBody>
          <a:bodyPr wrap="square" lIns="0">
            <a:spAutoFit/>
          </a:bodyPr>
          <a:lstStyle/>
          <a:p>
            <a:r>
              <a:rPr lang="en-US" sz="1800" dirty="0" smtClean="0">
                <a:solidFill>
                  <a:srgbClr val="FFFFFF"/>
                </a:solidFill>
                <a:cs typeface="Arial"/>
              </a:rPr>
              <a:t>For </a:t>
            </a:r>
            <a:r>
              <a:rPr lang="en-US" sz="1800" dirty="0">
                <a:solidFill>
                  <a:srgbClr val="FFFFFF"/>
                </a:solidFill>
                <a:cs typeface="Arial"/>
              </a:rPr>
              <a:t>the </a:t>
            </a:r>
            <a:r>
              <a:rPr lang="en-US" sz="1800" dirty="0" smtClean="0">
                <a:solidFill>
                  <a:srgbClr val="FFFFFF"/>
                </a:solidFill>
                <a:cs typeface="Arial"/>
              </a:rPr>
              <a:t>Dynamic Data Center </a:t>
            </a:r>
            <a:r>
              <a:rPr lang="en-US" sz="1800" dirty="0">
                <a:solidFill>
                  <a:srgbClr val="FFFFFF"/>
                </a:solidFill>
                <a:cs typeface="Arial"/>
              </a:rPr>
              <a:t>and </a:t>
            </a:r>
            <a:r>
              <a:rPr lang="en-US" sz="1800" dirty="0" smtClean="0">
                <a:solidFill>
                  <a:srgbClr val="FFFFFF"/>
                </a:solidFill>
                <a:cs typeface="Arial"/>
              </a:rPr>
              <a:t>Cloud</a:t>
            </a:r>
            <a:endParaRPr lang="en-US" sz="1800" dirty="0">
              <a:solidFill>
                <a:srgbClr val="FFFFFF"/>
              </a:solidFill>
              <a:cs typeface="Arial"/>
            </a:endParaRPr>
          </a:p>
        </p:txBody>
      </p:sp>
      <p:grpSp>
        <p:nvGrpSpPr>
          <p:cNvPr id="54" name="Group 53"/>
          <p:cNvGrpSpPr/>
          <p:nvPr/>
        </p:nvGrpSpPr>
        <p:grpSpPr>
          <a:xfrm>
            <a:off x="4240382" y="3007635"/>
            <a:ext cx="3691894" cy="2326212"/>
            <a:chOff x="4147283" y="3011191"/>
            <a:chExt cx="3691894" cy="2326212"/>
          </a:xfrm>
        </p:grpSpPr>
        <p:sp>
          <p:nvSpPr>
            <p:cNvPr id="55" name="Rounded Rectangle 54"/>
            <p:cNvSpPr/>
            <p:nvPr/>
          </p:nvSpPr>
          <p:spPr bwMode="gray">
            <a:xfrm>
              <a:off x="4147283" y="3011191"/>
              <a:ext cx="3691894" cy="2326212"/>
            </a:xfrm>
            <a:prstGeom prst="roundRect">
              <a:avLst/>
            </a:prstGeom>
            <a:gradFill flip="none" rotWithShape="1">
              <a:gsLst>
                <a:gs pos="66000">
                  <a:srgbClr val="30B8FF">
                    <a:alpha val="74000"/>
                  </a:srgbClr>
                </a:gs>
                <a:gs pos="100000">
                  <a:srgbClr val="30B8FF">
                    <a:alpha val="0"/>
                  </a:srgbClr>
                </a:gs>
              </a:gsLst>
              <a:path path="shape">
                <a:fillToRect l="50000" t="50000" r="50000" b="50000"/>
              </a:path>
              <a:tileRect/>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56" name="Rounded Rectangle 55"/>
            <p:cNvSpPr/>
            <p:nvPr/>
          </p:nvSpPr>
          <p:spPr bwMode="gray">
            <a:xfrm>
              <a:off x="4464895" y="3223386"/>
              <a:ext cx="3056670" cy="1925966"/>
            </a:xfrm>
            <a:prstGeom prst="roundRect">
              <a:avLst>
                <a:gd name="adj" fmla="val 7129"/>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57" name="Round Same Side Corner Rectangle 56"/>
            <p:cNvSpPr/>
            <p:nvPr/>
          </p:nvSpPr>
          <p:spPr bwMode="gray">
            <a:xfrm rot="10800000">
              <a:off x="4461018" y="4618410"/>
              <a:ext cx="3060547" cy="530942"/>
            </a:xfrm>
            <a:prstGeom prst="round2SameRect">
              <a:avLst>
                <a:gd name="adj1" fmla="val 25617"/>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58" name="Rectangle 57"/>
            <p:cNvSpPr/>
            <p:nvPr/>
          </p:nvSpPr>
          <p:spPr bwMode="gray">
            <a:xfrm>
              <a:off x="4530781" y="4620062"/>
              <a:ext cx="2928323" cy="461665"/>
            </a:xfrm>
            <a:prstGeom prst="rect">
              <a:avLst/>
            </a:prstGeom>
          </p:spPr>
          <p:txBody>
            <a:bodyPr wrap="square">
              <a:spAutoFit/>
            </a:bodyPr>
            <a:lstStyle/>
            <a:p>
              <a:pPr algn="ctr"/>
              <a:r>
                <a:rPr lang="en-US" sz="2400" b="1" dirty="0" smtClean="0">
                  <a:solidFill>
                    <a:srgbClr val="FFFFFF"/>
                  </a:solidFill>
                  <a:latin typeface="Microsoft YaHei" charset="-122"/>
                  <a:ea typeface="Microsoft YaHei" charset="-122"/>
                  <a:cs typeface="Microsoft YaHei" charset="-122"/>
                </a:rPr>
                <a:t>2009</a:t>
              </a:r>
              <a:endParaRPr lang="en-US" sz="2400" b="1" dirty="0">
                <a:solidFill>
                  <a:srgbClr val="FFFFFF"/>
                </a:solidFill>
                <a:latin typeface="Microsoft YaHei" charset="-122"/>
                <a:ea typeface="Microsoft YaHei" charset="-122"/>
                <a:cs typeface="Microsoft YaHei" charset="-122"/>
              </a:endParaRPr>
            </a:p>
          </p:txBody>
        </p:sp>
        <p:sp>
          <p:nvSpPr>
            <p:cNvPr id="59" name="TextBox 58"/>
            <p:cNvSpPr txBox="1"/>
            <p:nvPr/>
          </p:nvSpPr>
          <p:spPr bwMode="gray">
            <a:xfrm>
              <a:off x="4567699" y="3342937"/>
              <a:ext cx="2849766" cy="502024"/>
            </a:xfrm>
            <a:prstGeom prst="rect">
              <a:avLst/>
            </a:prstGeom>
            <a:noFill/>
          </p:spPr>
          <p:txBody>
            <a:bodyPr wrap="none" rtlCol="0">
              <a:noAutofit/>
            </a:bodyPr>
            <a:lstStyle/>
            <a:p>
              <a:pPr algn="ctr"/>
              <a:r>
                <a:rPr lang="en-US" sz="2800" dirty="0" smtClean="0">
                  <a:solidFill>
                    <a:srgbClr val="FFFFFF"/>
                  </a:solidFill>
                  <a:latin typeface="Microsoft YaHei" charset="-122"/>
                  <a:ea typeface="Microsoft YaHei" charset="-122"/>
                  <a:cs typeface="Microsoft YaHei" charset="-122"/>
                </a:rPr>
                <a:t>NetScaler</a:t>
              </a:r>
              <a:r>
                <a:rPr lang="en-US" sz="2800" b="1" dirty="0" smtClean="0">
                  <a:solidFill>
                    <a:srgbClr val="FFFFFF"/>
                  </a:solidFill>
                  <a:latin typeface="Microsoft YaHei" charset="-122"/>
                  <a:ea typeface="Microsoft YaHei" charset="-122"/>
                  <a:cs typeface="Microsoft YaHei" charset="-122"/>
                </a:rPr>
                <a:t> VPX</a:t>
              </a:r>
            </a:p>
            <a:p>
              <a:pPr algn="ctr"/>
              <a:endParaRPr lang="en-US" sz="2800" b="1" dirty="0" smtClean="0">
                <a:solidFill>
                  <a:srgbClr val="FFFFFF"/>
                </a:solidFill>
                <a:latin typeface="Microsoft YaHei" charset="-122"/>
                <a:ea typeface="Microsoft YaHei" charset="-122"/>
                <a:cs typeface="Microsoft YaHei" charset="-122"/>
              </a:endParaRPr>
            </a:p>
          </p:txBody>
        </p:sp>
        <p:sp>
          <p:nvSpPr>
            <p:cNvPr id="60" name="TextBox 59"/>
            <p:cNvSpPr txBox="1"/>
            <p:nvPr/>
          </p:nvSpPr>
          <p:spPr bwMode="gray">
            <a:xfrm>
              <a:off x="4526057" y="3942361"/>
              <a:ext cx="2943457" cy="632321"/>
            </a:xfrm>
            <a:prstGeom prst="rect">
              <a:avLst/>
            </a:prstGeom>
            <a:noFill/>
          </p:spPr>
          <p:txBody>
            <a:bodyPr wrap="square" rtlCol="0">
              <a:noAutofit/>
            </a:bodyPr>
            <a:lstStyle/>
            <a:p>
              <a:pPr algn="ctr"/>
              <a:r>
                <a:rPr lang="zh-TW" altLang="en-US" sz="1400" dirty="0" smtClean="0">
                  <a:solidFill>
                    <a:srgbClr val="FFFFFF"/>
                  </a:solidFill>
                  <a:latin typeface="Microsoft YaHei" charset="-122"/>
                  <a:ea typeface="Microsoft YaHei" charset="-122"/>
                  <a:cs typeface="Microsoft YaHei" charset="-122"/>
                </a:rPr>
                <a:t>业界第一個虚拟化</a:t>
              </a:r>
              <a:r>
                <a:rPr lang="en-US" sz="1400" dirty="0" smtClean="0">
                  <a:solidFill>
                    <a:srgbClr val="FFFFFF"/>
                  </a:solidFill>
                  <a:latin typeface="Microsoft YaHei" charset="-122"/>
                  <a:ea typeface="Microsoft YaHei" charset="-122"/>
                  <a:cs typeface="Microsoft YaHei" charset="-122"/>
                </a:rPr>
                <a:t>ADC</a:t>
              </a:r>
              <a:r>
                <a:rPr lang="en-US" sz="1400" dirty="0">
                  <a:solidFill>
                    <a:srgbClr val="FFFFFF"/>
                  </a:solidFill>
                  <a:latin typeface="Microsoft YaHei" charset="-122"/>
                  <a:ea typeface="Microsoft YaHei" charset="-122"/>
                  <a:cs typeface="Microsoft YaHei" charset="-122"/>
                </a:rPr>
                <a:t/>
              </a:r>
              <a:br>
                <a:rPr lang="en-US" sz="1400" dirty="0">
                  <a:solidFill>
                    <a:srgbClr val="FFFFFF"/>
                  </a:solidFill>
                  <a:latin typeface="Microsoft YaHei" charset="-122"/>
                  <a:ea typeface="Microsoft YaHei" charset="-122"/>
                  <a:cs typeface="Microsoft YaHei" charset="-122"/>
                </a:rPr>
              </a:br>
              <a:r>
                <a:rPr lang="zh-TW" altLang="en-US" sz="1400" dirty="0" smtClean="0">
                  <a:solidFill>
                    <a:srgbClr val="FFFFFF"/>
                  </a:solidFill>
                  <a:latin typeface="Microsoft YaHei" charset="-122"/>
                  <a:ea typeface="Microsoft YaHei" charset="-122"/>
                  <a:cs typeface="Microsoft YaHei" charset="-122"/>
                </a:rPr>
                <a:t>任何虚拟平台</a:t>
              </a:r>
              <a:r>
                <a:rPr lang="en-US" sz="1400" dirty="0" smtClean="0">
                  <a:solidFill>
                    <a:srgbClr val="FFFFFF"/>
                  </a:solidFill>
                  <a:latin typeface="Microsoft YaHei" charset="-122"/>
                  <a:ea typeface="Microsoft YaHei" charset="-122"/>
                  <a:cs typeface="Microsoft YaHei" charset="-122"/>
                </a:rPr>
                <a:t>| </a:t>
              </a:r>
              <a:r>
                <a:rPr lang="zh-TW" altLang="en-US" sz="1400" dirty="0" smtClean="0">
                  <a:solidFill>
                    <a:srgbClr val="FFFFFF"/>
                  </a:solidFill>
                  <a:latin typeface="Microsoft YaHei" charset="-122"/>
                  <a:ea typeface="Microsoft YaHei" charset="-122"/>
                  <a:cs typeface="Microsoft YaHei" charset="-122"/>
                </a:rPr>
                <a:t>任何云平台</a:t>
              </a:r>
              <a:endParaRPr lang="en-US" sz="1400" dirty="0">
                <a:solidFill>
                  <a:srgbClr val="FFFFFF"/>
                </a:solidFill>
                <a:latin typeface="Microsoft YaHei" charset="-122"/>
                <a:ea typeface="Microsoft YaHei" charset="-122"/>
                <a:cs typeface="Microsoft YaHei" charset="-122"/>
              </a:endParaRPr>
            </a:p>
          </p:txBody>
        </p:sp>
      </p:grpSp>
      <p:grpSp>
        <p:nvGrpSpPr>
          <p:cNvPr id="63" name="Group 62" descr="Left:  Group 2"/>
          <p:cNvGrpSpPr/>
          <p:nvPr/>
        </p:nvGrpSpPr>
        <p:grpSpPr>
          <a:xfrm>
            <a:off x="1043149" y="3223409"/>
            <a:ext cx="3060547" cy="1925966"/>
            <a:chOff x="4461018" y="3223386"/>
            <a:chExt cx="3060547" cy="1925966"/>
          </a:xfrm>
        </p:grpSpPr>
        <p:sp>
          <p:nvSpPr>
            <p:cNvPr id="64" name="Rounded Rectangle 63"/>
            <p:cNvSpPr/>
            <p:nvPr/>
          </p:nvSpPr>
          <p:spPr bwMode="gray">
            <a:xfrm>
              <a:off x="4464895" y="3223386"/>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65" name="Round Same Side Corner Rectangle 64"/>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66" name="Rectangle 65"/>
            <p:cNvSpPr/>
            <p:nvPr/>
          </p:nvSpPr>
          <p:spPr bwMode="gray">
            <a:xfrm>
              <a:off x="4530781" y="4620062"/>
              <a:ext cx="2928323" cy="461665"/>
            </a:xfrm>
            <a:prstGeom prst="rect">
              <a:avLst/>
            </a:prstGeom>
          </p:spPr>
          <p:txBody>
            <a:bodyPr wrap="square">
              <a:spAutoFit/>
            </a:bodyPr>
            <a:lstStyle/>
            <a:p>
              <a:pPr algn="ctr"/>
              <a:r>
                <a:rPr lang="en-US" sz="2400" b="1" dirty="0" smtClean="0">
                  <a:solidFill>
                    <a:srgbClr val="4D4F53">
                      <a:lumMod val="60000"/>
                      <a:lumOff val="40000"/>
                    </a:srgbClr>
                  </a:solidFill>
                  <a:latin typeface="Microsoft YaHei" charset="-122"/>
                  <a:ea typeface="Microsoft YaHei" charset="-122"/>
                  <a:cs typeface="Microsoft YaHei" charset="-122"/>
                </a:rPr>
                <a:t>2007</a:t>
              </a:r>
              <a:endParaRPr lang="en-US" sz="2400" b="1" dirty="0">
                <a:solidFill>
                  <a:srgbClr val="4D4F53">
                    <a:lumMod val="60000"/>
                    <a:lumOff val="40000"/>
                  </a:srgbClr>
                </a:solidFill>
                <a:latin typeface="Microsoft YaHei" charset="-122"/>
                <a:ea typeface="Microsoft YaHei" charset="-122"/>
                <a:cs typeface="Microsoft YaHei" charset="-122"/>
              </a:endParaRPr>
            </a:p>
          </p:txBody>
        </p:sp>
        <p:sp>
          <p:nvSpPr>
            <p:cNvPr id="67" name="TextBox 66"/>
            <p:cNvSpPr txBox="1"/>
            <p:nvPr/>
          </p:nvSpPr>
          <p:spPr bwMode="gray">
            <a:xfrm>
              <a:off x="4567699" y="3342937"/>
              <a:ext cx="2849766" cy="502024"/>
            </a:xfrm>
            <a:prstGeom prst="rect">
              <a:avLst/>
            </a:prstGeom>
            <a:noFill/>
          </p:spPr>
          <p:txBody>
            <a:bodyPr wrap="none" rtlCol="0">
              <a:noAutofit/>
            </a:bodyPr>
            <a:lstStyle/>
            <a:p>
              <a:pPr algn="ctr"/>
              <a:r>
                <a:rPr lang="en-US" sz="2800" dirty="0" smtClean="0">
                  <a:solidFill>
                    <a:srgbClr val="4D4F53">
                      <a:lumMod val="60000"/>
                      <a:lumOff val="40000"/>
                    </a:srgbClr>
                  </a:solidFill>
                  <a:latin typeface="Microsoft YaHei" charset="-122"/>
                  <a:ea typeface="Microsoft YaHei" charset="-122"/>
                  <a:cs typeface="Microsoft YaHei" charset="-122"/>
                </a:rPr>
                <a:t>NetScaler</a:t>
              </a:r>
              <a:r>
                <a:rPr lang="en-US" sz="2800" b="1" dirty="0" smtClean="0">
                  <a:solidFill>
                    <a:srgbClr val="4D4F53">
                      <a:lumMod val="60000"/>
                      <a:lumOff val="40000"/>
                    </a:srgbClr>
                  </a:solidFill>
                  <a:latin typeface="Microsoft YaHei" charset="-122"/>
                  <a:ea typeface="Microsoft YaHei" charset="-122"/>
                  <a:cs typeface="Microsoft YaHei" charset="-122"/>
                </a:rPr>
                <a:t> MPX</a:t>
              </a:r>
            </a:p>
            <a:p>
              <a:pPr algn="ctr"/>
              <a:endParaRPr lang="en-US" sz="2800" b="1" dirty="0" smtClean="0">
                <a:solidFill>
                  <a:srgbClr val="4D4F53">
                    <a:lumMod val="60000"/>
                    <a:lumOff val="40000"/>
                  </a:srgbClr>
                </a:solidFill>
                <a:latin typeface="Microsoft YaHei" charset="-122"/>
                <a:ea typeface="Microsoft YaHei" charset="-122"/>
                <a:cs typeface="Microsoft YaHei" charset="-122"/>
              </a:endParaRPr>
            </a:p>
          </p:txBody>
        </p:sp>
        <p:sp>
          <p:nvSpPr>
            <p:cNvPr id="73" name="TextBox 72"/>
            <p:cNvSpPr txBox="1"/>
            <p:nvPr/>
          </p:nvSpPr>
          <p:spPr bwMode="gray">
            <a:xfrm>
              <a:off x="4526057" y="3942361"/>
              <a:ext cx="2943457" cy="632321"/>
            </a:xfrm>
            <a:prstGeom prst="rect">
              <a:avLst/>
            </a:prstGeom>
            <a:noFill/>
          </p:spPr>
          <p:txBody>
            <a:bodyPr wrap="square" rtlCol="0">
              <a:noAutofit/>
            </a:bodyPr>
            <a:lstStyle/>
            <a:p>
              <a:pPr algn="ctr"/>
              <a:r>
                <a:rPr lang="zh-TW" altLang="en-US" sz="1400" dirty="0">
                  <a:solidFill>
                    <a:schemeClr val="bg2">
                      <a:lumMod val="20000"/>
                      <a:lumOff val="80000"/>
                    </a:schemeClr>
                  </a:solidFill>
                  <a:latin typeface="Microsoft YaHei" charset="-122"/>
                  <a:ea typeface="Microsoft YaHei" charset="-122"/>
                  <a:cs typeface="Microsoft YaHei" charset="-122"/>
                </a:rPr>
                <a:t>业界最快的</a:t>
              </a:r>
              <a:r>
                <a:rPr lang="en-US" sz="1400" dirty="0">
                  <a:solidFill>
                    <a:schemeClr val="bg2">
                      <a:lumMod val="20000"/>
                      <a:lumOff val="80000"/>
                    </a:schemeClr>
                  </a:solidFill>
                  <a:latin typeface="Microsoft YaHei" charset="-122"/>
                  <a:ea typeface="Microsoft YaHei" charset="-122"/>
                  <a:cs typeface="Microsoft YaHei" charset="-122"/>
                </a:rPr>
                <a:t>ADC</a:t>
              </a:r>
            </a:p>
            <a:p>
              <a:pPr algn="ctr"/>
              <a:r>
                <a:rPr lang="zh-TW" altLang="en-US" sz="1400" dirty="0">
                  <a:solidFill>
                    <a:schemeClr val="bg2">
                      <a:lumMod val="20000"/>
                      <a:lumOff val="80000"/>
                    </a:schemeClr>
                  </a:solidFill>
                  <a:latin typeface="Microsoft YaHei" charset="-122"/>
                  <a:ea typeface="Microsoft YaHei" charset="-122"/>
                  <a:cs typeface="Microsoft YaHei" charset="-122"/>
                </a:rPr>
                <a:t>採用一般的</a:t>
              </a:r>
              <a:r>
                <a:rPr lang="en-US" altLang="zh-TW" sz="1400" dirty="0">
                  <a:solidFill>
                    <a:schemeClr val="bg2">
                      <a:lumMod val="20000"/>
                      <a:lumOff val="80000"/>
                    </a:schemeClr>
                  </a:solidFill>
                  <a:latin typeface="Microsoft YaHei" charset="-122"/>
                  <a:ea typeface="Microsoft YaHei" charset="-122"/>
                  <a:cs typeface="Microsoft YaHei" charset="-122"/>
                </a:rPr>
                <a:t>CPU</a:t>
              </a:r>
              <a:r>
                <a:rPr lang="zh-TW" altLang="en-US" sz="1400" dirty="0">
                  <a:solidFill>
                    <a:schemeClr val="bg2">
                      <a:lumMod val="20000"/>
                      <a:lumOff val="80000"/>
                    </a:schemeClr>
                  </a:solidFill>
                  <a:latin typeface="Microsoft YaHei" charset="-122"/>
                  <a:ea typeface="Microsoft YaHei" charset="-122"/>
                  <a:cs typeface="Microsoft YaHei" charset="-122"/>
                </a:rPr>
                <a:t>，多核运行</a:t>
              </a:r>
              <a:endParaRPr lang="en-US" sz="1400" dirty="0">
                <a:solidFill>
                  <a:schemeClr val="bg2">
                    <a:lumMod val="20000"/>
                    <a:lumOff val="80000"/>
                  </a:schemeClr>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03810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Horizontal)">
                                      <p:cBhvr>
                                        <p:cTn id="7" dur="1000"/>
                                        <p:tgtEl>
                                          <p:spTgt spid="44"/>
                                        </p:tgtEl>
                                      </p:cBhvr>
                                    </p:animEffect>
                                  </p:childTnLst>
                                </p:cTn>
                              </p:par>
                              <p:par>
                                <p:cTn id="8" presetID="47" presetClass="entr" presetSubtype="0" fill="hold"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1000"/>
                                        <p:tgtEl>
                                          <p:spTgt spid="54"/>
                                        </p:tgtEl>
                                      </p:cBhvr>
                                    </p:animEffect>
                                    <p:anim calcmode="lin" valueType="num">
                                      <p:cBhvr>
                                        <p:cTn id="11" dur="1000" fill="hold"/>
                                        <p:tgtEl>
                                          <p:spTgt spid="54"/>
                                        </p:tgtEl>
                                        <p:attrNameLst>
                                          <p:attrName>ppt_x</p:attrName>
                                        </p:attrNameLst>
                                      </p:cBhvr>
                                      <p:tavLst>
                                        <p:tav tm="0">
                                          <p:val>
                                            <p:strVal val="#ppt_x"/>
                                          </p:val>
                                        </p:tav>
                                        <p:tav tm="100000">
                                          <p:val>
                                            <p:strVal val="#ppt_x"/>
                                          </p:val>
                                        </p:tav>
                                      </p:tavLst>
                                    </p:anim>
                                    <p:anim calcmode="lin" valueType="num">
                                      <p:cBhvr>
                                        <p:cTn id="12" dur="1000" fill="hold"/>
                                        <p:tgtEl>
                                          <p:spTgt spid="54"/>
                                        </p:tgtEl>
                                        <p:attrNameLst>
                                          <p:attrName>ppt_y</p:attrName>
                                        </p:attrNameLst>
                                      </p:cBhvr>
                                      <p:tavLst>
                                        <p:tav tm="0">
                                          <p:val>
                                            <p:strVal val="#ppt_y-.1"/>
                                          </p:val>
                                        </p:tav>
                                        <p:tav tm="100000">
                                          <p:val>
                                            <p:strVal val="#ppt_y"/>
                                          </p:val>
                                        </p:tav>
                                      </p:tavLst>
                                    </p:anim>
                                  </p:childTnLst>
                                </p:cTn>
                              </p:par>
                              <p:par>
                                <p:cTn id="13" presetID="10" presetClass="exit" presetSubtype="0" fill="hold" grpId="0" nodeType="withEffect">
                                  <p:stCondLst>
                                    <p:cond delay="500"/>
                                  </p:stCondLst>
                                  <p:childTnLst>
                                    <p:animEffect transition="out" filter="fade">
                                      <p:cBhvr>
                                        <p:cTn id="14" dur="500"/>
                                        <p:tgtEl>
                                          <p:spTgt spid="48"/>
                                        </p:tgtEl>
                                      </p:cBhvr>
                                    </p:animEffect>
                                    <p:set>
                                      <p:cBhvr>
                                        <p:cTn id="15" dur="1" fill="hold">
                                          <p:stCondLst>
                                            <p:cond delay="499"/>
                                          </p:stCondLst>
                                        </p:cTn>
                                        <p:tgtEl>
                                          <p:spTgt spid="48"/>
                                        </p:tgtEl>
                                        <p:attrNameLst>
                                          <p:attrName>style.visibility</p:attrName>
                                        </p:attrNameLst>
                                      </p:cBhvr>
                                      <p:to>
                                        <p:strVal val="hidden"/>
                                      </p:to>
                                    </p:set>
                                  </p:childTnLst>
                                </p:cTn>
                              </p:par>
                              <p:par>
                                <p:cTn id="16" presetID="10" presetClass="exit" presetSubtype="0" fill="hold" grpId="0" nodeType="withEffect">
                                  <p:stCondLst>
                                    <p:cond delay="500"/>
                                  </p:stCondLst>
                                  <p:childTnLst>
                                    <p:animEffect transition="out" filter="fade">
                                      <p:cBhvr>
                                        <p:cTn id="17" dur="500"/>
                                        <p:tgtEl>
                                          <p:spTgt spid="49"/>
                                        </p:tgtEl>
                                      </p:cBhvr>
                                    </p:animEffect>
                                    <p:set>
                                      <p:cBhvr>
                                        <p:cTn id="1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5810645" y="681348"/>
            <a:ext cx="566181" cy="1738938"/>
          </a:xfrm>
          <a:prstGeom prst="rect">
            <a:avLst/>
          </a:prstGeom>
        </p:spPr>
        <p:txBody>
          <a:bodyPr wrap="none">
            <a:spAutoFit/>
          </a:bodyPr>
          <a:lstStyle/>
          <a:p>
            <a:r>
              <a:rPr lang="en-US" sz="10700" b="1" dirty="0" smtClean="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rPr>
              <a:t>I</a:t>
            </a:r>
            <a:endParaRPr lang="en-US" sz="10700" b="1" dirty="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endParaRPr>
          </a:p>
        </p:txBody>
      </p:sp>
      <p:sp>
        <p:nvSpPr>
          <p:cNvPr id="103" name="TextBox 102"/>
          <p:cNvSpPr txBox="1"/>
          <p:nvPr/>
        </p:nvSpPr>
        <p:spPr>
          <a:xfrm>
            <a:off x="7461305" y="1468930"/>
            <a:ext cx="3657600" cy="968188"/>
          </a:xfrm>
          <a:prstGeom prst="rect">
            <a:avLst/>
          </a:prstGeom>
          <a:noFill/>
        </p:spPr>
        <p:txBody>
          <a:bodyPr wrap="none" rtlCol="0" anchor="ctr">
            <a:noAutofit/>
          </a:bodyPr>
          <a:lstStyle/>
          <a:p>
            <a:endParaRPr lang="en-US" sz="3200" b="1" dirty="0" smtClean="0">
              <a:solidFill>
                <a:srgbClr val="FFFFFF">
                  <a:lumMod val="75000"/>
                </a:srgb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44" name="Rectangle 43"/>
          <p:cNvSpPr/>
          <p:nvPr/>
        </p:nvSpPr>
        <p:spPr>
          <a:xfrm>
            <a:off x="5424748" y="306313"/>
            <a:ext cx="1337976" cy="2462213"/>
          </a:xfrm>
          <a:prstGeom prst="rect">
            <a:avLst/>
          </a:prstGeom>
          <a:effectLst/>
        </p:spPr>
        <p:txBody>
          <a:bodyPr wrap="none">
            <a:spAutoFit/>
          </a:bodyPr>
          <a:lstStyle/>
          <a:p>
            <a:r>
              <a:rPr lang="en-US" sz="15400" b="1" dirty="0" smtClean="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rPr>
              <a:t>+</a:t>
            </a:r>
            <a:endParaRPr lang="en-US" sz="15400" b="1" dirty="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endParaRPr>
          </a:p>
        </p:txBody>
      </p:sp>
      <p:sp>
        <p:nvSpPr>
          <p:cNvPr id="45" name="Rectangle 44"/>
          <p:cNvSpPr/>
          <p:nvPr/>
        </p:nvSpPr>
        <p:spPr>
          <a:xfrm>
            <a:off x="3319974" y="973433"/>
            <a:ext cx="1692771" cy="769441"/>
          </a:xfrm>
          <a:prstGeom prst="rect">
            <a:avLst/>
          </a:prstGeom>
        </p:spPr>
        <p:txBody>
          <a:bodyPr wrap="none" lIns="0" rIns="0">
            <a:spAutoFit/>
          </a:bodyPr>
          <a:lstStyle/>
          <a:p>
            <a:pPr algn="r"/>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多租戸</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7" name="Rectangle 46"/>
          <p:cNvSpPr/>
          <p:nvPr/>
        </p:nvSpPr>
        <p:spPr>
          <a:xfrm>
            <a:off x="7112828" y="973433"/>
            <a:ext cx="1220847" cy="769441"/>
          </a:xfrm>
          <a:prstGeom prst="rect">
            <a:avLst/>
          </a:prstGeom>
        </p:spPr>
        <p:txBody>
          <a:bodyPr wrap="none" lIns="0">
            <a:spAutoFit/>
          </a:bodyPr>
          <a:lstStyle/>
          <a:p>
            <a:r>
              <a:rPr lang="zh-TW" altLang="en-US" sz="4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性能</a:t>
            </a:r>
            <a:endParaRPr lang="en-US" sz="44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8" name="Rectangle 47"/>
          <p:cNvSpPr/>
          <p:nvPr/>
        </p:nvSpPr>
        <p:spPr>
          <a:xfrm flipH="1">
            <a:off x="967587" y="1705544"/>
            <a:ext cx="4045158" cy="369332"/>
          </a:xfrm>
          <a:prstGeom prst="rect">
            <a:avLst/>
          </a:prstGeom>
        </p:spPr>
        <p:txBody>
          <a:bodyPr wrap="square" lIns="0" rIns="0">
            <a:spAutoFit/>
          </a:bodyPr>
          <a:lstStyle/>
          <a:p>
            <a:pPr algn="r"/>
            <a:r>
              <a:rPr lang="en-US" sz="1800" dirty="0" smtClean="0">
                <a:solidFill>
                  <a:srgbClr val="FFFFFF"/>
                </a:solidFill>
                <a:cs typeface="Arial"/>
              </a:rPr>
              <a:t>Use Virtualization </a:t>
            </a:r>
            <a:r>
              <a:rPr lang="en-US" sz="1800" dirty="0">
                <a:solidFill>
                  <a:srgbClr val="FFFFFF"/>
                </a:solidFill>
                <a:cs typeface="Arial"/>
              </a:rPr>
              <a:t>for </a:t>
            </a:r>
            <a:r>
              <a:rPr lang="en-US" sz="1800" dirty="0" smtClean="0">
                <a:solidFill>
                  <a:srgbClr val="FFFFFF"/>
                </a:solidFill>
                <a:cs typeface="Arial"/>
              </a:rPr>
              <a:t>Robust Isolation</a:t>
            </a:r>
            <a:endParaRPr lang="en-US" sz="1800" dirty="0">
              <a:solidFill>
                <a:srgbClr val="FFFFFF"/>
              </a:solidFill>
              <a:cs typeface="Arial"/>
            </a:endParaRPr>
          </a:p>
        </p:txBody>
      </p:sp>
      <p:sp>
        <p:nvSpPr>
          <p:cNvPr id="49" name="Rectangle 48"/>
          <p:cNvSpPr/>
          <p:nvPr/>
        </p:nvSpPr>
        <p:spPr>
          <a:xfrm flipH="1">
            <a:off x="7112827" y="1705544"/>
            <a:ext cx="4763221" cy="369332"/>
          </a:xfrm>
          <a:prstGeom prst="rect">
            <a:avLst/>
          </a:prstGeom>
        </p:spPr>
        <p:txBody>
          <a:bodyPr wrap="square" lIns="0">
            <a:spAutoFit/>
          </a:bodyPr>
          <a:lstStyle/>
          <a:p>
            <a:r>
              <a:rPr lang="en-US" sz="1800" dirty="0" smtClean="0">
                <a:solidFill>
                  <a:srgbClr val="FFFFFF"/>
                </a:solidFill>
                <a:cs typeface="Arial"/>
              </a:rPr>
              <a:t>Sacrifice Isolation Level for Speed </a:t>
            </a:r>
            <a:endParaRPr lang="en-US" sz="1800" dirty="0">
              <a:solidFill>
                <a:srgbClr val="FFFFFF"/>
              </a:solidFill>
              <a:cs typeface="Arial"/>
            </a:endParaRPr>
          </a:p>
        </p:txBody>
      </p:sp>
      <p:grpSp>
        <p:nvGrpSpPr>
          <p:cNvPr id="2" name="Group 1"/>
          <p:cNvGrpSpPr/>
          <p:nvPr/>
        </p:nvGrpSpPr>
        <p:grpSpPr>
          <a:xfrm>
            <a:off x="7847971" y="3011191"/>
            <a:ext cx="3691894" cy="2326212"/>
            <a:chOff x="7847971" y="3011191"/>
            <a:chExt cx="3691894" cy="2326212"/>
          </a:xfrm>
        </p:grpSpPr>
        <p:sp>
          <p:nvSpPr>
            <p:cNvPr id="23" name="Rounded Rectangle 22"/>
            <p:cNvSpPr/>
            <p:nvPr/>
          </p:nvSpPr>
          <p:spPr bwMode="gray">
            <a:xfrm>
              <a:off x="7847971" y="3011191"/>
              <a:ext cx="3691894" cy="2326212"/>
            </a:xfrm>
            <a:prstGeom prst="roundRect">
              <a:avLst/>
            </a:prstGeom>
            <a:gradFill flip="none" rotWithShape="1">
              <a:gsLst>
                <a:gs pos="66000">
                  <a:srgbClr val="30B8FF">
                    <a:alpha val="74000"/>
                  </a:srgbClr>
                </a:gs>
                <a:gs pos="100000">
                  <a:srgbClr val="30B8FF">
                    <a:alpha val="0"/>
                  </a:srgbClr>
                </a:gs>
              </a:gsLst>
              <a:path path="shape">
                <a:fillToRect l="50000" t="50000" r="50000" b="50000"/>
              </a:path>
              <a:tileRect/>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25" name="Rounded Rectangle 24"/>
            <p:cNvSpPr/>
            <p:nvPr/>
          </p:nvSpPr>
          <p:spPr bwMode="gray">
            <a:xfrm>
              <a:off x="8165583" y="3223386"/>
              <a:ext cx="3056670" cy="1925966"/>
            </a:xfrm>
            <a:prstGeom prst="roundRect">
              <a:avLst>
                <a:gd name="adj" fmla="val 7129"/>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26" name="Round Same Side Corner Rectangle 25"/>
            <p:cNvSpPr/>
            <p:nvPr/>
          </p:nvSpPr>
          <p:spPr bwMode="gray">
            <a:xfrm rot="10800000">
              <a:off x="8165581" y="4618409"/>
              <a:ext cx="3056672" cy="527386"/>
            </a:xfrm>
            <a:prstGeom prst="round2SameRect">
              <a:avLst>
                <a:gd name="adj1" fmla="val 26077"/>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27" name="Rectangle 26"/>
            <p:cNvSpPr/>
            <p:nvPr/>
          </p:nvSpPr>
          <p:spPr bwMode="gray">
            <a:xfrm>
              <a:off x="8231469" y="4620062"/>
              <a:ext cx="2928323" cy="461665"/>
            </a:xfrm>
            <a:prstGeom prst="rect">
              <a:avLst/>
            </a:prstGeom>
          </p:spPr>
          <p:txBody>
            <a:bodyPr wrap="square">
              <a:spAutoFit/>
            </a:bodyPr>
            <a:lstStyle/>
            <a:p>
              <a:pPr algn="ctr"/>
              <a:r>
                <a:rPr lang="en-US" sz="2400" b="1" dirty="0" smtClean="0">
                  <a:solidFill>
                    <a:srgbClr val="FFFFFF"/>
                  </a:solidFill>
                  <a:latin typeface="Microsoft YaHei" charset="-122"/>
                  <a:ea typeface="Microsoft YaHei" charset="-122"/>
                  <a:cs typeface="Microsoft YaHei" charset="-122"/>
                </a:rPr>
                <a:t>2011</a:t>
              </a:r>
              <a:endParaRPr lang="en-US" sz="2400" b="1" dirty="0">
                <a:solidFill>
                  <a:srgbClr val="FFFFFF"/>
                </a:solidFill>
                <a:latin typeface="Microsoft YaHei" charset="-122"/>
                <a:ea typeface="Microsoft YaHei" charset="-122"/>
                <a:cs typeface="Microsoft YaHei" charset="-122"/>
              </a:endParaRPr>
            </a:p>
          </p:txBody>
        </p:sp>
        <p:sp>
          <p:nvSpPr>
            <p:cNvPr id="28" name="TextBox 27"/>
            <p:cNvSpPr txBox="1"/>
            <p:nvPr/>
          </p:nvSpPr>
          <p:spPr bwMode="gray">
            <a:xfrm>
              <a:off x="8268387" y="3342937"/>
              <a:ext cx="2849766" cy="502024"/>
            </a:xfrm>
            <a:prstGeom prst="rect">
              <a:avLst/>
            </a:prstGeom>
            <a:noFill/>
          </p:spPr>
          <p:txBody>
            <a:bodyPr wrap="none" rtlCol="0">
              <a:noAutofit/>
            </a:bodyPr>
            <a:lstStyle/>
            <a:p>
              <a:pPr algn="ctr"/>
              <a:r>
                <a:rPr lang="en-US" sz="2800" dirty="0" err="1" smtClean="0">
                  <a:solidFill>
                    <a:srgbClr val="FFFFFF"/>
                  </a:solidFill>
                  <a:latin typeface="Microsoft YaHei" charset="-122"/>
                  <a:ea typeface="Microsoft YaHei" charset="-122"/>
                  <a:cs typeface="Microsoft YaHei" charset="-122"/>
                </a:rPr>
                <a:t>NetScaler</a:t>
              </a:r>
              <a:r>
                <a:rPr lang="en-US" sz="2800" b="1" dirty="0" smtClean="0">
                  <a:solidFill>
                    <a:srgbClr val="FFFFFF"/>
                  </a:solidFill>
                  <a:latin typeface="Microsoft YaHei" charset="-122"/>
                  <a:ea typeface="Microsoft YaHei" charset="-122"/>
                  <a:cs typeface="Microsoft YaHei" charset="-122"/>
                </a:rPr>
                <a:t> SDX</a:t>
              </a:r>
            </a:p>
            <a:p>
              <a:pPr algn="ctr"/>
              <a:endParaRPr lang="en-US" sz="2800" b="1" dirty="0" smtClean="0">
                <a:solidFill>
                  <a:srgbClr val="FFFFFF"/>
                </a:solidFill>
                <a:latin typeface="Microsoft YaHei" charset="-122"/>
                <a:ea typeface="Microsoft YaHei" charset="-122"/>
                <a:cs typeface="Microsoft YaHei" charset="-122"/>
              </a:endParaRPr>
            </a:p>
          </p:txBody>
        </p:sp>
        <p:sp>
          <p:nvSpPr>
            <p:cNvPr id="29" name="TextBox 28"/>
            <p:cNvSpPr txBox="1"/>
            <p:nvPr/>
          </p:nvSpPr>
          <p:spPr bwMode="gray">
            <a:xfrm>
              <a:off x="8226745" y="3942361"/>
              <a:ext cx="2943457" cy="632321"/>
            </a:xfrm>
            <a:prstGeom prst="rect">
              <a:avLst/>
            </a:prstGeom>
            <a:noFill/>
          </p:spPr>
          <p:txBody>
            <a:bodyPr wrap="square" rtlCol="0">
              <a:noAutofit/>
            </a:bodyPr>
            <a:lstStyle/>
            <a:p>
              <a:pPr algn="ctr"/>
              <a:r>
                <a:rPr lang="zh-TW" altLang="en-US" sz="1400" dirty="0" smtClean="0">
                  <a:solidFill>
                    <a:srgbClr val="FFFFFF"/>
                  </a:solidFill>
                  <a:latin typeface="Microsoft YaHei" charset="-122"/>
                  <a:ea typeface="Microsoft YaHei" charset="-122"/>
                  <a:cs typeface="Microsoft YaHei" charset="-122"/>
                </a:rPr>
                <a:t>业界第一個多租戸</a:t>
              </a:r>
              <a:r>
                <a:rPr lang="en-US" sz="1400" dirty="0" smtClean="0">
                  <a:solidFill>
                    <a:srgbClr val="FFFFFF"/>
                  </a:solidFill>
                  <a:latin typeface="Microsoft YaHei" charset="-122"/>
                  <a:ea typeface="Microsoft YaHei" charset="-122"/>
                  <a:cs typeface="Microsoft YaHei" charset="-122"/>
                </a:rPr>
                <a:t>ADC</a:t>
              </a:r>
            </a:p>
            <a:p>
              <a:pPr algn="ctr"/>
              <a:r>
                <a:rPr lang="en-US" sz="1400" dirty="0" smtClean="0">
                  <a:solidFill>
                    <a:srgbClr val="FFFFFF"/>
                  </a:solidFill>
                  <a:latin typeface="Microsoft YaHei" charset="-122"/>
                  <a:ea typeface="Microsoft YaHei" charset="-122"/>
                  <a:cs typeface="Microsoft YaHei" charset="-122"/>
                </a:rPr>
                <a:t> </a:t>
              </a:r>
              <a:r>
                <a:rPr lang="zh-TW" altLang="en-US" sz="1400" dirty="0" smtClean="0">
                  <a:solidFill>
                    <a:srgbClr val="FFFFFF"/>
                  </a:solidFill>
                  <a:latin typeface="Microsoft YaHei" charset="-122"/>
                  <a:ea typeface="Microsoft YaHei" charset="-122"/>
                  <a:cs typeface="Microsoft YaHei" charset="-122"/>
                </a:rPr>
                <a:t>完全硬件资源隔离</a:t>
              </a:r>
              <a:endParaRPr lang="en-US" sz="1400" dirty="0" smtClean="0">
                <a:solidFill>
                  <a:srgbClr val="FFFFFF"/>
                </a:solidFill>
                <a:latin typeface="Microsoft YaHei" charset="-122"/>
                <a:ea typeface="Microsoft YaHei" charset="-122"/>
                <a:cs typeface="Microsoft YaHei" charset="-122"/>
              </a:endParaRPr>
            </a:p>
          </p:txBody>
        </p:sp>
      </p:grpSp>
      <p:sp>
        <p:nvSpPr>
          <p:cNvPr id="32" name="Rounded Rectangle 31"/>
          <p:cNvSpPr/>
          <p:nvPr/>
        </p:nvSpPr>
        <p:spPr bwMode="gray">
          <a:xfrm>
            <a:off x="4557994" y="3219830"/>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33" name="Round Same Side Corner Rectangle 32"/>
          <p:cNvSpPr/>
          <p:nvPr/>
        </p:nvSpPr>
        <p:spPr bwMode="gray">
          <a:xfrm rot="10800000">
            <a:off x="4554117" y="4614854"/>
            <a:ext cx="3060547" cy="530942"/>
          </a:xfrm>
          <a:prstGeom prst="round2SameRect">
            <a:avLst>
              <a:gd name="adj1" fmla="val 25617"/>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34" name="Rectangle 33"/>
          <p:cNvSpPr/>
          <p:nvPr/>
        </p:nvSpPr>
        <p:spPr bwMode="gray">
          <a:xfrm>
            <a:off x="4623880" y="4616506"/>
            <a:ext cx="2928323" cy="461665"/>
          </a:xfrm>
          <a:prstGeom prst="rect">
            <a:avLst/>
          </a:prstGeom>
        </p:spPr>
        <p:txBody>
          <a:bodyPr wrap="square">
            <a:spAutoFit/>
          </a:bodyPr>
          <a:lstStyle/>
          <a:p>
            <a:pPr algn="ctr"/>
            <a:r>
              <a:rPr lang="en-US" sz="2400" b="1" dirty="0" smtClean="0">
                <a:solidFill>
                  <a:srgbClr val="4D4F53">
                    <a:lumMod val="60000"/>
                    <a:lumOff val="40000"/>
                  </a:srgbClr>
                </a:solidFill>
                <a:latin typeface="Arial Black" panose="020B0A04020102020204" pitchFamily="34" charset="0"/>
              </a:rPr>
              <a:t>2009</a:t>
            </a:r>
            <a:endParaRPr lang="en-US" sz="2400" b="1" dirty="0">
              <a:solidFill>
                <a:srgbClr val="4D4F53">
                  <a:lumMod val="60000"/>
                  <a:lumOff val="40000"/>
                </a:srgbClr>
              </a:solidFill>
              <a:latin typeface="Arial Black" panose="020B0A04020102020204" pitchFamily="34" charset="0"/>
            </a:endParaRPr>
          </a:p>
        </p:txBody>
      </p:sp>
      <p:sp>
        <p:nvSpPr>
          <p:cNvPr id="35" name="TextBox 34"/>
          <p:cNvSpPr txBox="1"/>
          <p:nvPr/>
        </p:nvSpPr>
        <p:spPr bwMode="gray">
          <a:xfrm>
            <a:off x="4660798" y="3339381"/>
            <a:ext cx="2849766" cy="502024"/>
          </a:xfrm>
          <a:prstGeom prst="rect">
            <a:avLst/>
          </a:prstGeom>
          <a:noFill/>
        </p:spPr>
        <p:txBody>
          <a:bodyPr wrap="none" rtlCol="0">
            <a:noAutofit/>
          </a:bodyPr>
          <a:lstStyle/>
          <a:p>
            <a:pPr algn="ctr"/>
            <a:r>
              <a:rPr lang="en-US" sz="2800" dirty="0" smtClean="0">
                <a:solidFill>
                  <a:srgbClr val="4D4F53">
                    <a:lumMod val="60000"/>
                    <a:lumOff val="40000"/>
                  </a:srgbClr>
                </a:solidFill>
                <a:cs typeface="Arial" panose="020B0604020202020204" pitchFamily="34" charset="0"/>
              </a:rPr>
              <a:t>NetScaler</a:t>
            </a:r>
            <a:r>
              <a:rPr lang="en-US" sz="2800" b="1" dirty="0" smtClean="0">
                <a:solidFill>
                  <a:srgbClr val="4D4F53">
                    <a:lumMod val="60000"/>
                    <a:lumOff val="40000"/>
                  </a:srgbClr>
                </a:solidFill>
                <a:latin typeface="Arial Black" panose="020B0A04020102020204" pitchFamily="34" charset="0"/>
              </a:rPr>
              <a:t> </a:t>
            </a:r>
            <a:r>
              <a:rPr lang="en-US" sz="2800" b="1" dirty="0" smtClean="0">
                <a:solidFill>
                  <a:srgbClr val="4D4F53">
                    <a:lumMod val="60000"/>
                    <a:lumOff val="40000"/>
                  </a:srgbClr>
                </a:solidFill>
                <a:ea typeface="Segoe UI Black" panose="020B0A02040204020203" pitchFamily="34" charset="0"/>
                <a:cs typeface="Segoe UI Black" panose="020B0A02040204020203" pitchFamily="34" charset="0"/>
              </a:rPr>
              <a:t>VPX</a:t>
            </a:r>
          </a:p>
          <a:p>
            <a:pPr algn="ctr"/>
            <a:endParaRPr lang="en-US" sz="2800" b="1" dirty="0" smtClean="0">
              <a:solidFill>
                <a:srgbClr val="FFFFFF"/>
              </a:solidFill>
              <a:latin typeface="Arial Black" panose="020B0A04020102020204" pitchFamily="34" charset="0"/>
            </a:endParaRPr>
          </a:p>
        </p:txBody>
      </p:sp>
      <p:sp>
        <p:nvSpPr>
          <p:cNvPr id="36" name="TextBox 35"/>
          <p:cNvSpPr txBox="1"/>
          <p:nvPr/>
        </p:nvSpPr>
        <p:spPr bwMode="gray">
          <a:xfrm>
            <a:off x="4619156" y="3938805"/>
            <a:ext cx="2943457" cy="632321"/>
          </a:xfrm>
          <a:prstGeom prst="rect">
            <a:avLst/>
          </a:prstGeom>
          <a:noFill/>
        </p:spPr>
        <p:txBody>
          <a:bodyPr wrap="square" rtlCol="0">
            <a:noAutofit/>
          </a:bodyPr>
          <a:lstStyle>
            <a:defPPr>
              <a:defRPr lang="en-US"/>
            </a:defPPr>
            <a:lvl1pPr algn="ctr">
              <a:defRPr sz="1400">
                <a:solidFill>
                  <a:schemeClr val="bg1">
                    <a:lumMod val="60000"/>
                    <a:lumOff val="40000"/>
                  </a:schemeClr>
                </a:solidFill>
              </a:defRPr>
            </a:lvl1pPr>
          </a:lstStyle>
          <a:p>
            <a:r>
              <a:rPr lang="zh-TW" altLang="en-US" dirty="0">
                <a:solidFill>
                  <a:schemeClr val="bg2">
                    <a:lumMod val="20000"/>
                    <a:lumOff val="80000"/>
                  </a:schemeClr>
                </a:solidFill>
                <a:latin typeface="Microsoft YaHei" charset="-122"/>
                <a:ea typeface="Microsoft YaHei" charset="-122"/>
                <a:cs typeface="Microsoft YaHei" charset="-122"/>
              </a:rPr>
              <a:t>业界第一個虚拟化</a:t>
            </a:r>
            <a:r>
              <a:rPr lang="en-US" dirty="0">
                <a:solidFill>
                  <a:schemeClr val="bg2">
                    <a:lumMod val="20000"/>
                    <a:lumOff val="80000"/>
                  </a:schemeClr>
                </a:solidFill>
                <a:latin typeface="Microsoft YaHei" charset="-122"/>
                <a:ea typeface="Microsoft YaHei" charset="-122"/>
                <a:cs typeface="Microsoft YaHei" charset="-122"/>
              </a:rPr>
              <a:t>ADC</a:t>
            </a:r>
            <a:br>
              <a:rPr lang="en-US" dirty="0">
                <a:solidFill>
                  <a:schemeClr val="bg2">
                    <a:lumMod val="20000"/>
                    <a:lumOff val="80000"/>
                  </a:schemeClr>
                </a:solidFill>
                <a:latin typeface="Microsoft YaHei" charset="-122"/>
                <a:ea typeface="Microsoft YaHei" charset="-122"/>
                <a:cs typeface="Microsoft YaHei" charset="-122"/>
              </a:rPr>
            </a:br>
            <a:r>
              <a:rPr lang="zh-TW" altLang="en-US" dirty="0">
                <a:solidFill>
                  <a:schemeClr val="bg2">
                    <a:lumMod val="20000"/>
                    <a:lumOff val="80000"/>
                  </a:schemeClr>
                </a:solidFill>
                <a:latin typeface="Microsoft YaHei" charset="-122"/>
                <a:ea typeface="Microsoft YaHei" charset="-122"/>
                <a:cs typeface="Microsoft YaHei" charset="-122"/>
              </a:rPr>
              <a:t>任何虚拟平台</a:t>
            </a:r>
            <a:r>
              <a:rPr lang="en-US" dirty="0">
                <a:solidFill>
                  <a:schemeClr val="bg2">
                    <a:lumMod val="20000"/>
                    <a:lumOff val="80000"/>
                  </a:schemeClr>
                </a:solidFill>
                <a:latin typeface="Microsoft YaHei" charset="-122"/>
                <a:ea typeface="Microsoft YaHei" charset="-122"/>
                <a:cs typeface="Microsoft YaHei" charset="-122"/>
              </a:rPr>
              <a:t>| </a:t>
            </a:r>
            <a:r>
              <a:rPr lang="zh-TW" altLang="en-US" dirty="0">
                <a:solidFill>
                  <a:schemeClr val="bg2">
                    <a:lumMod val="20000"/>
                    <a:lumOff val="80000"/>
                  </a:schemeClr>
                </a:solidFill>
                <a:latin typeface="Microsoft YaHei" charset="-122"/>
                <a:ea typeface="Microsoft YaHei" charset="-122"/>
                <a:cs typeface="Microsoft YaHei" charset="-122"/>
              </a:rPr>
              <a:t>任何云平台</a:t>
            </a:r>
            <a:endParaRPr lang="en-US" dirty="0">
              <a:solidFill>
                <a:schemeClr val="bg2">
                  <a:lumMod val="20000"/>
                  <a:lumOff val="80000"/>
                </a:schemeClr>
              </a:solidFill>
              <a:latin typeface="Microsoft YaHei" charset="-122"/>
              <a:ea typeface="Microsoft YaHei" charset="-122"/>
              <a:cs typeface="Microsoft YaHei" charset="-122"/>
            </a:endParaRPr>
          </a:p>
        </p:txBody>
      </p:sp>
      <p:grpSp>
        <p:nvGrpSpPr>
          <p:cNvPr id="43" name="Group 42" descr="Left:  Group 2"/>
          <p:cNvGrpSpPr/>
          <p:nvPr/>
        </p:nvGrpSpPr>
        <p:grpSpPr>
          <a:xfrm>
            <a:off x="1043149" y="3223409"/>
            <a:ext cx="3060547" cy="1925966"/>
            <a:chOff x="4461018" y="3223386"/>
            <a:chExt cx="3060547" cy="1925966"/>
          </a:xfrm>
        </p:grpSpPr>
        <p:sp>
          <p:nvSpPr>
            <p:cNvPr id="46" name="Rounded Rectangle 45"/>
            <p:cNvSpPr/>
            <p:nvPr/>
          </p:nvSpPr>
          <p:spPr bwMode="gray">
            <a:xfrm>
              <a:off x="4464895" y="3223386"/>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50" name="Round Same Side Corner Rectangle 49"/>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latin typeface="Microsoft YaHei" charset="-122"/>
                <a:ea typeface="Microsoft YaHei" charset="-122"/>
                <a:cs typeface="Microsoft YaHei" charset="-122"/>
              </a:endParaRPr>
            </a:p>
          </p:txBody>
        </p:sp>
        <p:sp>
          <p:nvSpPr>
            <p:cNvPr id="51" name="Rectangle 50"/>
            <p:cNvSpPr/>
            <p:nvPr/>
          </p:nvSpPr>
          <p:spPr bwMode="gray">
            <a:xfrm>
              <a:off x="4530781" y="4620062"/>
              <a:ext cx="2928323" cy="461665"/>
            </a:xfrm>
            <a:prstGeom prst="rect">
              <a:avLst/>
            </a:prstGeom>
          </p:spPr>
          <p:txBody>
            <a:bodyPr wrap="square">
              <a:spAutoFit/>
            </a:bodyPr>
            <a:lstStyle/>
            <a:p>
              <a:pPr algn="ctr"/>
              <a:r>
                <a:rPr lang="en-US" sz="2400" b="1" dirty="0" smtClean="0">
                  <a:solidFill>
                    <a:srgbClr val="4D4F53">
                      <a:lumMod val="60000"/>
                      <a:lumOff val="40000"/>
                    </a:srgbClr>
                  </a:solidFill>
                  <a:latin typeface="Microsoft YaHei" charset="-122"/>
                  <a:ea typeface="Microsoft YaHei" charset="-122"/>
                  <a:cs typeface="Microsoft YaHei" charset="-122"/>
                </a:rPr>
                <a:t>2007</a:t>
              </a:r>
              <a:endParaRPr lang="en-US" sz="2400" b="1" dirty="0">
                <a:solidFill>
                  <a:srgbClr val="4D4F53">
                    <a:lumMod val="60000"/>
                    <a:lumOff val="40000"/>
                  </a:srgbClr>
                </a:solidFill>
                <a:latin typeface="Microsoft YaHei" charset="-122"/>
                <a:ea typeface="Microsoft YaHei" charset="-122"/>
                <a:cs typeface="Microsoft YaHei" charset="-122"/>
              </a:endParaRPr>
            </a:p>
          </p:txBody>
        </p:sp>
        <p:sp>
          <p:nvSpPr>
            <p:cNvPr id="52" name="TextBox 51"/>
            <p:cNvSpPr txBox="1"/>
            <p:nvPr/>
          </p:nvSpPr>
          <p:spPr bwMode="gray">
            <a:xfrm>
              <a:off x="4567699" y="3342937"/>
              <a:ext cx="2849766" cy="502024"/>
            </a:xfrm>
            <a:prstGeom prst="rect">
              <a:avLst/>
            </a:prstGeom>
            <a:noFill/>
          </p:spPr>
          <p:txBody>
            <a:bodyPr wrap="none" rtlCol="0">
              <a:noAutofit/>
            </a:bodyPr>
            <a:lstStyle/>
            <a:p>
              <a:pPr algn="ctr"/>
              <a:r>
                <a:rPr lang="en-US" sz="2800" dirty="0" smtClean="0">
                  <a:solidFill>
                    <a:srgbClr val="4D4F53">
                      <a:lumMod val="60000"/>
                      <a:lumOff val="40000"/>
                    </a:srgbClr>
                  </a:solidFill>
                  <a:latin typeface="Microsoft YaHei" charset="-122"/>
                  <a:ea typeface="Microsoft YaHei" charset="-122"/>
                  <a:cs typeface="Microsoft YaHei" charset="-122"/>
                </a:rPr>
                <a:t>NetScaler</a:t>
              </a:r>
              <a:r>
                <a:rPr lang="en-US" sz="2800" b="1" dirty="0" smtClean="0">
                  <a:solidFill>
                    <a:srgbClr val="4D4F53">
                      <a:lumMod val="60000"/>
                      <a:lumOff val="40000"/>
                    </a:srgbClr>
                  </a:solidFill>
                  <a:latin typeface="Microsoft YaHei" charset="-122"/>
                  <a:ea typeface="Microsoft YaHei" charset="-122"/>
                  <a:cs typeface="Microsoft YaHei" charset="-122"/>
                </a:rPr>
                <a:t> MPX</a:t>
              </a:r>
            </a:p>
            <a:p>
              <a:pPr algn="ctr"/>
              <a:endParaRPr lang="en-US" sz="2800" b="1" dirty="0" smtClean="0">
                <a:solidFill>
                  <a:srgbClr val="4D4F53">
                    <a:lumMod val="60000"/>
                    <a:lumOff val="40000"/>
                  </a:srgbClr>
                </a:solidFill>
                <a:latin typeface="Microsoft YaHei" charset="-122"/>
                <a:ea typeface="Microsoft YaHei" charset="-122"/>
                <a:cs typeface="Microsoft YaHei" charset="-122"/>
              </a:endParaRPr>
            </a:p>
          </p:txBody>
        </p:sp>
        <p:sp>
          <p:nvSpPr>
            <p:cNvPr id="53" name="TextBox 52"/>
            <p:cNvSpPr txBox="1"/>
            <p:nvPr/>
          </p:nvSpPr>
          <p:spPr bwMode="gray">
            <a:xfrm>
              <a:off x="4526057" y="3942361"/>
              <a:ext cx="2943457" cy="632321"/>
            </a:xfrm>
            <a:prstGeom prst="rect">
              <a:avLst/>
            </a:prstGeom>
            <a:noFill/>
          </p:spPr>
          <p:txBody>
            <a:bodyPr wrap="square" rtlCol="0">
              <a:noAutofit/>
            </a:bodyPr>
            <a:lstStyle>
              <a:defPPr>
                <a:defRPr lang="en-US"/>
              </a:defPPr>
              <a:lvl1pPr algn="ctr">
                <a:defRPr sz="1400">
                  <a:solidFill>
                    <a:schemeClr val="bg1">
                      <a:lumMod val="60000"/>
                      <a:lumOff val="40000"/>
                    </a:schemeClr>
                  </a:solidFill>
                </a:defRPr>
              </a:lvl1pPr>
            </a:lstStyle>
            <a:p>
              <a:r>
                <a:rPr lang="zh-TW" altLang="en-US" dirty="0">
                  <a:solidFill>
                    <a:schemeClr val="bg2">
                      <a:lumMod val="20000"/>
                      <a:lumOff val="80000"/>
                    </a:schemeClr>
                  </a:solidFill>
                  <a:latin typeface="Microsoft YaHei" charset="-122"/>
                  <a:ea typeface="Microsoft YaHei" charset="-122"/>
                  <a:cs typeface="Microsoft YaHei" charset="-122"/>
                </a:rPr>
                <a:t>业界最快的</a:t>
              </a:r>
              <a:r>
                <a:rPr lang="en-US" dirty="0">
                  <a:solidFill>
                    <a:schemeClr val="bg2">
                      <a:lumMod val="20000"/>
                      <a:lumOff val="80000"/>
                    </a:schemeClr>
                  </a:solidFill>
                  <a:latin typeface="Microsoft YaHei" charset="-122"/>
                  <a:ea typeface="Microsoft YaHei" charset="-122"/>
                  <a:cs typeface="Microsoft YaHei" charset="-122"/>
                </a:rPr>
                <a:t>ADC</a:t>
              </a:r>
            </a:p>
            <a:p>
              <a:r>
                <a:rPr lang="zh-TW" altLang="en-US" dirty="0">
                  <a:solidFill>
                    <a:schemeClr val="bg2">
                      <a:lumMod val="20000"/>
                      <a:lumOff val="80000"/>
                    </a:schemeClr>
                  </a:solidFill>
                  <a:latin typeface="Microsoft YaHei" charset="-122"/>
                  <a:ea typeface="Microsoft YaHei" charset="-122"/>
                  <a:cs typeface="Microsoft YaHei" charset="-122"/>
                </a:rPr>
                <a:t>採用一般的</a:t>
              </a:r>
              <a:r>
                <a:rPr lang="en-US" altLang="zh-TW" dirty="0">
                  <a:solidFill>
                    <a:schemeClr val="bg2">
                      <a:lumMod val="20000"/>
                      <a:lumOff val="80000"/>
                    </a:schemeClr>
                  </a:solidFill>
                  <a:latin typeface="Microsoft YaHei" charset="-122"/>
                  <a:ea typeface="Microsoft YaHei" charset="-122"/>
                  <a:cs typeface="Microsoft YaHei" charset="-122"/>
                </a:rPr>
                <a:t>CPU</a:t>
              </a:r>
              <a:r>
                <a:rPr lang="zh-TW" altLang="en-US" dirty="0">
                  <a:solidFill>
                    <a:schemeClr val="bg2">
                      <a:lumMod val="20000"/>
                      <a:lumOff val="80000"/>
                    </a:schemeClr>
                  </a:solidFill>
                  <a:latin typeface="Microsoft YaHei" charset="-122"/>
                  <a:ea typeface="Microsoft YaHei" charset="-122"/>
                  <a:cs typeface="Microsoft YaHei" charset="-122"/>
                </a:rPr>
                <a:t>，多核运行</a:t>
              </a:r>
              <a:endParaRPr lang="en-US" dirty="0">
                <a:solidFill>
                  <a:schemeClr val="bg2">
                    <a:lumMod val="20000"/>
                    <a:lumOff val="80000"/>
                  </a:schemeClr>
                </a:solidFill>
                <a:latin typeface="Microsoft YaHei" charset="-122"/>
                <a:ea typeface="Microsoft YaHei" charset="-122"/>
                <a:cs typeface="Microsoft YaHei" charset="-122"/>
              </a:endParaRPr>
            </a:p>
            <a:p>
              <a:endParaRPr lang="en-US" dirty="0">
                <a:solidFill>
                  <a:srgbClr val="4D4F53">
                    <a:lumMod val="60000"/>
                    <a:lumOff val="40000"/>
                  </a:srgbClr>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25858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Horizontal)">
                                      <p:cBhvr>
                                        <p:cTn id="7" dur="1000"/>
                                        <p:tgtEl>
                                          <p:spTgt spid="44"/>
                                        </p:tgtEl>
                                      </p:cBhvr>
                                    </p:animEffect>
                                  </p:childTnLst>
                                </p:cTn>
                              </p:par>
                              <p:par>
                                <p:cTn id="8" presetID="47"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10" presetClass="exit" presetSubtype="0" fill="hold" grpId="0" nodeType="withEffect">
                                  <p:stCondLst>
                                    <p:cond delay="500"/>
                                  </p:stCondLst>
                                  <p:childTnLst>
                                    <p:animEffect transition="out" filter="fade">
                                      <p:cBhvr>
                                        <p:cTn id="14" dur="500"/>
                                        <p:tgtEl>
                                          <p:spTgt spid="48"/>
                                        </p:tgtEl>
                                      </p:cBhvr>
                                    </p:animEffect>
                                    <p:set>
                                      <p:cBhvr>
                                        <p:cTn id="15" dur="1" fill="hold">
                                          <p:stCondLst>
                                            <p:cond delay="499"/>
                                          </p:stCondLst>
                                        </p:cTn>
                                        <p:tgtEl>
                                          <p:spTgt spid="48"/>
                                        </p:tgtEl>
                                        <p:attrNameLst>
                                          <p:attrName>style.visibility</p:attrName>
                                        </p:attrNameLst>
                                      </p:cBhvr>
                                      <p:to>
                                        <p:strVal val="hidden"/>
                                      </p:to>
                                    </p:set>
                                  </p:childTnLst>
                                </p:cTn>
                              </p:par>
                              <p:par>
                                <p:cTn id="16" presetID="10" presetClass="exit" presetSubtype="0" fill="hold" grpId="0" nodeType="withEffect">
                                  <p:stCondLst>
                                    <p:cond delay="500"/>
                                  </p:stCondLst>
                                  <p:childTnLst>
                                    <p:animEffect transition="out" filter="fade">
                                      <p:cBhvr>
                                        <p:cTn id="17" dur="500"/>
                                        <p:tgtEl>
                                          <p:spTgt spid="49"/>
                                        </p:tgtEl>
                                      </p:cBhvr>
                                    </p:animEffect>
                                    <p:set>
                                      <p:cBhvr>
                                        <p:cTn id="1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bwMode="auto">
          <a:xfrm flipH="1">
            <a:off x="1979612" y="5122380"/>
            <a:ext cx="8229600" cy="0"/>
          </a:xfrm>
          <a:prstGeom prst="line">
            <a:avLst/>
          </a:prstGeom>
          <a:noFill/>
          <a:ln w="19050" cap="flat" cmpd="sng" algn="ctr">
            <a:gradFill flip="none" rotWithShape="1">
              <a:gsLst>
                <a:gs pos="0">
                  <a:schemeClr val="bg2">
                    <a:alpha val="0"/>
                  </a:schemeClr>
                </a:gs>
                <a:gs pos="50000">
                  <a:srgbClr val="FFFFFF"/>
                </a:gs>
                <a:gs pos="100000">
                  <a:schemeClr val="bg2">
                    <a:alpha val="0"/>
                  </a:schemeClr>
                </a:gs>
              </a:gsLst>
              <a:lin ang="0" scaled="1"/>
              <a:tileRect/>
            </a:gradFill>
            <a:prstDash val="solid"/>
            <a:round/>
            <a:headEnd type="none" w="med" len="med"/>
            <a:tailEnd type="none" w="med" len="med"/>
          </a:ln>
          <a:effectLst/>
        </p:spPr>
      </p:cxnSp>
      <p:cxnSp>
        <p:nvCxnSpPr>
          <p:cNvPr id="3" name="Straight Connector 2"/>
          <p:cNvCxnSpPr/>
          <p:nvPr/>
        </p:nvCxnSpPr>
        <p:spPr bwMode="auto">
          <a:xfrm flipH="1">
            <a:off x="2079550" y="1746637"/>
            <a:ext cx="8229600" cy="0"/>
          </a:xfrm>
          <a:prstGeom prst="line">
            <a:avLst/>
          </a:prstGeom>
          <a:noFill/>
          <a:ln w="19050" cap="flat" cmpd="sng" algn="ctr">
            <a:gradFill flip="none" rotWithShape="1">
              <a:gsLst>
                <a:gs pos="0">
                  <a:schemeClr val="bg2">
                    <a:alpha val="0"/>
                  </a:schemeClr>
                </a:gs>
                <a:gs pos="50000">
                  <a:srgbClr val="FFFFFF"/>
                </a:gs>
                <a:gs pos="100000">
                  <a:schemeClr val="bg2">
                    <a:alpha val="0"/>
                  </a:schemeClr>
                </a:gs>
              </a:gsLst>
              <a:lin ang="0" scaled="1"/>
              <a:tileRect/>
            </a:gradFill>
            <a:prstDash val="solid"/>
            <a:round/>
            <a:headEnd type="none" w="med" len="med"/>
            <a:tailEnd type="none" w="med" len="med"/>
          </a:ln>
          <a:effectLst/>
        </p:spPr>
      </p:cxnSp>
      <p:sp>
        <p:nvSpPr>
          <p:cNvPr id="4" name="TextBox 3"/>
          <p:cNvSpPr txBox="1"/>
          <p:nvPr/>
        </p:nvSpPr>
        <p:spPr>
          <a:xfrm>
            <a:off x="3946062" y="2404683"/>
            <a:ext cx="1084218" cy="2163461"/>
          </a:xfrm>
          <a:prstGeom prst="rect">
            <a:avLst/>
          </a:prstGeom>
          <a:noFill/>
        </p:spPr>
        <p:txBody>
          <a:bodyPr wrap="none" rtlCol="0">
            <a:noAutofit/>
          </a:bodyPr>
          <a:lstStyle/>
          <a:p>
            <a:pPr algn="ctr" defTabSz="457200">
              <a:lnSpc>
                <a:spcPct val="90000"/>
              </a:lnSpc>
              <a:spcBef>
                <a:spcPts val="2295"/>
              </a:spcBef>
              <a:spcAft>
                <a:spcPts val="984"/>
              </a:spcAft>
            </a:pPr>
            <a:r>
              <a:rPr lang="en-US" sz="16600" dirty="0">
                <a:ln w="12700" cap="rnd" cmpd="sng">
                  <a:noFill/>
                  <a:prstDash val="solid"/>
                </a:ln>
                <a:solidFill>
                  <a:schemeClr val="accent1"/>
                </a:solidFill>
                <a:effectLst>
                  <a:innerShdw blurRad="38100" dist="25400" dir="13500000">
                    <a:srgbClr val="000000">
                      <a:alpha val="65000"/>
                    </a:srgbClr>
                  </a:innerShdw>
                </a:effectLst>
                <a:cs typeface="Arial" pitchFamily="34" charset="0"/>
              </a:rPr>
              <a:t>2</a:t>
            </a:r>
          </a:p>
        </p:txBody>
      </p:sp>
      <p:sp>
        <p:nvSpPr>
          <p:cNvPr id="5" name="TextBox 4"/>
          <p:cNvSpPr txBox="1"/>
          <p:nvPr/>
        </p:nvSpPr>
        <p:spPr>
          <a:xfrm>
            <a:off x="5100194" y="2404683"/>
            <a:ext cx="1084218" cy="2163461"/>
          </a:xfrm>
          <a:prstGeom prst="rect">
            <a:avLst/>
          </a:prstGeom>
          <a:noFill/>
        </p:spPr>
        <p:txBody>
          <a:bodyPr wrap="none" rtlCol="0">
            <a:noAutofit/>
          </a:bodyPr>
          <a:lstStyle/>
          <a:p>
            <a:pPr algn="ctr" defTabSz="457200">
              <a:lnSpc>
                <a:spcPct val="90000"/>
              </a:lnSpc>
              <a:spcBef>
                <a:spcPts val="2295"/>
              </a:spcBef>
              <a:spcAft>
                <a:spcPts val="984"/>
              </a:spcAft>
            </a:pPr>
            <a:r>
              <a:rPr lang="en-US" sz="16600" dirty="0">
                <a:ln w="12700" cap="rnd" cmpd="sng">
                  <a:noFill/>
                  <a:prstDash val="solid"/>
                </a:ln>
                <a:solidFill>
                  <a:schemeClr val="accent1"/>
                </a:solidFill>
                <a:effectLst>
                  <a:innerShdw blurRad="38100" dist="25400" dir="13500000">
                    <a:srgbClr val="000000">
                      <a:alpha val="65000"/>
                    </a:srgbClr>
                  </a:innerShdw>
                </a:effectLst>
                <a:cs typeface="Arial" pitchFamily="34" charset="0"/>
              </a:rPr>
              <a:t>0</a:t>
            </a:r>
          </a:p>
        </p:txBody>
      </p:sp>
      <p:sp>
        <p:nvSpPr>
          <p:cNvPr id="6" name="TextBox 5"/>
          <p:cNvSpPr txBox="1"/>
          <p:nvPr/>
        </p:nvSpPr>
        <p:spPr>
          <a:xfrm>
            <a:off x="6194350" y="2404683"/>
            <a:ext cx="1084218" cy="2163461"/>
          </a:xfrm>
          <a:prstGeom prst="rect">
            <a:avLst/>
          </a:prstGeom>
          <a:noFill/>
        </p:spPr>
        <p:txBody>
          <a:bodyPr wrap="none" rtlCol="0">
            <a:noAutofit/>
          </a:bodyPr>
          <a:lstStyle/>
          <a:p>
            <a:pPr algn="ctr" defTabSz="457200">
              <a:lnSpc>
                <a:spcPct val="90000"/>
              </a:lnSpc>
              <a:spcBef>
                <a:spcPts val="2295"/>
              </a:spcBef>
              <a:spcAft>
                <a:spcPts val="984"/>
              </a:spcAft>
            </a:pPr>
            <a:r>
              <a:rPr lang="en-US" sz="16600" dirty="0">
                <a:ln w="12700" cap="rnd" cmpd="sng">
                  <a:noFill/>
                  <a:prstDash val="solid"/>
                </a:ln>
                <a:solidFill>
                  <a:schemeClr val="accent1"/>
                </a:solidFill>
                <a:effectLst>
                  <a:innerShdw blurRad="38100" dist="25400" dir="13500000">
                    <a:srgbClr val="000000">
                      <a:alpha val="65000"/>
                    </a:srgbClr>
                  </a:innerShdw>
                </a:effectLst>
                <a:cs typeface="Arial" pitchFamily="34" charset="0"/>
              </a:rPr>
              <a:t>1</a:t>
            </a:r>
          </a:p>
        </p:txBody>
      </p:sp>
      <p:sp>
        <p:nvSpPr>
          <p:cNvPr id="7" name="TextBox 6"/>
          <p:cNvSpPr txBox="1"/>
          <p:nvPr/>
        </p:nvSpPr>
        <p:spPr>
          <a:xfrm>
            <a:off x="7212818" y="2404683"/>
            <a:ext cx="1084218" cy="2163461"/>
          </a:xfrm>
          <a:prstGeom prst="rect">
            <a:avLst/>
          </a:prstGeom>
          <a:noFill/>
        </p:spPr>
        <p:txBody>
          <a:bodyPr wrap="none" rtlCol="0">
            <a:noAutofit/>
          </a:bodyPr>
          <a:lstStyle/>
          <a:p>
            <a:pPr algn="ctr" defTabSz="457200">
              <a:lnSpc>
                <a:spcPct val="90000"/>
              </a:lnSpc>
              <a:spcBef>
                <a:spcPts val="2295"/>
              </a:spcBef>
              <a:spcAft>
                <a:spcPts val="984"/>
              </a:spcAft>
            </a:pPr>
            <a:r>
              <a:rPr lang="en-US" sz="16600" dirty="0">
                <a:ln w="12700" cap="rnd" cmpd="sng">
                  <a:noFill/>
                  <a:prstDash val="solid"/>
                </a:ln>
                <a:solidFill>
                  <a:schemeClr val="accent1"/>
                </a:solidFill>
                <a:effectLst>
                  <a:innerShdw blurRad="38100" dist="25400" dir="13500000">
                    <a:srgbClr val="000000">
                      <a:alpha val="65000"/>
                    </a:srgbClr>
                  </a:innerShdw>
                </a:effectLst>
                <a:cs typeface="Arial" pitchFamily="34" charset="0"/>
              </a:rPr>
              <a:t>6</a:t>
            </a:r>
          </a:p>
        </p:txBody>
      </p:sp>
    </p:spTree>
    <p:extLst>
      <p:ext uri="{BB962C8B-B14F-4D97-AF65-F5344CB8AC3E}">
        <p14:creationId xmlns:p14="http://schemas.microsoft.com/office/powerpoint/2010/main" val="3383974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42" presetClass="path" presetSubtype="0" accel="50000" decel="50000" fill="hold" grpId="1" nodeType="withEffect">
                                  <p:stCondLst>
                                    <p:cond delay="0"/>
                                  </p:stCondLst>
                                  <p:childTnLst>
                                    <p:animMotion origin="layout" path="M -4.84241E-6 -3.33333E-6 L -0.00039 0.12477 " pathEditMode="relative" rAng="0" ptsTypes="AA">
                                      <p:cBhvr>
                                        <p:cTn id="15" dur="1000" spd="-100000" fill="hold"/>
                                        <p:tgtEl>
                                          <p:spTgt spid="4"/>
                                        </p:tgtEl>
                                        <p:attrNameLst>
                                          <p:attrName>ppt_x</p:attrName>
                                          <p:attrName>ppt_y</p:attrName>
                                        </p:attrNameLst>
                                      </p:cBhvr>
                                      <p:rCtr x="-26" y="6227"/>
                                    </p:animMotion>
                                  </p:childTnLst>
                                </p:cTn>
                              </p:par>
                              <p:par>
                                <p:cTn id="16" presetID="10" presetClass="entr" presetSubtype="0"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42" presetClass="path" presetSubtype="0" accel="50000" decel="50000" fill="hold" grpId="1" nodeType="withEffect">
                                  <p:stCondLst>
                                    <p:cond delay="100"/>
                                  </p:stCondLst>
                                  <p:childTnLst>
                                    <p:animMotion origin="layout" path="M -9.58583E-7 -3.33333E-6 L -9.58583E-7 -0.10949 " pathEditMode="relative" rAng="0" ptsTypes="AA">
                                      <p:cBhvr>
                                        <p:cTn id="20" dur="1000" spd="-100000" fill="hold"/>
                                        <p:tgtEl>
                                          <p:spTgt spid="5"/>
                                        </p:tgtEl>
                                        <p:attrNameLst>
                                          <p:attrName>ppt_x</p:attrName>
                                          <p:attrName>ppt_y</p:attrName>
                                        </p:attrNameLst>
                                      </p:cBhvr>
                                      <p:rCtr x="0" y="-5486"/>
                                    </p:animMotion>
                                  </p:childTnLst>
                                </p:cTn>
                              </p:par>
                              <p:par>
                                <p:cTn id="21" presetID="10" presetClass="entr" presetSubtype="0"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par>
                                <p:cTn id="24" presetID="42" presetClass="path" presetSubtype="0" accel="50000" decel="50000" fill="hold" grpId="1" nodeType="withEffect">
                                  <p:stCondLst>
                                    <p:cond delay="200"/>
                                  </p:stCondLst>
                                  <p:childTnLst>
                                    <p:animMotion origin="layout" path="M 2.13076E-6 -3.33333E-6 L 2.13076E-6 0.12107 " pathEditMode="relative" rAng="0" ptsTypes="AA">
                                      <p:cBhvr>
                                        <p:cTn id="25" dur="1000" spd="-100000" fill="hold"/>
                                        <p:tgtEl>
                                          <p:spTgt spid="6"/>
                                        </p:tgtEl>
                                        <p:attrNameLst>
                                          <p:attrName>ppt_x</p:attrName>
                                          <p:attrName>ppt_y</p:attrName>
                                        </p:attrNameLst>
                                      </p:cBhvr>
                                      <p:rCtr x="0" y="6042"/>
                                    </p:animMotion>
                                  </p:childTnLst>
                                </p:cTn>
                              </p:par>
                              <p:par>
                                <p:cTn id="26" presetID="10" presetClass="entr" presetSubtype="0" fill="hold" grpId="0"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par>
                                <p:cTn id="29" presetID="42" presetClass="path" presetSubtype="0" accel="50000" decel="50000" fill="hold" grpId="1" nodeType="withEffect">
                                  <p:stCondLst>
                                    <p:cond delay="300"/>
                                  </p:stCondLst>
                                  <p:childTnLst>
                                    <p:animMotion origin="layout" path="M -3.39411E-6 -3.33333E-6 L -3.39411E-6 -0.11898 " pathEditMode="relative" rAng="0" ptsTypes="AA">
                                      <p:cBhvr>
                                        <p:cTn id="30" dur="1000" spd="-100000" fill="hold"/>
                                        <p:tgtEl>
                                          <p:spTgt spid="7"/>
                                        </p:tgtEl>
                                        <p:attrNameLst>
                                          <p:attrName>ppt_x</p:attrName>
                                          <p:attrName>ppt_y</p:attrName>
                                        </p:attrNameLst>
                                      </p:cBhvr>
                                      <p:rCtr x="0" y="-59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118"/>
          <p:cNvGrpSpPr/>
          <p:nvPr/>
        </p:nvGrpSpPr>
        <p:grpSpPr>
          <a:xfrm>
            <a:off x="1069919" y="1608630"/>
            <a:ext cx="10048986" cy="968188"/>
            <a:chOff x="2302791" y="1882587"/>
            <a:chExt cx="10048986" cy="968188"/>
          </a:xfrm>
        </p:grpSpPr>
        <p:sp>
          <p:nvSpPr>
            <p:cNvPr id="102" name="TextBox 101"/>
            <p:cNvSpPr txBox="1"/>
            <p:nvPr/>
          </p:nvSpPr>
          <p:spPr>
            <a:xfrm>
              <a:off x="2302791" y="1882587"/>
              <a:ext cx="3657600" cy="968188"/>
            </a:xfrm>
            <a:prstGeom prst="rect">
              <a:avLst/>
            </a:prstGeom>
            <a:noFill/>
          </p:spPr>
          <p:txBody>
            <a:bodyPr wrap="none" rtlCol="0" anchor="ctr">
              <a:noAutofit/>
            </a:bodyPr>
            <a:lstStyle/>
            <a:p>
              <a:pPr algn="r"/>
              <a:r>
                <a:rPr lang="en-US" sz="54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OPS</a:t>
              </a:r>
            </a:p>
            <a:p>
              <a:pPr algn="r"/>
              <a:r>
                <a:rPr lang="zh-TW" altLang="en-US" sz="32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运维</a:t>
              </a:r>
              <a:endParaRPr lang="en-US" sz="32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103" name="TextBox 102"/>
            <p:cNvSpPr txBox="1"/>
            <p:nvPr/>
          </p:nvSpPr>
          <p:spPr>
            <a:xfrm>
              <a:off x="8694177" y="1882587"/>
              <a:ext cx="3657600" cy="968188"/>
            </a:xfrm>
            <a:prstGeom prst="rect">
              <a:avLst/>
            </a:prstGeom>
            <a:noFill/>
          </p:spPr>
          <p:txBody>
            <a:bodyPr wrap="none" rtlCol="0" anchor="ctr">
              <a:noAutofit/>
            </a:bodyPr>
            <a:lstStyle>
              <a:defPPr>
                <a:defRPr lang="en-US"/>
              </a:defPPr>
              <a:lvl1pPr algn="r">
                <a:defRPr sz="3200" b="1">
                  <a:solidFill>
                    <a:schemeClr val="tx1">
                      <a:lumMod val="75000"/>
                    </a:schemeClr>
                  </a:solidFill>
                  <a:latin typeface="+mj-lt"/>
                  <a:ea typeface="Segoe UI Black" panose="020B0A02040204020203" pitchFamily="34" charset="0"/>
                  <a:cs typeface="Segoe UI Black" panose="020B0A02040204020203" pitchFamily="34" charset="0"/>
                </a:defRPr>
              </a:lvl1pPr>
            </a:lstStyle>
            <a:p>
              <a:pPr algn="l"/>
              <a:r>
                <a:rPr lang="en-US" sz="5400"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DEV</a:t>
              </a:r>
            </a:p>
            <a:p>
              <a:pPr algn="l"/>
              <a:r>
                <a:rPr lang="zh-TW" altLang="en-US"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開发</a:t>
              </a:r>
              <a:endParaRPr lang="en-US"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grpSp>
      <p:grpSp>
        <p:nvGrpSpPr>
          <p:cNvPr id="2" name="Group 1"/>
          <p:cNvGrpSpPr/>
          <p:nvPr/>
        </p:nvGrpSpPr>
        <p:grpSpPr>
          <a:xfrm>
            <a:off x="1320178" y="3464174"/>
            <a:ext cx="3551863" cy="2267307"/>
            <a:chOff x="1320178" y="2792843"/>
            <a:chExt cx="3551863" cy="2267307"/>
          </a:xfrm>
        </p:grpSpPr>
        <p:sp>
          <p:nvSpPr>
            <p:cNvPr id="13" name="Rectangle 12"/>
            <p:cNvSpPr/>
            <p:nvPr/>
          </p:nvSpPr>
          <p:spPr>
            <a:xfrm>
              <a:off x="1320178" y="3356235"/>
              <a:ext cx="3551863" cy="577130"/>
            </a:xfrm>
            <a:prstGeom prst="rect">
              <a:avLst/>
            </a:prstGeom>
          </p:spPr>
          <p:txBody>
            <a:bodyPr wrap="square" anchor="ctr">
              <a:noAutofit/>
            </a:bodyPr>
            <a:lstStyle/>
            <a:p>
              <a:pPr algn="r" defTabSz="914400">
                <a:defRPr/>
              </a:pPr>
              <a:r>
                <a:rPr lang="zh-TW" altLang="en-US" sz="2400" kern="0" dirty="0" smtClean="0">
                  <a:solidFill>
                    <a:schemeClr val="bg2"/>
                  </a:solidFill>
                  <a:latin typeface="Microsoft YaHei" charset="-122"/>
                  <a:ea typeface="Microsoft YaHei" charset="-122"/>
                  <a:cs typeface="Microsoft YaHei" charset="-122"/>
                </a:rPr>
                <a:t>策略</a:t>
              </a:r>
              <a:endParaRPr lang="en-US" sz="2400" kern="0" dirty="0" smtClean="0">
                <a:solidFill>
                  <a:schemeClr val="bg2"/>
                </a:solidFill>
                <a:latin typeface="Microsoft YaHei" charset="-122"/>
                <a:ea typeface="Microsoft YaHei" charset="-122"/>
                <a:cs typeface="Microsoft YaHei" charset="-122"/>
              </a:endParaRPr>
            </a:p>
          </p:txBody>
        </p:sp>
        <p:sp>
          <p:nvSpPr>
            <p:cNvPr id="15" name="Rectangle 14"/>
            <p:cNvSpPr/>
            <p:nvPr/>
          </p:nvSpPr>
          <p:spPr>
            <a:xfrm>
              <a:off x="1320178" y="2792843"/>
              <a:ext cx="3551863" cy="577130"/>
            </a:xfrm>
            <a:prstGeom prst="rect">
              <a:avLst/>
            </a:prstGeom>
          </p:spPr>
          <p:txBody>
            <a:bodyPr wrap="square" anchor="ctr">
              <a:noAutofit/>
            </a:bodyPr>
            <a:lstStyle/>
            <a:p>
              <a:pPr algn="r" defTabSz="914400">
                <a:defRPr/>
              </a:pPr>
              <a:r>
                <a:rPr lang="zh-TW" altLang="en-US" sz="2400" kern="0" dirty="0" smtClean="0">
                  <a:solidFill>
                    <a:schemeClr val="bg2"/>
                  </a:solidFill>
                  <a:latin typeface="Microsoft YaHei" charset="-122"/>
                  <a:ea typeface="Microsoft YaHei" charset="-122"/>
                  <a:cs typeface="Microsoft YaHei" charset="-122"/>
                </a:rPr>
                <a:t>基础架构</a:t>
              </a:r>
              <a:endParaRPr lang="en-US" sz="2400" kern="0" dirty="0" smtClean="0">
                <a:solidFill>
                  <a:schemeClr val="bg2"/>
                </a:solidFill>
                <a:latin typeface="Microsoft YaHei" charset="-122"/>
                <a:ea typeface="Microsoft YaHei" charset="-122"/>
                <a:cs typeface="Microsoft YaHei" charset="-122"/>
              </a:endParaRPr>
            </a:p>
          </p:txBody>
        </p:sp>
        <p:sp>
          <p:nvSpPr>
            <p:cNvPr id="20" name="Rectangle 19"/>
            <p:cNvSpPr/>
            <p:nvPr/>
          </p:nvSpPr>
          <p:spPr>
            <a:xfrm>
              <a:off x="1320178" y="3919627"/>
              <a:ext cx="3551863" cy="577130"/>
            </a:xfrm>
            <a:prstGeom prst="rect">
              <a:avLst/>
            </a:prstGeom>
          </p:spPr>
          <p:txBody>
            <a:bodyPr wrap="square" anchor="ctr">
              <a:noAutofit/>
            </a:bodyPr>
            <a:lstStyle/>
            <a:p>
              <a:pPr algn="r" defTabSz="914400">
                <a:defRPr/>
              </a:pPr>
              <a:r>
                <a:rPr lang="zh-TW" altLang="en-US" sz="2400" kern="0" dirty="0" smtClean="0">
                  <a:solidFill>
                    <a:schemeClr val="bg2"/>
                  </a:solidFill>
                  <a:latin typeface="Microsoft YaHei" charset="-122"/>
                  <a:ea typeface="Microsoft YaHei" charset="-122"/>
                  <a:cs typeface="Microsoft YaHei" charset="-122"/>
                </a:rPr>
                <a:t>混合</a:t>
              </a:r>
              <a:endParaRPr lang="en-US" sz="2400" kern="0" dirty="0" smtClean="0">
                <a:solidFill>
                  <a:schemeClr val="bg2"/>
                </a:solidFill>
                <a:latin typeface="Microsoft YaHei" charset="-122"/>
                <a:ea typeface="Microsoft YaHei" charset="-122"/>
                <a:cs typeface="Microsoft YaHei" charset="-122"/>
              </a:endParaRPr>
            </a:p>
          </p:txBody>
        </p:sp>
        <p:sp>
          <p:nvSpPr>
            <p:cNvPr id="23" name="Rectangle 22"/>
            <p:cNvSpPr/>
            <p:nvPr/>
          </p:nvSpPr>
          <p:spPr>
            <a:xfrm>
              <a:off x="1320178" y="4483020"/>
              <a:ext cx="3551863" cy="577130"/>
            </a:xfrm>
            <a:prstGeom prst="rect">
              <a:avLst/>
            </a:prstGeom>
          </p:spPr>
          <p:txBody>
            <a:bodyPr wrap="square" anchor="ctr">
              <a:noAutofit/>
            </a:bodyPr>
            <a:lstStyle/>
            <a:p>
              <a:pPr algn="r" defTabSz="914400">
                <a:defRPr/>
              </a:pPr>
              <a:r>
                <a:rPr lang="zh-TW" altLang="en-US" sz="2400" kern="0" dirty="0" smtClean="0">
                  <a:solidFill>
                    <a:schemeClr val="bg2"/>
                  </a:solidFill>
                  <a:latin typeface="Microsoft YaHei" charset="-122"/>
                  <a:ea typeface="Microsoft YaHei" charset="-122"/>
                  <a:cs typeface="Microsoft YaHei" charset="-122"/>
                </a:rPr>
                <a:t>多租戸</a:t>
              </a:r>
              <a:endParaRPr lang="en-US" sz="2400" kern="0" dirty="0" smtClean="0">
                <a:solidFill>
                  <a:schemeClr val="bg2"/>
                </a:solidFill>
                <a:latin typeface="Microsoft YaHei" charset="-122"/>
                <a:ea typeface="Microsoft YaHei" charset="-122"/>
                <a:cs typeface="Microsoft YaHei" charset="-122"/>
              </a:endParaRPr>
            </a:p>
          </p:txBody>
        </p:sp>
      </p:grpSp>
      <p:grpSp>
        <p:nvGrpSpPr>
          <p:cNvPr id="3" name="Group 2"/>
          <p:cNvGrpSpPr/>
          <p:nvPr/>
        </p:nvGrpSpPr>
        <p:grpSpPr>
          <a:xfrm>
            <a:off x="7316784" y="3464174"/>
            <a:ext cx="3551863" cy="2267307"/>
            <a:chOff x="7316784" y="2792843"/>
            <a:chExt cx="3551863" cy="2267307"/>
          </a:xfrm>
        </p:grpSpPr>
        <p:sp>
          <p:nvSpPr>
            <p:cNvPr id="14" name="Rectangle 13"/>
            <p:cNvSpPr/>
            <p:nvPr/>
          </p:nvSpPr>
          <p:spPr>
            <a:xfrm>
              <a:off x="7316784" y="3356235"/>
              <a:ext cx="3551863" cy="577130"/>
            </a:xfrm>
            <a:prstGeom prst="rect">
              <a:avLst/>
            </a:prstGeom>
          </p:spPr>
          <p:txBody>
            <a:bodyPr wrap="square" anchor="ctr">
              <a:noAutofit/>
            </a:bodyPr>
            <a:lstStyle/>
            <a:p>
              <a:pPr defTabSz="914400">
                <a:defRPr/>
              </a:pPr>
              <a:r>
                <a:rPr lang="zh-TW" altLang="en-US" sz="2400" kern="0" dirty="0" smtClean="0">
                  <a:solidFill>
                    <a:schemeClr val="bg2"/>
                  </a:solidFill>
                  <a:latin typeface="Microsoft YaHei" charset="-122"/>
                  <a:ea typeface="Microsoft YaHei" charset="-122"/>
                  <a:cs typeface="Microsoft YaHei" charset="-122"/>
                </a:rPr>
                <a:t>部门</a:t>
              </a:r>
              <a:endParaRPr lang="en-US" sz="2400" kern="0" dirty="0" smtClean="0">
                <a:solidFill>
                  <a:schemeClr val="bg2"/>
                </a:solidFill>
                <a:latin typeface="Microsoft YaHei" charset="-122"/>
                <a:ea typeface="Microsoft YaHei" charset="-122"/>
                <a:cs typeface="Microsoft YaHei" charset="-122"/>
              </a:endParaRPr>
            </a:p>
          </p:txBody>
        </p:sp>
        <p:sp>
          <p:nvSpPr>
            <p:cNvPr id="16" name="Rectangle 15"/>
            <p:cNvSpPr/>
            <p:nvPr/>
          </p:nvSpPr>
          <p:spPr>
            <a:xfrm>
              <a:off x="7316784" y="2792843"/>
              <a:ext cx="3551863" cy="577130"/>
            </a:xfrm>
            <a:prstGeom prst="rect">
              <a:avLst/>
            </a:prstGeom>
          </p:spPr>
          <p:txBody>
            <a:bodyPr wrap="square" anchor="ctr">
              <a:noAutofit/>
            </a:bodyPr>
            <a:lstStyle/>
            <a:p>
              <a:pPr defTabSz="914400">
                <a:defRPr/>
              </a:pPr>
              <a:r>
                <a:rPr lang="zh-TW" altLang="en-US" sz="2400" kern="0" dirty="0" smtClean="0">
                  <a:solidFill>
                    <a:schemeClr val="bg2"/>
                  </a:solidFill>
                  <a:latin typeface="Microsoft YaHei" charset="-122"/>
                  <a:ea typeface="Microsoft YaHei" charset="-122"/>
                  <a:cs typeface="Microsoft YaHei" charset="-122"/>
                </a:rPr>
                <a:t>应用</a:t>
              </a:r>
              <a:endParaRPr lang="en-US" sz="2400" kern="0" dirty="0" smtClean="0">
                <a:solidFill>
                  <a:schemeClr val="bg2"/>
                </a:solidFill>
                <a:latin typeface="Microsoft YaHei" charset="-122"/>
                <a:ea typeface="Microsoft YaHei" charset="-122"/>
                <a:cs typeface="Microsoft YaHei" charset="-122"/>
              </a:endParaRPr>
            </a:p>
          </p:txBody>
        </p:sp>
        <p:sp>
          <p:nvSpPr>
            <p:cNvPr id="21" name="Rectangle 20"/>
            <p:cNvSpPr/>
            <p:nvPr/>
          </p:nvSpPr>
          <p:spPr>
            <a:xfrm>
              <a:off x="7316784" y="3919627"/>
              <a:ext cx="3551863" cy="577130"/>
            </a:xfrm>
            <a:prstGeom prst="rect">
              <a:avLst/>
            </a:prstGeom>
          </p:spPr>
          <p:txBody>
            <a:bodyPr wrap="square" anchor="ctr">
              <a:noAutofit/>
            </a:bodyPr>
            <a:lstStyle/>
            <a:p>
              <a:pPr defTabSz="914400">
                <a:defRPr/>
              </a:pPr>
              <a:r>
                <a:rPr lang="zh-TW" altLang="en-US" sz="2400" kern="0" dirty="0" smtClean="0">
                  <a:solidFill>
                    <a:schemeClr val="bg2"/>
                  </a:solidFill>
                  <a:latin typeface="Microsoft YaHei" charset="-122"/>
                  <a:ea typeface="Microsoft YaHei" charset="-122"/>
                  <a:cs typeface="Microsoft YaHei" charset="-122"/>
                </a:rPr>
                <a:t>简易启用</a:t>
              </a:r>
              <a:endParaRPr lang="en-US" sz="2400" kern="0" dirty="0" smtClean="0">
                <a:solidFill>
                  <a:schemeClr val="bg2"/>
                </a:solidFill>
                <a:latin typeface="Microsoft YaHei" charset="-122"/>
                <a:ea typeface="Microsoft YaHei" charset="-122"/>
                <a:cs typeface="Microsoft YaHei" charset="-122"/>
              </a:endParaRPr>
            </a:p>
          </p:txBody>
        </p:sp>
        <p:sp>
          <p:nvSpPr>
            <p:cNvPr id="24" name="Rectangle 23"/>
            <p:cNvSpPr/>
            <p:nvPr/>
          </p:nvSpPr>
          <p:spPr>
            <a:xfrm>
              <a:off x="7316784" y="4483020"/>
              <a:ext cx="3551863" cy="577130"/>
            </a:xfrm>
            <a:prstGeom prst="rect">
              <a:avLst/>
            </a:prstGeom>
          </p:spPr>
          <p:txBody>
            <a:bodyPr wrap="square" anchor="ctr">
              <a:noAutofit/>
            </a:bodyPr>
            <a:lstStyle/>
            <a:p>
              <a:pPr defTabSz="914400">
                <a:defRPr/>
              </a:pPr>
              <a:r>
                <a:rPr lang="zh-TW" altLang="en-US" sz="2400" kern="0" dirty="0" smtClean="0">
                  <a:solidFill>
                    <a:schemeClr val="bg2"/>
                  </a:solidFill>
                  <a:latin typeface="Microsoft YaHei" charset="-122"/>
                  <a:ea typeface="Microsoft YaHei" charset="-122"/>
                  <a:cs typeface="Microsoft YaHei" charset="-122"/>
                </a:rPr>
                <a:t>容器化</a:t>
              </a:r>
              <a:endParaRPr lang="en-US" sz="2400" kern="0" dirty="0" smtClean="0">
                <a:solidFill>
                  <a:schemeClr val="bg2"/>
                </a:solidFill>
                <a:latin typeface="Microsoft YaHei" charset="-122"/>
                <a:ea typeface="Microsoft YaHei" charset="-122"/>
                <a:cs typeface="Microsoft YaHei" charset="-122"/>
              </a:endParaRPr>
            </a:p>
          </p:txBody>
        </p:sp>
      </p:grpSp>
      <p:sp>
        <p:nvSpPr>
          <p:cNvPr id="18" name="I"/>
          <p:cNvSpPr/>
          <p:nvPr/>
        </p:nvSpPr>
        <p:spPr>
          <a:xfrm>
            <a:off x="5810645" y="1210356"/>
            <a:ext cx="566181" cy="1738938"/>
          </a:xfrm>
          <a:prstGeom prst="rect">
            <a:avLst/>
          </a:prstGeom>
        </p:spPr>
        <p:txBody>
          <a:bodyPr wrap="none">
            <a:spAutoFit/>
          </a:bodyPr>
          <a:lstStyle/>
          <a:p>
            <a:r>
              <a:rPr lang="en-US" sz="10700" b="1" dirty="0" smtClean="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rPr>
              <a:t>I</a:t>
            </a:r>
            <a:endParaRPr lang="en-US" sz="10700" b="1" dirty="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endParaRPr>
          </a:p>
        </p:txBody>
      </p:sp>
    </p:spTree>
    <p:extLst>
      <p:ext uri="{BB962C8B-B14F-4D97-AF65-F5344CB8AC3E}">
        <p14:creationId xmlns:p14="http://schemas.microsoft.com/office/powerpoint/2010/main" val="692413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Placeholder 6"/>
          <p:cNvSpPr>
            <a:spLocks noGrp="1"/>
          </p:cNvSpPr>
          <p:nvPr>
            <p:ph type="body" sz="quarter" idx="15"/>
          </p:nvPr>
        </p:nvSpPr>
        <p:spPr/>
        <p:txBody>
          <a:bodyPr/>
          <a:lstStyle/>
          <a:p>
            <a:r>
              <a:rPr lang="en-US" dirty="0"/>
              <a:t>What’s New with NetScaler 11</a:t>
            </a:r>
          </a:p>
        </p:txBody>
      </p:sp>
      <p:sp>
        <p:nvSpPr>
          <p:cNvPr id="2" name="文本占位符 1"/>
          <p:cNvSpPr>
            <a:spLocks noGrp="1"/>
          </p:cNvSpPr>
          <p:nvPr>
            <p:ph type="body" sz="quarter" idx="19"/>
          </p:nvPr>
        </p:nvSpPr>
        <p:spPr/>
        <p:txBody>
          <a:bodyPr/>
          <a:lstStyle/>
          <a:p>
            <a:endParaRPr kumimoji="1" lang="zh-CN" altLang="en-US"/>
          </a:p>
        </p:txBody>
      </p:sp>
      <p:sp>
        <p:nvSpPr>
          <p:cNvPr id="3" name="文本占位符 2"/>
          <p:cNvSpPr>
            <a:spLocks noGrp="1"/>
          </p:cNvSpPr>
          <p:nvPr>
            <p:ph type="body" sz="quarter" idx="18"/>
          </p:nvPr>
        </p:nvSpPr>
        <p:spPr/>
        <p:txBody>
          <a:bodyPr/>
          <a:lstStyle/>
          <a:p>
            <a:endParaRPr kumimoji="1" lang="zh-CN" altLang="en-US"/>
          </a:p>
        </p:txBody>
      </p:sp>
      <p:sp>
        <p:nvSpPr>
          <p:cNvPr id="4" name="文本占位符 3"/>
          <p:cNvSpPr>
            <a:spLocks noGrp="1"/>
          </p:cNvSpPr>
          <p:nvPr>
            <p:ph type="body" sz="quarter" idx="13"/>
          </p:nvPr>
        </p:nvSpPr>
        <p:spPr/>
        <p:txBody>
          <a:bodyPr/>
          <a:lstStyle/>
          <a:p>
            <a:endParaRPr kumimoji="1" lang="zh-CN" altLang="en-US"/>
          </a:p>
        </p:txBody>
      </p:sp>
    </p:spTree>
    <p:extLst>
      <p:ext uri="{BB962C8B-B14F-4D97-AF65-F5344CB8AC3E}">
        <p14:creationId xmlns:p14="http://schemas.microsoft.com/office/powerpoint/2010/main" val="66091648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I"/>
          <p:cNvSpPr/>
          <p:nvPr/>
        </p:nvSpPr>
        <p:spPr>
          <a:xfrm>
            <a:off x="5810645" y="1210356"/>
            <a:ext cx="566181" cy="1738938"/>
          </a:xfrm>
          <a:prstGeom prst="rect">
            <a:avLst/>
          </a:prstGeom>
        </p:spPr>
        <p:txBody>
          <a:bodyPr wrap="none">
            <a:spAutoFit/>
          </a:bodyPr>
          <a:lstStyle/>
          <a:p>
            <a:r>
              <a:rPr lang="en-US" sz="10700" b="1" dirty="0" smtClean="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rPr>
              <a:t>I</a:t>
            </a:r>
            <a:endParaRPr lang="en-US" sz="10700" b="1" dirty="0">
              <a:ln w="12700" cap="rnd" cmpd="sng">
                <a:noFill/>
                <a:prstDash val="solid"/>
              </a:ln>
              <a:gradFill flip="none" rotWithShape="1">
                <a:gsLst>
                  <a:gs pos="47000">
                    <a:srgbClr val="FF0000"/>
                  </a:gs>
                  <a:gs pos="88000">
                    <a:srgbClr val="FF0000"/>
                  </a:gs>
                </a:gsLst>
                <a:lin ang="5400000" scaled="0"/>
                <a:tileRect/>
              </a:gradFill>
              <a:effectLst>
                <a:innerShdw blurRad="38100" dist="25400" dir="13500000">
                  <a:srgbClr val="000000">
                    <a:alpha val="65000"/>
                  </a:srgbClr>
                </a:innerShdw>
              </a:effectLst>
              <a:cs typeface="Arial" pitchFamily="34" charset="0"/>
            </a:endParaRPr>
          </a:p>
        </p:txBody>
      </p:sp>
      <p:sp>
        <p:nvSpPr>
          <p:cNvPr id="63" name="+"/>
          <p:cNvSpPr/>
          <p:nvPr/>
        </p:nvSpPr>
        <p:spPr>
          <a:xfrm>
            <a:off x="5424748" y="834231"/>
            <a:ext cx="1337976" cy="2462213"/>
          </a:xfrm>
          <a:prstGeom prst="rect">
            <a:avLst/>
          </a:prstGeom>
          <a:effectLst/>
        </p:spPr>
        <p:txBody>
          <a:bodyPr wrap="none">
            <a:spAutoFit/>
          </a:bodyPr>
          <a:lstStyle/>
          <a:p>
            <a:r>
              <a:rPr lang="en-US" sz="15400" b="1" dirty="0" smtClean="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rPr>
              <a:t>+</a:t>
            </a:r>
            <a:endParaRPr lang="en-US" sz="15400" b="1" dirty="0">
              <a:ln w="12700" cap="rnd" cmpd="sng">
                <a:noFill/>
                <a:prstDash val="solid"/>
              </a:ln>
              <a:gradFill flip="none" rotWithShape="1">
                <a:gsLst>
                  <a:gs pos="47000">
                    <a:srgbClr val="1EB8FF"/>
                  </a:gs>
                  <a:gs pos="88000">
                    <a:srgbClr val="113B85"/>
                  </a:gs>
                </a:gsLst>
                <a:lin ang="5400000" scaled="0"/>
                <a:tileRect/>
              </a:gradFill>
              <a:effectLst>
                <a:innerShdw blurRad="38100" dist="25400" dir="13500000">
                  <a:srgbClr val="000000">
                    <a:alpha val="65000"/>
                  </a:srgbClr>
                </a:innerShdw>
              </a:effectLst>
              <a:cs typeface="Arial" pitchFamily="34" charset="0"/>
            </a:endParaRPr>
          </a:p>
        </p:txBody>
      </p:sp>
      <p:grpSp>
        <p:nvGrpSpPr>
          <p:cNvPr id="66" name="Group 65"/>
          <p:cNvGrpSpPr/>
          <p:nvPr/>
        </p:nvGrpSpPr>
        <p:grpSpPr>
          <a:xfrm>
            <a:off x="1069919" y="1608630"/>
            <a:ext cx="10048986" cy="968188"/>
            <a:chOff x="2302791" y="1882587"/>
            <a:chExt cx="10048986" cy="968188"/>
          </a:xfrm>
        </p:grpSpPr>
        <p:sp>
          <p:nvSpPr>
            <p:cNvPr id="67" name="TextBox 66"/>
            <p:cNvSpPr txBox="1"/>
            <p:nvPr/>
          </p:nvSpPr>
          <p:spPr>
            <a:xfrm>
              <a:off x="2302791" y="1882587"/>
              <a:ext cx="3657600" cy="968188"/>
            </a:xfrm>
            <a:prstGeom prst="rect">
              <a:avLst/>
            </a:prstGeom>
            <a:noFill/>
          </p:spPr>
          <p:txBody>
            <a:bodyPr wrap="none" rtlCol="0" anchor="ctr">
              <a:noAutofit/>
            </a:bodyPr>
            <a:lstStyle/>
            <a:p>
              <a:pPr algn="r"/>
              <a:r>
                <a:rPr lang="en-US" sz="5400" b="1" dirty="0" smtClean="0">
                  <a:ln w="12700" cap="rnd" cmpd="sng">
                    <a:noFill/>
                    <a:prstDash val="solid"/>
                  </a:ln>
                  <a:solidFill>
                    <a:schemeClr val="bg2"/>
                  </a:solidFill>
                  <a:effectLst>
                    <a:innerShdw blurRad="38100" dist="25400" dir="13500000">
                      <a:srgbClr val="000000">
                        <a:alpha val="65000"/>
                      </a:srgbClr>
                    </a:innerShdw>
                  </a:effectLst>
                  <a:cs typeface="Arial" pitchFamily="34" charset="0"/>
                </a:rPr>
                <a:t>OPS</a:t>
              </a:r>
            </a:p>
            <a:p>
              <a:pPr algn="r"/>
              <a:r>
                <a:rPr lang="zh-TW" altLang="en-US" sz="3200" b="1"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运维</a:t>
              </a:r>
              <a:endParaRPr lang="en-US" sz="3200" b="1"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68" name="TextBox 67"/>
            <p:cNvSpPr txBox="1"/>
            <p:nvPr/>
          </p:nvSpPr>
          <p:spPr>
            <a:xfrm>
              <a:off x="8694177" y="1882587"/>
              <a:ext cx="3657600" cy="968188"/>
            </a:xfrm>
            <a:prstGeom prst="rect">
              <a:avLst/>
            </a:prstGeom>
            <a:noFill/>
          </p:spPr>
          <p:txBody>
            <a:bodyPr wrap="none" rtlCol="0" anchor="ctr">
              <a:noAutofit/>
            </a:bodyPr>
            <a:lstStyle>
              <a:defPPr>
                <a:defRPr lang="en-US"/>
              </a:defPPr>
              <a:lvl1pPr algn="r">
                <a:defRPr sz="3200" b="1">
                  <a:solidFill>
                    <a:schemeClr val="tx1">
                      <a:lumMod val="75000"/>
                    </a:schemeClr>
                  </a:solidFill>
                  <a:latin typeface="+mj-lt"/>
                  <a:ea typeface="Segoe UI Black" panose="020B0A02040204020203" pitchFamily="34" charset="0"/>
                  <a:cs typeface="Segoe UI Black" panose="020B0A02040204020203" pitchFamily="34" charset="0"/>
                </a:defRPr>
              </a:lvl1pPr>
            </a:lstStyle>
            <a:p>
              <a:pPr algn="l"/>
              <a:r>
                <a:rPr lang="en-US" sz="5400" dirty="0" smtClean="0">
                  <a:ln w="12700" cap="rnd" cmpd="sng">
                    <a:noFill/>
                    <a:prstDash val="solid"/>
                  </a:ln>
                  <a:solidFill>
                    <a:schemeClr val="bg2"/>
                  </a:solidFill>
                  <a:effectLst>
                    <a:innerShdw blurRad="38100" dist="25400" dir="13500000">
                      <a:srgbClr val="000000">
                        <a:alpha val="65000"/>
                      </a:srgbClr>
                    </a:innerShdw>
                  </a:effectLst>
                  <a:ea typeface="+mn-ea"/>
                  <a:cs typeface="Arial" pitchFamily="34" charset="0"/>
                </a:rPr>
                <a:t>DEV</a:t>
              </a:r>
            </a:p>
            <a:p>
              <a:pPr algn="l"/>
              <a:r>
                <a:rPr lang="zh-TW" altLang="en-US" dirty="0" smtClean="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rPr>
                <a:t>開发</a:t>
              </a:r>
              <a:endParaRPr lang="en-US" dirty="0">
                <a:ln w="12700" cap="rnd" cmpd="sng">
                  <a:noFill/>
                  <a:prstDash val="solid"/>
                </a:ln>
                <a:solidFill>
                  <a:schemeClr val="bg2"/>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grpSp>
      <p:sp>
        <p:nvSpPr>
          <p:cNvPr id="29" name="Freeform 6"/>
          <p:cNvSpPr>
            <a:spLocks noChangeAspect="1" noEditPoints="1"/>
          </p:cNvSpPr>
          <p:nvPr/>
        </p:nvSpPr>
        <p:spPr bwMode="auto">
          <a:xfrm>
            <a:off x="7544067" y="2998753"/>
            <a:ext cx="1519353" cy="1725647"/>
          </a:xfrm>
          <a:custGeom>
            <a:avLst/>
            <a:gdLst>
              <a:gd name="T0" fmla="*/ 360 w 588"/>
              <a:gd name="T1" fmla="*/ 11 h 668"/>
              <a:gd name="T2" fmla="*/ 328 w 588"/>
              <a:gd name="T3" fmla="*/ 79 h 668"/>
              <a:gd name="T4" fmla="*/ 440 w 588"/>
              <a:gd name="T5" fmla="*/ 43 h 668"/>
              <a:gd name="T6" fmla="*/ 348 w 588"/>
              <a:gd name="T7" fmla="*/ 59 h 668"/>
              <a:gd name="T8" fmla="*/ 468 w 588"/>
              <a:gd name="T9" fmla="*/ 31 h 668"/>
              <a:gd name="T10" fmla="*/ 316 w 588"/>
              <a:gd name="T11" fmla="*/ 107 h 668"/>
              <a:gd name="T12" fmla="*/ 368 w 588"/>
              <a:gd name="T13" fmla="*/ 119 h 668"/>
              <a:gd name="T14" fmla="*/ 568 w 588"/>
              <a:gd name="T15" fmla="*/ 347 h 668"/>
              <a:gd name="T16" fmla="*/ 304 w 588"/>
              <a:gd name="T17" fmla="*/ 667 h 668"/>
              <a:gd name="T18" fmla="*/ 20 w 588"/>
              <a:gd name="T19" fmla="*/ 343 h 668"/>
              <a:gd name="T20" fmla="*/ 280 w 588"/>
              <a:gd name="T21" fmla="*/ 135 h 668"/>
              <a:gd name="T22" fmla="*/ 296 w 588"/>
              <a:gd name="T23" fmla="*/ 363 h 668"/>
              <a:gd name="T24" fmla="*/ 484 w 588"/>
              <a:gd name="T25" fmla="*/ 211 h 668"/>
              <a:gd name="T26" fmla="*/ 292 w 588"/>
              <a:gd name="T27" fmla="*/ 159 h 668"/>
              <a:gd name="T28" fmla="*/ 344 w 588"/>
              <a:gd name="T29" fmla="*/ 15 h 668"/>
              <a:gd name="T30" fmla="*/ 284 w 588"/>
              <a:gd name="T31" fmla="*/ 115 h 668"/>
              <a:gd name="T32" fmla="*/ 292 w 588"/>
              <a:gd name="T33" fmla="*/ 67 h 668"/>
              <a:gd name="T34" fmla="*/ 308 w 588"/>
              <a:gd name="T35" fmla="*/ 11 h 668"/>
              <a:gd name="T36" fmla="*/ 316 w 588"/>
              <a:gd name="T37" fmla="*/ 7 h 668"/>
              <a:gd name="T38" fmla="*/ 360 w 588"/>
              <a:gd name="T39" fmla="*/ 11 h 668"/>
              <a:gd name="T40" fmla="*/ 156 w 588"/>
              <a:gd name="T41" fmla="*/ 163 h 668"/>
              <a:gd name="T42" fmla="*/ 64 w 588"/>
              <a:gd name="T43" fmla="*/ 283 h 668"/>
              <a:gd name="T44" fmla="*/ 264 w 588"/>
              <a:gd name="T45" fmla="*/ 375 h 668"/>
              <a:gd name="T46" fmla="*/ 232 w 588"/>
              <a:gd name="T47" fmla="*/ 151 h 668"/>
              <a:gd name="T48" fmla="*/ 156 w 588"/>
              <a:gd name="T49" fmla="*/ 163 h 668"/>
              <a:gd name="T50" fmla="*/ 552 w 588"/>
              <a:gd name="T51" fmla="*/ 347 h 668"/>
              <a:gd name="T52" fmla="*/ 504 w 588"/>
              <a:gd name="T53" fmla="*/ 263 h 668"/>
              <a:gd name="T54" fmla="*/ 316 w 588"/>
              <a:gd name="T55" fmla="*/ 379 h 668"/>
              <a:gd name="T56" fmla="*/ 408 w 588"/>
              <a:gd name="T57" fmla="*/ 447 h 668"/>
              <a:gd name="T58" fmla="*/ 520 w 588"/>
              <a:gd name="T59" fmla="*/ 499 h 668"/>
              <a:gd name="T60" fmla="*/ 552 w 588"/>
              <a:gd name="T61" fmla="*/ 347 h 668"/>
              <a:gd name="T62" fmla="*/ 40 w 588"/>
              <a:gd name="T63" fmla="*/ 339 h 668"/>
              <a:gd name="T64" fmla="*/ 64 w 588"/>
              <a:gd name="T65" fmla="*/ 499 h 668"/>
              <a:gd name="T66" fmla="*/ 168 w 588"/>
              <a:gd name="T67" fmla="*/ 451 h 668"/>
              <a:gd name="T68" fmla="*/ 260 w 588"/>
              <a:gd name="T69" fmla="*/ 391 h 668"/>
              <a:gd name="T70" fmla="*/ 40 w 588"/>
              <a:gd name="T71" fmla="*/ 339 h 668"/>
              <a:gd name="T72" fmla="*/ 304 w 588"/>
              <a:gd name="T73" fmla="*/ 627 h 668"/>
              <a:gd name="T74" fmla="*/ 408 w 588"/>
              <a:gd name="T75" fmla="*/ 603 h 668"/>
              <a:gd name="T76" fmla="*/ 480 w 588"/>
              <a:gd name="T77" fmla="*/ 543 h 668"/>
              <a:gd name="T78" fmla="*/ 396 w 588"/>
              <a:gd name="T79" fmla="*/ 471 h 668"/>
              <a:gd name="T80" fmla="*/ 308 w 588"/>
              <a:gd name="T81" fmla="*/ 403 h 668"/>
              <a:gd name="T82" fmla="*/ 296 w 588"/>
              <a:gd name="T83" fmla="*/ 403 h 668"/>
              <a:gd name="T84" fmla="*/ 304 w 588"/>
              <a:gd name="T85" fmla="*/ 627 h 668"/>
              <a:gd name="T86" fmla="*/ 268 w 588"/>
              <a:gd name="T87" fmla="*/ 415 h 668"/>
              <a:gd name="T88" fmla="*/ 104 w 588"/>
              <a:gd name="T89" fmla="*/ 547 h 668"/>
              <a:gd name="T90" fmla="*/ 172 w 588"/>
              <a:gd name="T91" fmla="*/ 599 h 668"/>
              <a:gd name="T92" fmla="*/ 268 w 588"/>
              <a:gd name="T93" fmla="*/ 619 h 668"/>
              <a:gd name="T94" fmla="*/ 268 w 588"/>
              <a:gd name="T95" fmla="*/ 415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8" h="668">
                <a:moveTo>
                  <a:pt x="360" y="11"/>
                </a:moveTo>
                <a:cubicBezTo>
                  <a:pt x="356" y="41"/>
                  <a:pt x="332" y="50"/>
                  <a:pt x="328" y="79"/>
                </a:cubicBezTo>
                <a:cubicBezTo>
                  <a:pt x="367" y="98"/>
                  <a:pt x="420" y="70"/>
                  <a:pt x="440" y="43"/>
                </a:cubicBezTo>
                <a:cubicBezTo>
                  <a:pt x="400" y="39"/>
                  <a:pt x="376" y="51"/>
                  <a:pt x="348" y="59"/>
                </a:cubicBezTo>
                <a:cubicBezTo>
                  <a:pt x="369" y="31"/>
                  <a:pt x="417" y="29"/>
                  <a:pt x="468" y="31"/>
                </a:cubicBezTo>
                <a:cubicBezTo>
                  <a:pt x="457" y="95"/>
                  <a:pt x="371" y="100"/>
                  <a:pt x="316" y="107"/>
                </a:cubicBezTo>
                <a:cubicBezTo>
                  <a:pt x="329" y="132"/>
                  <a:pt x="351" y="115"/>
                  <a:pt x="368" y="119"/>
                </a:cubicBezTo>
                <a:cubicBezTo>
                  <a:pt x="470" y="141"/>
                  <a:pt x="556" y="233"/>
                  <a:pt x="568" y="347"/>
                </a:cubicBezTo>
                <a:cubicBezTo>
                  <a:pt x="588" y="539"/>
                  <a:pt x="476" y="666"/>
                  <a:pt x="304" y="667"/>
                </a:cubicBezTo>
                <a:cubicBezTo>
                  <a:pt x="131" y="668"/>
                  <a:pt x="0" y="540"/>
                  <a:pt x="20" y="343"/>
                </a:cubicBezTo>
                <a:cubicBezTo>
                  <a:pt x="32" y="222"/>
                  <a:pt x="139" y="78"/>
                  <a:pt x="280" y="135"/>
                </a:cubicBezTo>
                <a:cubicBezTo>
                  <a:pt x="266" y="205"/>
                  <a:pt x="274" y="303"/>
                  <a:pt x="296" y="363"/>
                </a:cubicBezTo>
                <a:cubicBezTo>
                  <a:pt x="364" y="318"/>
                  <a:pt x="437" y="277"/>
                  <a:pt x="484" y="211"/>
                </a:cubicBezTo>
                <a:cubicBezTo>
                  <a:pt x="459" y="153"/>
                  <a:pt x="360" y="125"/>
                  <a:pt x="292" y="159"/>
                </a:cubicBezTo>
                <a:cubicBezTo>
                  <a:pt x="293" y="110"/>
                  <a:pt x="324" y="58"/>
                  <a:pt x="344" y="15"/>
                </a:cubicBezTo>
                <a:cubicBezTo>
                  <a:pt x="295" y="4"/>
                  <a:pt x="311" y="91"/>
                  <a:pt x="284" y="115"/>
                </a:cubicBezTo>
                <a:cubicBezTo>
                  <a:pt x="270" y="106"/>
                  <a:pt x="287" y="82"/>
                  <a:pt x="292" y="67"/>
                </a:cubicBezTo>
                <a:cubicBezTo>
                  <a:pt x="298" y="47"/>
                  <a:pt x="303" y="27"/>
                  <a:pt x="308" y="11"/>
                </a:cubicBezTo>
                <a:cubicBezTo>
                  <a:pt x="311" y="10"/>
                  <a:pt x="312" y="7"/>
                  <a:pt x="316" y="7"/>
                </a:cubicBezTo>
                <a:cubicBezTo>
                  <a:pt x="326" y="0"/>
                  <a:pt x="354" y="1"/>
                  <a:pt x="360" y="11"/>
                </a:cubicBezTo>
                <a:close/>
                <a:moveTo>
                  <a:pt x="156" y="163"/>
                </a:moveTo>
                <a:cubicBezTo>
                  <a:pt x="115" y="182"/>
                  <a:pt x="65" y="230"/>
                  <a:pt x="64" y="283"/>
                </a:cubicBezTo>
                <a:cubicBezTo>
                  <a:pt x="113" y="331"/>
                  <a:pt x="192" y="349"/>
                  <a:pt x="264" y="375"/>
                </a:cubicBezTo>
                <a:cubicBezTo>
                  <a:pt x="259" y="310"/>
                  <a:pt x="263" y="203"/>
                  <a:pt x="232" y="151"/>
                </a:cubicBezTo>
                <a:cubicBezTo>
                  <a:pt x="204" y="151"/>
                  <a:pt x="177" y="153"/>
                  <a:pt x="156" y="163"/>
                </a:cubicBezTo>
                <a:close/>
                <a:moveTo>
                  <a:pt x="552" y="347"/>
                </a:moveTo>
                <a:cubicBezTo>
                  <a:pt x="549" y="326"/>
                  <a:pt x="528" y="251"/>
                  <a:pt x="504" y="263"/>
                </a:cubicBezTo>
                <a:cubicBezTo>
                  <a:pt x="442" y="293"/>
                  <a:pt x="372" y="339"/>
                  <a:pt x="316" y="379"/>
                </a:cubicBezTo>
                <a:cubicBezTo>
                  <a:pt x="338" y="411"/>
                  <a:pt x="377" y="425"/>
                  <a:pt x="408" y="447"/>
                </a:cubicBezTo>
                <a:cubicBezTo>
                  <a:pt x="438" y="468"/>
                  <a:pt x="468" y="504"/>
                  <a:pt x="520" y="499"/>
                </a:cubicBezTo>
                <a:cubicBezTo>
                  <a:pt x="539" y="465"/>
                  <a:pt x="559" y="407"/>
                  <a:pt x="552" y="347"/>
                </a:cubicBezTo>
                <a:close/>
                <a:moveTo>
                  <a:pt x="40" y="339"/>
                </a:moveTo>
                <a:cubicBezTo>
                  <a:pt x="28" y="397"/>
                  <a:pt x="42" y="461"/>
                  <a:pt x="64" y="499"/>
                </a:cubicBezTo>
                <a:cubicBezTo>
                  <a:pt x="110" y="503"/>
                  <a:pt x="138" y="469"/>
                  <a:pt x="168" y="451"/>
                </a:cubicBezTo>
                <a:cubicBezTo>
                  <a:pt x="199" y="432"/>
                  <a:pt x="237" y="422"/>
                  <a:pt x="260" y="391"/>
                </a:cubicBezTo>
                <a:cubicBezTo>
                  <a:pt x="184" y="381"/>
                  <a:pt x="121" y="305"/>
                  <a:pt x="40" y="339"/>
                </a:cubicBezTo>
                <a:close/>
                <a:moveTo>
                  <a:pt x="304" y="627"/>
                </a:moveTo>
                <a:cubicBezTo>
                  <a:pt x="342" y="623"/>
                  <a:pt x="373" y="619"/>
                  <a:pt x="408" y="603"/>
                </a:cubicBezTo>
                <a:cubicBezTo>
                  <a:pt x="433" y="591"/>
                  <a:pt x="480" y="568"/>
                  <a:pt x="480" y="543"/>
                </a:cubicBezTo>
                <a:cubicBezTo>
                  <a:pt x="480" y="514"/>
                  <a:pt x="421" y="489"/>
                  <a:pt x="396" y="471"/>
                </a:cubicBezTo>
                <a:cubicBezTo>
                  <a:pt x="360" y="446"/>
                  <a:pt x="335" y="425"/>
                  <a:pt x="308" y="403"/>
                </a:cubicBezTo>
                <a:cubicBezTo>
                  <a:pt x="304" y="403"/>
                  <a:pt x="300" y="403"/>
                  <a:pt x="296" y="403"/>
                </a:cubicBezTo>
                <a:cubicBezTo>
                  <a:pt x="291" y="471"/>
                  <a:pt x="285" y="570"/>
                  <a:pt x="304" y="627"/>
                </a:cubicBezTo>
                <a:close/>
                <a:moveTo>
                  <a:pt x="268" y="415"/>
                </a:moveTo>
                <a:cubicBezTo>
                  <a:pt x="231" y="444"/>
                  <a:pt x="100" y="510"/>
                  <a:pt x="104" y="547"/>
                </a:cubicBezTo>
                <a:cubicBezTo>
                  <a:pt x="106" y="571"/>
                  <a:pt x="150" y="588"/>
                  <a:pt x="172" y="599"/>
                </a:cubicBezTo>
                <a:cubicBezTo>
                  <a:pt x="203" y="615"/>
                  <a:pt x="233" y="631"/>
                  <a:pt x="268" y="619"/>
                </a:cubicBezTo>
                <a:cubicBezTo>
                  <a:pt x="274" y="560"/>
                  <a:pt x="275" y="474"/>
                  <a:pt x="268" y="41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12"/>
          <p:cNvSpPr>
            <a:spLocks noChangeAspect="1" noEditPoints="1"/>
          </p:cNvSpPr>
          <p:nvPr/>
        </p:nvSpPr>
        <p:spPr bwMode="auto">
          <a:xfrm>
            <a:off x="3045828" y="2847394"/>
            <a:ext cx="1519353" cy="1906683"/>
          </a:xfrm>
          <a:custGeom>
            <a:avLst/>
            <a:gdLst>
              <a:gd name="T0" fmla="*/ 277 w 600"/>
              <a:gd name="T1" fmla="*/ 84 h 753"/>
              <a:gd name="T2" fmla="*/ 181 w 600"/>
              <a:gd name="T3" fmla="*/ 16 h 753"/>
              <a:gd name="T4" fmla="*/ 273 w 600"/>
              <a:gd name="T5" fmla="*/ 140 h 753"/>
              <a:gd name="T6" fmla="*/ 329 w 600"/>
              <a:gd name="T7" fmla="*/ 28 h 753"/>
              <a:gd name="T8" fmla="*/ 381 w 600"/>
              <a:gd name="T9" fmla="*/ 56 h 753"/>
              <a:gd name="T10" fmla="*/ 329 w 600"/>
              <a:gd name="T11" fmla="*/ 124 h 753"/>
              <a:gd name="T12" fmla="*/ 309 w 600"/>
              <a:gd name="T13" fmla="*/ 276 h 753"/>
              <a:gd name="T14" fmla="*/ 341 w 600"/>
              <a:gd name="T15" fmla="*/ 476 h 753"/>
              <a:gd name="T16" fmla="*/ 309 w 600"/>
              <a:gd name="T17" fmla="*/ 612 h 753"/>
              <a:gd name="T18" fmla="*/ 273 w 600"/>
              <a:gd name="T19" fmla="*/ 540 h 753"/>
              <a:gd name="T20" fmla="*/ 241 w 600"/>
              <a:gd name="T21" fmla="*/ 460 h 753"/>
              <a:gd name="T22" fmla="*/ 273 w 600"/>
              <a:gd name="T23" fmla="*/ 220 h 753"/>
              <a:gd name="T24" fmla="*/ 105 w 600"/>
              <a:gd name="T25" fmla="*/ 220 h 753"/>
              <a:gd name="T26" fmla="*/ 25 w 600"/>
              <a:gd name="T27" fmla="*/ 440 h 753"/>
              <a:gd name="T28" fmla="*/ 101 w 600"/>
              <a:gd name="T29" fmla="*/ 612 h 753"/>
              <a:gd name="T30" fmla="*/ 181 w 600"/>
              <a:gd name="T31" fmla="*/ 660 h 753"/>
              <a:gd name="T32" fmla="*/ 297 w 600"/>
              <a:gd name="T33" fmla="*/ 624 h 753"/>
              <a:gd name="T34" fmla="*/ 397 w 600"/>
              <a:gd name="T35" fmla="*/ 676 h 753"/>
              <a:gd name="T36" fmla="*/ 569 w 600"/>
              <a:gd name="T37" fmla="*/ 372 h 753"/>
              <a:gd name="T38" fmla="*/ 329 w 600"/>
              <a:gd name="T39" fmla="*/ 192 h 753"/>
              <a:gd name="T40" fmla="*/ 401 w 600"/>
              <a:gd name="T41" fmla="*/ 172 h 753"/>
              <a:gd name="T42" fmla="*/ 589 w 600"/>
              <a:gd name="T43" fmla="*/ 452 h 753"/>
              <a:gd name="T44" fmla="*/ 493 w 600"/>
              <a:gd name="T45" fmla="*/ 692 h 753"/>
              <a:gd name="T46" fmla="*/ 341 w 600"/>
              <a:gd name="T47" fmla="*/ 696 h 753"/>
              <a:gd name="T48" fmla="*/ 345 w 600"/>
              <a:gd name="T49" fmla="*/ 744 h 753"/>
              <a:gd name="T50" fmla="*/ 245 w 600"/>
              <a:gd name="T51" fmla="*/ 748 h 753"/>
              <a:gd name="T52" fmla="*/ 257 w 600"/>
              <a:gd name="T53" fmla="*/ 696 h 753"/>
              <a:gd name="T54" fmla="*/ 181 w 600"/>
              <a:gd name="T55" fmla="*/ 712 h 753"/>
              <a:gd name="T56" fmla="*/ 125 w 600"/>
              <a:gd name="T57" fmla="*/ 688 h 753"/>
              <a:gd name="T58" fmla="*/ 1 w 600"/>
              <a:gd name="T59" fmla="*/ 404 h 753"/>
              <a:gd name="T60" fmla="*/ 273 w 600"/>
              <a:gd name="T61" fmla="*/ 172 h 753"/>
              <a:gd name="T62" fmla="*/ 225 w 600"/>
              <a:gd name="T63" fmla="*/ 144 h 753"/>
              <a:gd name="T64" fmla="*/ 165 w 600"/>
              <a:gd name="T65" fmla="*/ 0 h 753"/>
              <a:gd name="T66" fmla="*/ 277 w 600"/>
              <a:gd name="T67" fmla="*/ 84 h 753"/>
              <a:gd name="T68" fmla="*/ 269 w 600"/>
              <a:gd name="T69" fmla="*/ 444 h 753"/>
              <a:gd name="T70" fmla="*/ 273 w 600"/>
              <a:gd name="T71" fmla="*/ 372 h 753"/>
              <a:gd name="T72" fmla="*/ 269 w 600"/>
              <a:gd name="T73" fmla="*/ 444 h 753"/>
              <a:gd name="T74" fmla="*/ 313 w 600"/>
              <a:gd name="T75" fmla="*/ 444 h 753"/>
              <a:gd name="T76" fmla="*/ 313 w 600"/>
              <a:gd name="T77" fmla="*/ 376 h 753"/>
              <a:gd name="T78" fmla="*/ 301 w 600"/>
              <a:gd name="T79" fmla="*/ 376 h 753"/>
              <a:gd name="T80" fmla="*/ 313 w 600"/>
              <a:gd name="T81" fmla="*/ 44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0" h="753">
                <a:moveTo>
                  <a:pt x="277" y="84"/>
                </a:moveTo>
                <a:cubicBezTo>
                  <a:pt x="244" y="63"/>
                  <a:pt x="232" y="20"/>
                  <a:pt x="181" y="16"/>
                </a:cubicBezTo>
                <a:cubicBezTo>
                  <a:pt x="179" y="74"/>
                  <a:pt x="225" y="118"/>
                  <a:pt x="273" y="140"/>
                </a:cubicBezTo>
                <a:cubicBezTo>
                  <a:pt x="290" y="101"/>
                  <a:pt x="292" y="47"/>
                  <a:pt x="329" y="28"/>
                </a:cubicBezTo>
                <a:cubicBezTo>
                  <a:pt x="355" y="33"/>
                  <a:pt x="377" y="36"/>
                  <a:pt x="381" y="56"/>
                </a:cubicBezTo>
                <a:cubicBezTo>
                  <a:pt x="385" y="81"/>
                  <a:pt x="347" y="94"/>
                  <a:pt x="329" y="124"/>
                </a:cubicBezTo>
                <a:cubicBezTo>
                  <a:pt x="305" y="164"/>
                  <a:pt x="305" y="221"/>
                  <a:pt x="309" y="276"/>
                </a:cubicBezTo>
                <a:cubicBezTo>
                  <a:pt x="314" y="337"/>
                  <a:pt x="352" y="396"/>
                  <a:pt x="341" y="476"/>
                </a:cubicBezTo>
                <a:cubicBezTo>
                  <a:pt x="334" y="523"/>
                  <a:pt x="300" y="566"/>
                  <a:pt x="309" y="612"/>
                </a:cubicBezTo>
                <a:cubicBezTo>
                  <a:pt x="266" y="629"/>
                  <a:pt x="278" y="561"/>
                  <a:pt x="273" y="540"/>
                </a:cubicBezTo>
                <a:cubicBezTo>
                  <a:pt x="267" y="513"/>
                  <a:pt x="245" y="489"/>
                  <a:pt x="241" y="460"/>
                </a:cubicBezTo>
                <a:cubicBezTo>
                  <a:pt x="231" y="383"/>
                  <a:pt x="288" y="312"/>
                  <a:pt x="273" y="220"/>
                </a:cubicBezTo>
                <a:cubicBezTo>
                  <a:pt x="222" y="165"/>
                  <a:pt x="134" y="199"/>
                  <a:pt x="105" y="220"/>
                </a:cubicBezTo>
                <a:cubicBezTo>
                  <a:pt x="48" y="260"/>
                  <a:pt x="12" y="340"/>
                  <a:pt x="25" y="440"/>
                </a:cubicBezTo>
                <a:cubicBezTo>
                  <a:pt x="32" y="499"/>
                  <a:pt x="67" y="574"/>
                  <a:pt x="101" y="612"/>
                </a:cubicBezTo>
                <a:cubicBezTo>
                  <a:pt x="117" y="629"/>
                  <a:pt x="155" y="656"/>
                  <a:pt x="181" y="660"/>
                </a:cubicBezTo>
                <a:cubicBezTo>
                  <a:pt x="233" y="668"/>
                  <a:pt x="261" y="640"/>
                  <a:pt x="297" y="624"/>
                </a:cubicBezTo>
                <a:cubicBezTo>
                  <a:pt x="333" y="643"/>
                  <a:pt x="351" y="674"/>
                  <a:pt x="397" y="676"/>
                </a:cubicBezTo>
                <a:cubicBezTo>
                  <a:pt x="514" y="681"/>
                  <a:pt x="584" y="510"/>
                  <a:pt x="569" y="372"/>
                </a:cubicBezTo>
                <a:cubicBezTo>
                  <a:pt x="556" y="254"/>
                  <a:pt x="471" y="188"/>
                  <a:pt x="329" y="192"/>
                </a:cubicBezTo>
                <a:cubicBezTo>
                  <a:pt x="345" y="163"/>
                  <a:pt x="383" y="170"/>
                  <a:pt x="401" y="172"/>
                </a:cubicBezTo>
                <a:cubicBezTo>
                  <a:pt x="520" y="184"/>
                  <a:pt x="600" y="310"/>
                  <a:pt x="589" y="452"/>
                </a:cubicBezTo>
                <a:cubicBezTo>
                  <a:pt x="581" y="541"/>
                  <a:pt x="535" y="652"/>
                  <a:pt x="493" y="692"/>
                </a:cubicBezTo>
                <a:cubicBezTo>
                  <a:pt x="457" y="726"/>
                  <a:pt x="378" y="739"/>
                  <a:pt x="341" y="696"/>
                </a:cubicBezTo>
                <a:cubicBezTo>
                  <a:pt x="331" y="706"/>
                  <a:pt x="360" y="728"/>
                  <a:pt x="345" y="744"/>
                </a:cubicBezTo>
                <a:cubicBezTo>
                  <a:pt x="307" y="753"/>
                  <a:pt x="281" y="738"/>
                  <a:pt x="245" y="748"/>
                </a:cubicBezTo>
                <a:cubicBezTo>
                  <a:pt x="237" y="730"/>
                  <a:pt x="251" y="712"/>
                  <a:pt x="257" y="696"/>
                </a:cubicBezTo>
                <a:cubicBezTo>
                  <a:pt x="237" y="700"/>
                  <a:pt x="222" y="717"/>
                  <a:pt x="181" y="712"/>
                </a:cubicBezTo>
                <a:cubicBezTo>
                  <a:pt x="166" y="710"/>
                  <a:pt x="139" y="698"/>
                  <a:pt x="125" y="688"/>
                </a:cubicBezTo>
                <a:cubicBezTo>
                  <a:pt x="60" y="639"/>
                  <a:pt x="2" y="508"/>
                  <a:pt x="1" y="404"/>
                </a:cubicBezTo>
                <a:cubicBezTo>
                  <a:pt x="0" y="246"/>
                  <a:pt x="112" y="155"/>
                  <a:pt x="273" y="172"/>
                </a:cubicBezTo>
                <a:cubicBezTo>
                  <a:pt x="263" y="156"/>
                  <a:pt x="241" y="156"/>
                  <a:pt x="225" y="144"/>
                </a:cubicBezTo>
                <a:cubicBezTo>
                  <a:pt x="185" y="115"/>
                  <a:pt x="150" y="68"/>
                  <a:pt x="165" y="0"/>
                </a:cubicBezTo>
                <a:cubicBezTo>
                  <a:pt x="224" y="6"/>
                  <a:pt x="257" y="38"/>
                  <a:pt x="277" y="84"/>
                </a:cubicBezTo>
                <a:close/>
                <a:moveTo>
                  <a:pt x="269" y="444"/>
                </a:moveTo>
                <a:cubicBezTo>
                  <a:pt x="294" y="439"/>
                  <a:pt x="286" y="385"/>
                  <a:pt x="273" y="372"/>
                </a:cubicBezTo>
                <a:cubicBezTo>
                  <a:pt x="264" y="384"/>
                  <a:pt x="242" y="434"/>
                  <a:pt x="269" y="444"/>
                </a:cubicBezTo>
                <a:close/>
                <a:moveTo>
                  <a:pt x="313" y="444"/>
                </a:moveTo>
                <a:cubicBezTo>
                  <a:pt x="343" y="437"/>
                  <a:pt x="317" y="396"/>
                  <a:pt x="313" y="376"/>
                </a:cubicBezTo>
                <a:cubicBezTo>
                  <a:pt x="309" y="376"/>
                  <a:pt x="305" y="376"/>
                  <a:pt x="301" y="376"/>
                </a:cubicBezTo>
                <a:cubicBezTo>
                  <a:pt x="305" y="404"/>
                  <a:pt x="286" y="435"/>
                  <a:pt x="313" y="44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 name="Group 2"/>
          <p:cNvGrpSpPr/>
          <p:nvPr/>
        </p:nvGrpSpPr>
        <p:grpSpPr>
          <a:xfrm>
            <a:off x="532747" y="3309527"/>
            <a:ext cx="11253016" cy="1853797"/>
            <a:chOff x="532747" y="4548903"/>
            <a:chExt cx="11253016" cy="1853797"/>
          </a:xfrm>
        </p:grpSpPr>
        <p:sp>
          <p:nvSpPr>
            <p:cNvPr id="41" name="Rounded Rectangle 40"/>
            <p:cNvSpPr/>
            <p:nvPr/>
          </p:nvSpPr>
          <p:spPr bwMode="gray">
            <a:xfrm>
              <a:off x="8843631" y="4548903"/>
              <a:ext cx="2942132" cy="1853797"/>
            </a:xfrm>
            <a:prstGeom prst="roundRect">
              <a:avLst/>
            </a:prstGeom>
            <a:gradFill flip="none" rotWithShape="1">
              <a:gsLst>
                <a:gs pos="66000">
                  <a:srgbClr val="30B8FF">
                    <a:alpha val="74000"/>
                  </a:srgbClr>
                </a:gs>
                <a:gs pos="100000">
                  <a:srgbClr val="30B8FF">
                    <a:alpha val="0"/>
                  </a:srgbClr>
                </a:gs>
              </a:gsLst>
              <a:path path="shape">
                <a:fillToRect l="50000" t="50000" r="50000" b="50000"/>
              </a:path>
              <a:tileRect/>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grpSp>
          <p:nvGrpSpPr>
            <p:cNvPr id="6" name="Group 5"/>
            <p:cNvGrpSpPr/>
            <p:nvPr/>
          </p:nvGrpSpPr>
          <p:grpSpPr>
            <a:xfrm>
              <a:off x="532747" y="4688722"/>
              <a:ext cx="11020794" cy="1552709"/>
              <a:chOff x="378439" y="4748073"/>
              <a:chExt cx="11020794" cy="1552709"/>
            </a:xfrm>
          </p:grpSpPr>
          <p:grpSp>
            <p:nvGrpSpPr>
              <p:cNvPr id="31" name="Group 30" descr="Left:  Group 2"/>
              <p:cNvGrpSpPr/>
              <p:nvPr/>
            </p:nvGrpSpPr>
            <p:grpSpPr>
              <a:xfrm>
                <a:off x="378439" y="4748073"/>
                <a:ext cx="2467405" cy="1552709"/>
                <a:chOff x="4461018" y="3223386"/>
                <a:chExt cx="3060547" cy="1925966"/>
              </a:xfrm>
            </p:grpSpPr>
            <p:sp>
              <p:nvSpPr>
                <p:cNvPr id="32" name="Rounded Rectangle 31"/>
                <p:cNvSpPr/>
                <p:nvPr/>
              </p:nvSpPr>
              <p:spPr bwMode="gray">
                <a:xfrm>
                  <a:off x="4464895" y="3223386"/>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33" name="Round Same Side Corner Rectangle 32"/>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34" name="Rectangle 33"/>
                <p:cNvSpPr/>
                <p:nvPr/>
              </p:nvSpPr>
              <p:spPr bwMode="gray">
                <a:xfrm>
                  <a:off x="4530781" y="4620062"/>
                  <a:ext cx="2928323" cy="458116"/>
                </a:xfrm>
                <a:prstGeom prst="rect">
                  <a:avLst/>
                </a:prstGeom>
              </p:spPr>
              <p:txBody>
                <a:bodyPr wrap="square">
                  <a:spAutoFit/>
                </a:bodyPr>
                <a:lstStyle/>
                <a:p>
                  <a:pPr algn="ctr"/>
                  <a:r>
                    <a:rPr lang="en-US" sz="1800" b="1" dirty="0" smtClean="0">
                      <a:solidFill>
                        <a:srgbClr val="4D4F53">
                          <a:lumMod val="60000"/>
                          <a:lumOff val="40000"/>
                        </a:srgbClr>
                      </a:solidFill>
                      <a:latin typeface="Arial Black" panose="020B0A04020102020204" pitchFamily="34" charset="0"/>
                    </a:rPr>
                    <a:t>2007</a:t>
                  </a:r>
                  <a:endParaRPr lang="en-US" sz="1800" b="1" dirty="0">
                    <a:solidFill>
                      <a:srgbClr val="4D4F53">
                        <a:lumMod val="60000"/>
                        <a:lumOff val="40000"/>
                      </a:srgbClr>
                    </a:solidFill>
                    <a:latin typeface="Arial Black" panose="020B0A04020102020204" pitchFamily="34" charset="0"/>
                  </a:endParaRPr>
                </a:p>
              </p:txBody>
            </p:sp>
            <p:sp>
              <p:nvSpPr>
                <p:cNvPr id="35" name="TextBox 34"/>
                <p:cNvSpPr txBox="1"/>
                <p:nvPr/>
              </p:nvSpPr>
              <p:spPr bwMode="gray">
                <a:xfrm>
                  <a:off x="4567700" y="3710418"/>
                  <a:ext cx="2849766" cy="502025"/>
                </a:xfrm>
                <a:prstGeom prst="rect">
                  <a:avLst/>
                </a:prstGeom>
                <a:noFill/>
              </p:spPr>
              <p:txBody>
                <a:bodyPr wrap="none" rtlCol="0">
                  <a:noAutofit/>
                </a:bodyPr>
                <a:lstStyle/>
                <a:p>
                  <a:pPr algn="ctr"/>
                  <a:r>
                    <a:rPr lang="en-US" sz="2000" dirty="0" smtClean="0">
                      <a:solidFill>
                        <a:srgbClr val="4D4F53">
                          <a:lumMod val="60000"/>
                          <a:lumOff val="40000"/>
                        </a:srgbClr>
                      </a:solidFill>
                      <a:cs typeface="Arial" panose="020B0604020202020204" pitchFamily="34" charset="0"/>
                    </a:rPr>
                    <a:t>NetScaler</a:t>
                  </a:r>
                  <a:r>
                    <a:rPr lang="en-US" sz="2000" b="1" dirty="0" smtClean="0">
                      <a:solidFill>
                        <a:srgbClr val="4D4F53">
                          <a:lumMod val="60000"/>
                          <a:lumOff val="40000"/>
                        </a:srgbClr>
                      </a:solidFill>
                      <a:latin typeface="Arial Black" panose="020B0A04020102020204" pitchFamily="34" charset="0"/>
                    </a:rPr>
                    <a:t> </a:t>
                  </a:r>
                  <a:r>
                    <a:rPr lang="en-US" sz="2000" b="1" dirty="0">
                      <a:solidFill>
                        <a:srgbClr val="4D4F53">
                          <a:lumMod val="60000"/>
                          <a:lumOff val="40000"/>
                        </a:srgbClr>
                      </a:solidFill>
                    </a:rPr>
                    <a:t>MPX</a:t>
                  </a:r>
                </a:p>
                <a:p>
                  <a:pPr algn="ctr"/>
                  <a:endParaRPr lang="en-US" sz="2000" b="1" dirty="0" smtClean="0">
                    <a:solidFill>
                      <a:srgbClr val="4D4F53">
                        <a:lumMod val="60000"/>
                        <a:lumOff val="40000"/>
                      </a:srgbClr>
                    </a:solidFill>
                    <a:latin typeface="Arial Black" panose="020B0A04020102020204" pitchFamily="34" charset="0"/>
                  </a:endParaRPr>
                </a:p>
              </p:txBody>
            </p:sp>
          </p:grpSp>
          <p:grpSp>
            <p:nvGrpSpPr>
              <p:cNvPr id="37" name="Group 36" descr="Left:  Group 2"/>
              <p:cNvGrpSpPr/>
              <p:nvPr/>
            </p:nvGrpSpPr>
            <p:grpSpPr>
              <a:xfrm>
                <a:off x="3229569" y="4748073"/>
                <a:ext cx="2467405" cy="1552709"/>
                <a:chOff x="4461018" y="3223386"/>
                <a:chExt cx="3060547" cy="1925966"/>
              </a:xfrm>
            </p:grpSpPr>
            <p:sp>
              <p:nvSpPr>
                <p:cNvPr id="38" name="Rounded Rectangle 37"/>
                <p:cNvSpPr/>
                <p:nvPr/>
              </p:nvSpPr>
              <p:spPr bwMode="gray">
                <a:xfrm>
                  <a:off x="4464895" y="3223386"/>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39" name="Round Same Side Corner Rectangle 38"/>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47" name="Rectangle 46"/>
                <p:cNvSpPr/>
                <p:nvPr/>
              </p:nvSpPr>
              <p:spPr bwMode="gray">
                <a:xfrm>
                  <a:off x="4530781" y="4620062"/>
                  <a:ext cx="2928323" cy="458116"/>
                </a:xfrm>
                <a:prstGeom prst="rect">
                  <a:avLst/>
                </a:prstGeom>
              </p:spPr>
              <p:txBody>
                <a:bodyPr wrap="square">
                  <a:spAutoFit/>
                </a:bodyPr>
                <a:lstStyle/>
                <a:p>
                  <a:pPr algn="ctr"/>
                  <a:r>
                    <a:rPr lang="en-US" sz="1800" b="1" dirty="0" smtClean="0">
                      <a:solidFill>
                        <a:srgbClr val="4D4F53">
                          <a:lumMod val="60000"/>
                          <a:lumOff val="40000"/>
                        </a:srgbClr>
                      </a:solidFill>
                      <a:latin typeface="Arial Black" panose="020B0A04020102020204" pitchFamily="34" charset="0"/>
                    </a:rPr>
                    <a:t>2009</a:t>
                  </a:r>
                  <a:endParaRPr lang="en-US" sz="1800" b="1" dirty="0">
                    <a:solidFill>
                      <a:srgbClr val="4D4F53">
                        <a:lumMod val="60000"/>
                        <a:lumOff val="40000"/>
                      </a:srgbClr>
                    </a:solidFill>
                    <a:latin typeface="Arial Black" panose="020B0A04020102020204" pitchFamily="34" charset="0"/>
                  </a:endParaRPr>
                </a:p>
              </p:txBody>
            </p:sp>
            <p:sp>
              <p:nvSpPr>
                <p:cNvPr id="51" name="TextBox 50"/>
                <p:cNvSpPr txBox="1"/>
                <p:nvPr/>
              </p:nvSpPr>
              <p:spPr bwMode="gray">
                <a:xfrm>
                  <a:off x="4567699" y="3710418"/>
                  <a:ext cx="2849766" cy="502025"/>
                </a:xfrm>
                <a:prstGeom prst="rect">
                  <a:avLst/>
                </a:prstGeom>
                <a:noFill/>
              </p:spPr>
              <p:txBody>
                <a:bodyPr wrap="none" rtlCol="0">
                  <a:noAutofit/>
                </a:bodyPr>
                <a:lstStyle/>
                <a:p>
                  <a:pPr algn="ctr"/>
                  <a:r>
                    <a:rPr lang="en-US" sz="2000" dirty="0" smtClean="0">
                      <a:solidFill>
                        <a:srgbClr val="4D4F53">
                          <a:lumMod val="60000"/>
                          <a:lumOff val="40000"/>
                        </a:srgbClr>
                      </a:solidFill>
                      <a:cs typeface="Arial" panose="020B0604020202020204" pitchFamily="34" charset="0"/>
                    </a:rPr>
                    <a:t>NetScaler</a:t>
                  </a:r>
                  <a:r>
                    <a:rPr lang="en-US" sz="2000" b="1" dirty="0" smtClean="0">
                      <a:solidFill>
                        <a:srgbClr val="4D4F53">
                          <a:lumMod val="60000"/>
                          <a:lumOff val="40000"/>
                        </a:srgbClr>
                      </a:solidFill>
                      <a:latin typeface="Arial Black" panose="020B0A04020102020204" pitchFamily="34" charset="0"/>
                    </a:rPr>
                    <a:t> </a:t>
                  </a:r>
                  <a:r>
                    <a:rPr lang="en-US" sz="2000" b="1" dirty="0">
                      <a:solidFill>
                        <a:srgbClr val="4D4F53">
                          <a:lumMod val="60000"/>
                          <a:lumOff val="40000"/>
                        </a:srgbClr>
                      </a:solidFill>
                    </a:rPr>
                    <a:t>VPX</a:t>
                  </a:r>
                </a:p>
                <a:p>
                  <a:pPr algn="ctr"/>
                  <a:endParaRPr lang="en-US" sz="2000" b="1" dirty="0" smtClean="0">
                    <a:solidFill>
                      <a:srgbClr val="4D4F53">
                        <a:lumMod val="60000"/>
                        <a:lumOff val="40000"/>
                      </a:srgbClr>
                    </a:solidFill>
                    <a:latin typeface="Arial Black" panose="020B0A04020102020204" pitchFamily="34" charset="0"/>
                  </a:endParaRPr>
                </a:p>
              </p:txBody>
            </p:sp>
          </p:grpSp>
          <p:grpSp>
            <p:nvGrpSpPr>
              <p:cNvPr id="56" name="Group 55" descr="Left:  Group 2"/>
              <p:cNvGrpSpPr/>
              <p:nvPr/>
            </p:nvGrpSpPr>
            <p:grpSpPr>
              <a:xfrm>
                <a:off x="6080699" y="4748073"/>
                <a:ext cx="2467405" cy="1552709"/>
                <a:chOff x="4461018" y="3223386"/>
                <a:chExt cx="3060547" cy="1925966"/>
              </a:xfrm>
            </p:grpSpPr>
            <p:sp>
              <p:nvSpPr>
                <p:cNvPr id="60" name="Rounded Rectangle 59"/>
                <p:cNvSpPr/>
                <p:nvPr/>
              </p:nvSpPr>
              <p:spPr bwMode="gray">
                <a:xfrm>
                  <a:off x="4464895" y="3223386"/>
                  <a:ext cx="3056670" cy="1925966"/>
                </a:xfrm>
                <a:prstGeom prst="roundRect">
                  <a:avLst>
                    <a:gd name="adj" fmla="val 7129"/>
                  </a:avLst>
                </a:prstGeom>
                <a:gradFill>
                  <a:gsLst>
                    <a:gs pos="0">
                      <a:srgbClr val="4D4F53"/>
                    </a:gs>
                    <a:gs pos="100000">
                      <a:srgbClr val="313133"/>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61" name="Round Same Side Corner Rectangle 60"/>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64" name="Rectangle 63"/>
                <p:cNvSpPr/>
                <p:nvPr/>
              </p:nvSpPr>
              <p:spPr bwMode="gray">
                <a:xfrm>
                  <a:off x="4530781" y="4620062"/>
                  <a:ext cx="2928323" cy="458116"/>
                </a:xfrm>
                <a:prstGeom prst="rect">
                  <a:avLst/>
                </a:prstGeom>
              </p:spPr>
              <p:txBody>
                <a:bodyPr wrap="square">
                  <a:spAutoFit/>
                </a:bodyPr>
                <a:lstStyle/>
                <a:p>
                  <a:pPr algn="ctr"/>
                  <a:r>
                    <a:rPr lang="en-US" sz="1800" b="1" dirty="0" smtClean="0">
                      <a:solidFill>
                        <a:srgbClr val="4D4F53">
                          <a:lumMod val="60000"/>
                          <a:lumOff val="40000"/>
                        </a:srgbClr>
                      </a:solidFill>
                      <a:latin typeface="Arial Black" panose="020B0A04020102020204" pitchFamily="34" charset="0"/>
                    </a:rPr>
                    <a:t>2011</a:t>
                  </a:r>
                  <a:endParaRPr lang="en-US" sz="1800" b="1" dirty="0">
                    <a:solidFill>
                      <a:srgbClr val="4D4F53">
                        <a:lumMod val="60000"/>
                        <a:lumOff val="40000"/>
                      </a:srgbClr>
                    </a:solidFill>
                    <a:latin typeface="Arial Black" panose="020B0A04020102020204" pitchFamily="34" charset="0"/>
                  </a:endParaRPr>
                </a:p>
              </p:txBody>
            </p:sp>
            <p:sp>
              <p:nvSpPr>
                <p:cNvPr id="65" name="TextBox 64"/>
                <p:cNvSpPr txBox="1"/>
                <p:nvPr/>
              </p:nvSpPr>
              <p:spPr bwMode="gray">
                <a:xfrm>
                  <a:off x="4567699" y="3710418"/>
                  <a:ext cx="2849766" cy="502025"/>
                </a:xfrm>
                <a:prstGeom prst="rect">
                  <a:avLst/>
                </a:prstGeom>
                <a:noFill/>
              </p:spPr>
              <p:txBody>
                <a:bodyPr wrap="none" rtlCol="0">
                  <a:noAutofit/>
                </a:bodyPr>
                <a:lstStyle/>
                <a:p>
                  <a:pPr algn="ctr"/>
                  <a:r>
                    <a:rPr lang="en-US" sz="2000" dirty="0" smtClean="0">
                      <a:solidFill>
                        <a:srgbClr val="4D4F53">
                          <a:lumMod val="60000"/>
                          <a:lumOff val="40000"/>
                        </a:srgbClr>
                      </a:solidFill>
                      <a:cs typeface="Arial" panose="020B0604020202020204" pitchFamily="34" charset="0"/>
                    </a:rPr>
                    <a:t>NetScaler</a:t>
                  </a:r>
                  <a:r>
                    <a:rPr lang="en-US" sz="2000" b="1" dirty="0" smtClean="0">
                      <a:solidFill>
                        <a:srgbClr val="4D4F53">
                          <a:lumMod val="60000"/>
                          <a:lumOff val="40000"/>
                        </a:srgbClr>
                      </a:solidFill>
                      <a:latin typeface="Arial Black" panose="020B0A04020102020204" pitchFamily="34" charset="0"/>
                    </a:rPr>
                    <a:t> </a:t>
                  </a:r>
                  <a:r>
                    <a:rPr lang="en-US" sz="2000" b="1" dirty="0">
                      <a:solidFill>
                        <a:srgbClr val="4D4F53">
                          <a:lumMod val="60000"/>
                          <a:lumOff val="40000"/>
                        </a:srgbClr>
                      </a:solidFill>
                    </a:rPr>
                    <a:t>SDX</a:t>
                  </a:r>
                </a:p>
                <a:p>
                  <a:pPr algn="ctr"/>
                  <a:endParaRPr lang="en-US" sz="2000" b="1" dirty="0" smtClean="0">
                    <a:solidFill>
                      <a:srgbClr val="4D4F53">
                        <a:lumMod val="60000"/>
                        <a:lumOff val="40000"/>
                      </a:srgbClr>
                    </a:solidFill>
                    <a:latin typeface="Arial Black" panose="020B0A04020102020204" pitchFamily="34" charset="0"/>
                  </a:endParaRPr>
                </a:p>
              </p:txBody>
            </p:sp>
          </p:grpSp>
          <p:grpSp>
            <p:nvGrpSpPr>
              <p:cNvPr id="70" name="Group 69" descr="Left:  Group 2"/>
              <p:cNvGrpSpPr/>
              <p:nvPr/>
            </p:nvGrpSpPr>
            <p:grpSpPr>
              <a:xfrm>
                <a:off x="8931828" y="4748073"/>
                <a:ext cx="2467405" cy="1552709"/>
                <a:chOff x="4461018" y="3223386"/>
                <a:chExt cx="3060547" cy="1925966"/>
              </a:xfrm>
            </p:grpSpPr>
            <p:sp>
              <p:nvSpPr>
                <p:cNvPr id="71" name="Rounded Rectangle 70"/>
                <p:cNvSpPr/>
                <p:nvPr/>
              </p:nvSpPr>
              <p:spPr bwMode="gray">
                <a:xfrm>
                  <a:off x="4464895" y="3223386"/>
                  <a:ext cx="3056670" cy="1925966"/>
                </a:xfrm>
                <a:prstGeom prst="roundRect">
                  <a:avLst>
                    <a:gd name="adj" fmla="val 7129"/>
                  </a:avLst>
                </a:prstGeom>
                <a:gradFill>
                  <a:gsLst>
                    <a:gs pos="0">
                      <a:srgbClr val="1264D8"/>
                    </a:gs>
                    <a:gs pos="100000">
                      <a:srgbClr val="0A125C"/>
                    </a:gs>
                    <a:gs pos="50000">
                      <a:srgbClr val="0F42B7"/>
                    </a:gs>
                  </a:gsLst>
                  <a:lin ang="5400000" scaled="0"/>
                </a:gra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72" name="Round Same Side Corner Rectangle 71"/>
                <p:cNvSpPr/>
                <p:nvPr/>
              </p:nvSpPr>
              <p:spPr bwMode="gray">
                <a:xfrm rot="10800000">
                  <a:off x="4461018" y="4618409"/>
                  <a:ext cx="3060547" cy="530942"/>
                </a:xfrm>
                <a:prstGeom prst="round2SameRect">
                  <a:avLst>
                    <a:gd name="adj1" fmla="val 27222"/>
                    <a:gd name="adj2" fmla="val 0"/>
                  </a:avLst>
                </a:prstGeom>
                <a:solidFill>
                  <a:srgbClr val="09090A">
                    <a:alpha val="45000"/>
                  </a:srgbClr>
                </a:solid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644364" fontAlgn="base">
                    <a:lnSpc>
                      <a:spcPct val="85000"/>
                    </a:lnSpc>
                    <a:spcBef>
                      <a:spcPct val="0"/>
                    </a:spcBef>
                    <a:spcAft>
                      <a:spcPct val="0"/>
                    </a:spcAft>
                  </a:pPr>
                  <a:endParaRPr lang="en-US" sz="2000" kern="0" dirty="0">
                    <a:solidFill>
                      <a:srgbClr val="FFFFFF"/>
                    </a:solidFill>
                    <a:cs typeface="Arial" charset="0"/>
                  </a:endParaRPr>
                </a:p>
              </p:txBody>
            </p:sp>
            <p:sp>
              <p:nvSpPr>
                <p:cNvPr id="73" name="Rectangle 72"/>
                <p:cNvSpPr/>
                <p:nvPr/>
              </p:nvSpPr>
              <p:spPr bwMode="gray">
                <a:xfrm>
                  <a:off x="4530781" y="4620062"/>
                  <a:ext cx="2928323" cy="458116"/>
                </a:xfrm>
                <a:prstGeom prst="rect">
                  <a:avLst/>
                </a:prstGeom>
              </p:spPr>
              <p:txBody>
                <a:bodyPr wrap="square">
                  <a:spAutoFit/>
                </a:bodyPr>
                <a:lstStyle/>
                <a:p>
                  <a:pPr algn="ctr"/>
                  <a:r>
                    <a:rPr lang="en-US" sz="1800" b="1" dirty="0" smtClean="0">
                      <a:solidFill>
                        <a:srgbClr val="FFFFFF"/>
                      </a:solidFill>
                      <a:latin typeface="Arial Black" panose="020B0A04020102020204" pitchFamily="34" charset="0"/>
                    </a:rPr>
                    <a:t>2015</a:t>
                  </a:r>
                  <a:endParaRPr lang="en-US" sz="1800" b="1" dirty="0">
                    <a:solidFill>
                      <a:srgbClr val="FFFFFF"/>
                    </a:solidFill>
                    <a:latin typeface="Arial Black" panose="020B0A04020102020204" pitchFamily="34" charset="0"/>
                  </a:endParaRPr>
                </a:p>
              </p:txBody>
            </p:sp>
            <p:sp>
              <p:nvSpPr>
                <p:cNvPr id="74" name="TextBox 73"/>
                <p:cNvSpPr txBox="1"/>
                <p:nvPr/>
              </p:nvSpPr>
              <p:spPr bwMode="gray">
                <a:xfrm>
                  <a:off x="4567699" y="3710418"/>
                  <a:ext cx="2849766" cy="502025"/>
                </a:xfrm>
                <a:prstGeom prst="rect">
                  <a:avLst/>
                </a:prstGeom>
                <a:noFill/>
              </p:spPr>
              <p:txBody>
                <a:bodyPr wrap="none" rtlCol="0">
                  <a:noAutofit/>
                </a:bodyPr>
                <a:lstStyle/>
                <a:p>
                  <a:pPr algn="ctr"/>
                  <a:r>
                    <a:rPr lang="en-US" sz="2000" dirty="0" smtClean="0">
                      <a:solidFill>
                        <a:srgbClr val="FFFFFF"/>
                      </a:solidFill>
                      <a:cs typeface="Arial" panose="020B0604020202020204" pitchFamily="34" charset="0"/>
                    </a:rPr>
                    <a:t>NetScaler</a:t>
                  </a:r>
                  <a:r>
                    <a:rPr lang="en-US" sz="2000" b="1" dirty="0" smtClean="0">
                      <a:solidFill>
                        <a:srgbClr val="FFFFFF"/>
                      </a:solidFill>
                      <a:latin typeface="Arial Black" panose="020B0A04020102020204" pitchFamily="34" charset="0"/>
                    </a:rPr>
                    <a:t> </a:t>
                  </a:r>
                  <a:r>
                    <a:rPr lang="en-US" sz="2000" b="1" dirty="0" smtClean="0">
                      <a:solidFill>
                        <a:srgbClr val="FFFFFF"/>
                      </a:solidFill>
                    </a:rPr>
                    <a:t>CP</a:t>
                  </a:r>
                  <a:r>
                    <a:rPr lang="en-US" sz="2000" b="1" dirty="0" smtClean="0">
                      <a:solidFill>
                        <a:srgbClr val="FFFFFF"/>
                      </a:solidFill>
                      <a:ea typeface="Segoe UI Black" panose="020B0A02040204020203" pitchFamily="34" charset="0"/>
                      <a:cs typeface="Segoe UI Black" panose="020B0A02040204020203" pitchFamily="34" charset="0"/>
                    </a:rPr>
                    <a:t>X</a:t>
                  </a:r>
                </a:p>
                <a:p>
                  <a:pPr algn="ctr"/>
                  <a:endParaRPr lang="en-US" sz="2000" b="1" dirty="0" smtClean="0">
                    <a:solidFill>
                      <a:srgbClr val="FFFFFF"/>
                    </a:solidFill>
                    <a:latin typeface="Arial Black" panose="020B0A04020102020204" pitchFamily="34" charset="0"/>
                  </a:endParaRPr>
                </a:p>
              </p:txBody>
            </p:sp>
          </p:grpSp>
        </p:grpSp>
      </p:grpSp>
    </p:spTree>
    <p:extLst>
      <p:ext uri="{BB962C8B-B14F-4D97-AF65-F5344CB8AC3E}">
        <p14:creationId xmlns:p14="http://schemas.microsoft.com/office/powerpoint/2010/main" val="189431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barn(outHorizontal)">
                                      <p:cBhvr>
                                        <p:cTn id="16" dur="1000"/>
                                        <p:tgtEl>
                                          <p:spTgt spid="63"/>
                                        </p:tgtEl>
                                      </p:cBhvr>
                                    </p:animEffect>
                                  </p:childTnLst>
                                </p:cTn>
                              </p:par>
                              <p:par>
                                <p:cTn id="17" presetID="10" presetClass="exit" presetSubtype="0" fill="hold" grpId="1" nodeType="withEffect">
                                  <p:stCondLst>
                                    <p:cond delay="0"/>
                                  </p:stCondLst>
                                  <p:childTnLst>
                                    <p:animEffect transition="out" filter="fade">
                                      <p:cBhvr>
                                        <p:cTn id="18" dur="500"/>
                                        <p:tgtEl>
                                          <p:spTgt spid="29"/>
                                        </p:tgtEl>
                                      </p:cBhvr>
                                    </p:animEffect>
                                    <p:set>
                                      <p:cBhvr>
                                        <p:cTn id="19" dur="1" fill="hold">
                                          <p:stCondLst>
                                            <p:cond delay="499"/>
                                          </p:stCondLst>
                                        </p:cTn>
                                        <p:tgtEl>
                                          <p:spTgt spid="29"/>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35" presetClass="path" presetSubtype="0" accel="50000" decel="50000" fill="hold" nodeType="withEffect">
                                  <p:stCondLst>
                                    <p:cond delay="0"/>
                                  </p:stCondLst>
                                  <p:childTnLst>
                                    <p:animMotion origin="layout" path="M 6.7726E-8 -2.59259E-6 L 0.59703 -2.59259E-6 " pathEditMode="relative" rAng="0" ptsTypes="AA">
                                      <p:cBhvr>
                                        <p:cTn id="27" dur="2000" spd="-100000" fill="hold"/>
                                        <p:tgtEl>
                                          <p:spTgt spid="3"/>
                                        </p:tgtEl>
                                        <p:attrNameLst>
                                          <p:attrName>ppt_x</p:attrName>
                                          <p:attrName>ppt_y</p:attrName>
                                        </p:attrNameLst>
                                      </p:cBhvr>
                                      <p:rCtr x="2985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9" grpId="0" animBg="1"/>
      <p:bldP spid="29" grpId="1" animBg="1"/>
      <p:bldP spid="30" grpId="0" animBg="1"/>
      <p:bldP spid="3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TW" altLang="en-US" dirty="0">
                <a:solidFill>
                  <a:schemeClr val="tx1"/>
                </a:solidFill>
              </a:rPr>
              <a:t>应用架构的</a:t>
            </a:r>
            <a:r>
              <a:rPr lang="zh-TW" altLang="en-US" dirty="0" smtClean="0">
                <a:solidFill>
                  <a:schemeClr val="tx1"/>
                </a:solidFill>
              </a:rPr>
              <a:t>改变</a:t>
            </a:r>
            <a:endParaRPr lang="en-US" dirty="0"/>
          </a:p>
        </p:txBody>
      </p:sp>
      <p:sp>
        <p:nvSpPr>
          <p:cNvPr id="26" name="TextBox 25"/>
          <p:cNvSpPr txBox="1"/>
          <p:nvPr/>
        </p:nvSpPr>
        <p:spPr>
          <a:xfrm>
            <a:off x="336539" y="4834218"/>
            <a:ext cx="4556248" cy="1708160"/>
          </a:xfrm>
          <a:prstGeom prst="rect">
            <a:avLst/>
          </a:prstGeom>
          <a:noFill/>
        </p:spPr>
        <p:txBody>
          <a:bodyPr wrap="square" rtlCol="0">
            <a:spAutoFit/>
          </a:bodyPr>
          <a:lstStyle/>
          <a:p>
            <a:pPr algn="r" defTabSz="1088291" fontAlgn="auto">
              <a:spcBef>
                <a:spcPts val="0"/>
              </a:spcBef>
              <a:spcAft>
                <a:spcPts val="0"/>
              </a:spcAft>
            </a:pPr>
            <a:r>
              <a:rPr lang="en-US" altLang="zh-TW" b="0" dirty="0" smtClean="0">
                <a:latin typeface="Microsoft YaHei" charset="-122"/>
                <a:ea typeface="Microsoft YaHei" charset="-122"/>
                <a:cs typeface="Microsoft YaHei" charset="-122"/>
              </a:rPr>
              <a:t>3</a:t>
            </a:r>
            <a:r>
              <a:rPr lang="zh-TW" altLang="en-US" b="0" dirty="0" smtClean="0">
                <a:latin typeface="Microsoft YaHei" charset="-122"/>
                <a:ea typeface="Microsoft YaHei" charset="-122"/>
                <a:cs typeface="Microsoft YaHei" charset="-122"/>
              </a:rPr>
              <a:t>层式架构</a:t>
            </a:r>
            <a:endParaRPr lang="en-US" altLang="zh-TW" b="0" dirty="0" smtClean="0">
              <a:latin typeface="Microsoft YaHei" charset="-122"/>
              <a:ea typeface="Microsoft YaHei" charset="-122"/>
              <a:cs typeface="Microsoft YaHei" charset="-122"/>
            </a:endParaRPr>
          </a:p>
          <a:p>
            <a:pPr algn="r"/>
            <a:r>
              <a:rPr lang="zh-CN" altLang="en-US" dirty="0">
                <a:latin typeface="Microsoft YaHei" charset="-122"/>
                <a:ea typeface="Microsoft YaHei" charset="-122"/>
                <a:cs typeface="Microsoft YaHei" charset="-122"/>
              </a:rPr>
              <a:t>分层但是紧密耦合的</a:t>
            </a:r>
            <a:r>
              <a:rPr lang="zh-CN" altLang="en-US" dirty="0" smtClean="0">
                <a:latin typeface="Microsoft YaHei" charset="-122"/>
                <a:ea typeface="Microsoft YaHei" charset="-122"/>
                <a:cs typeface="Microsoft YaHei" charset="-122"/>
              </a:rPr>
              <a:t>代码</a:t>
            </a:r>
            <a:endParaRPr lang="en-US" altLang="zh-CN" dirty="0" smtClean="0">
              <a:latin typeface="Microsoft YaHei" charset="-122"/>
              <a:ea typeface="Microsoft YaHei" charset="-122"/>
              <a:cs typeface="Microsoft YaHei" charset="-122"/>
            </a:endParaRPr>
          </a:p>
          <a:p>
            <a:pPr algn="r"/>
            <a:r>
              <a:rPr lang="zh-TW" altLang="en-US" b="0" dirty="0" smtClean="0">
                <a:latin typeface="Microsoft YaHei" charset="-122"/>
                <a:ea typeface="Microsoft YaHei" charset="-122"/>
                <a:cs typeface="Microsoft YaHei" charset="-122"/>
              </a:rPr>
              <a:t>整并在同一</a:t>
            </a:r>
            <a:r>
              <a:rPr lang="en-US" b="0" dirty="0" smtClean="0">
                <a:latin typeface="Microsoft YaHei" charset="-122"/>
                <a:ea typeface="Microsoft YaHei" charset="-122"/>
                <a:cs typeface="Microsoft YaHei" charset="-122"/>
              </a:rPr>
              <a:t>ADC</a:t>
            </a:r>
          </a:p>
          <a:p>
            <a:pPr algn="r" defTabSz="1088291" fontAlgn="auto">
              <a:spcBef>
                <a:spcPts val="0"/>
              </a:spcBef>
              <a:spcAft>
                <a:spcPts val="0"/>
              </a:spcAft>
            </a:pPr>
            <a:r>
              <a:rPr lang="zh-TW" altLang="en-US" b="0" dirty="0" smtClean="0">
                <a:latin typeface="Microsoft YaHei" charset="-122"/>
                <a:ea typeface="Microsoft YaHei" charset="-122"/>
                <a:cs typeface="Microsoft YaHei" charset="-122"/>
              </a:rPr>
              <a:t>设备管理</a:t>
            </a:r>
            <a:endParaRPr lang="en-US" altLang="zh-TW" b="0" dirty="0" smtClean="0">
              <a:latin typeface="Microsoft YaHei" charset="-122"/>
              <a:ea typeface="Microsoft YaHei" charset="-122"/>
              <a:cs typeface="Microsoft YaHei" charset="-122"/>
            </a:endParaRPr>
          </a:p>
          <a:p>
            <a:pPr algn="r"/>
            <a:r>
              <a:rPr lang="zh-TW" altLang="en-US" dirty="0">
                <a:latin typeface="Microsoft YaHei" charset="-122"/>
                <a:ea typeface="Microsoft YaHei" charset="-122"/>
                <a:cs typeface="Microsoft YaHei" charset="-122"/>
              </a:rPr>
              <a:t>配置</a:t>
            </a:r>
            <a:r>
              <a:rPr lang="zh-TW" altLang="en-US" dirty="0" smtClean="0">
                <a:latin typeface="Microsoft YaHei" charset="-122"/>
                <a:ea typeface="Microsoft YaHei" charset="-122"/>
                <a:cs typeface="Microsoft YaHei" charset="-122"/>
              </a:rPr>
              <a:t>服务</a:t>
            </a:r>
            <a:endParaRPr lang="en-US" b="0" dirty="0">
              <a:latin typeface="Microsoft YaHei" charset="-122"/>
              <a:ea typeface="Microsoft YaHei" charset="-122"/>
              <a:cs typeface="Microsoft YaHei" charset="-122"/>
            </a:endParaRPr>
          </a:p>
        </p:txBody>
      </p:sp>
      <p:sp>
        <p:nvSpPr>
          <p:cNvPr id="27" name="TextBox 26"/>
          <p:cNvSpPr txBox="1"/>
          <p:nvPr/>
        </p:nvSpPr>
        <p:spPr>
          <a:xfrm>
            <a:off x="6152434" y="4834218"/>
            <a:ext cx="5281824" cy="1708160"/>
          </a:xfrm>
          <a:prstGeom prst="rect">
            <a:avLst/>
          </a:prstGeom>
          <a:noFill/>
        </p:spPr>
        <p:txBody>
          <a:bodyPr wrap="square" rtlCol="0">
            <a:spAutoFit/>
          </a:bodyPr>
          <a:lstStyle/>
          <a:p>
            <a:pPr defTabSz="1088291" fontAlgn="auto">
              <a:spcBef>
                <a:spcPts val="0"/>
              </a:spcBef>
              <a:spcAft>
                <a:spcPts val="0"/>
              </a:spcAft>
            </a:pPr>
            <a:r>
              <a:rPr lang="zh-TW" altLang="en-US" b="0" dirty="0" smtClean="0">
                <a:latin typeface="Microsoft YaHei" charset="-122"/>
                <a:ea typeface="Microsoft YaHei" charset="-122"/>
                <a:cs typeface="Microsoft YaHei" charset="-122"/>
              </a:rPr>
              <a:t>微服务</a:t>
            </a:r>
            <a:endParaRPr lang="en-US" altLang="zh-TW" b="0" dirty="0" smtClean="0">
              <a:latin typeface="Microsoft YaHei" charset="-122"/>
              <a:ea typeface="Microsoft YaHei" charset="-122"/>
              <a:cs typeface="Microsoft YaHei" charset="-122"/>
            </a:endParaRPr>
          </a:p>
          <a:p>
            <a:pPr defTabSz="1088291" fontAlgn="auto">
              <a:spcBef>
                <a:spcPts val="0"/>
              </a:spcBef>
              <a:spcAft>
                <a:spcPts val="0"/>
              </a:spcAft>
            </a:pPr>
            <a:r>
              <a:rPr lang="zh-TW" altLang="en-US" b="0" dirty="0" smtClean="0">
                <a:latin typeface="Microsoft YaHei" charset="-122"/>
                <a:ea typeface="Microsoft YaHei" charset="-122"/>
                <a:cs typeface="Microsoft YaHei" charset="-122"/>
              </a:rPr>
              <a:t>分散</a:t>
            </a:r>
            <a:endParaRPr lang="en-US" altLang="zh-TW" b="0" dirty="0" smtClean="0">
              <a:latin typeface="Microsoft YaHei" charset="-122"/>
              <a:ea typeface="Microsoft YaHei" charset="-122"/>
              <a:cs typeface="Microsoft YaHei" charset="-122"/>
            </a:endParaRPr>
          </a:p>
          <a:p>
            <a:pPr defTabSz="1088291" fontAlgn="auto">
              <a:spcBef>
                <a:spcPts val="0"/>
              </a:spcBef>
              <a:spcAft>
                <a:spcPts val="0"/>
              </a:spcAft>
            </a:pPr>
            <a:r>
              <a:rPr lang="zh-TW" altLang="en-US" b="0" dirty="0" smtClean="0">
                <a:latin typeface="Microsoft YaHei" charset="-122"/>
                <a:ea typeface="Microsoft YaHei" charset="-122"/>
                <a:cs typeface="Microsoft YaHei" charset="-122"/>
              </a:rPr>
              <a:t>分门别类的微代理</a:t>
            </a:r>
            <a:endParaRPr lang="en-US" b="0" dirty="0" smtClean="0">
              <a:latin typeface="Microsoft YaHei" charset="-122"/>
              <a:ea typeface="Microsoft YaHei" charset="-122"/>
              <a:cs typeface="Microsoft YaHei" charset="-122"/>
            </a:endParaRPr>
          </a:p>
          <a:p>
            <a:pPr defTabSz="1088291" fontAlgn="auto">
              <a:spcBef>
                <a:spcPts val="0"/>
              </a:spcBef>
              <a:spcAft>
                <a:spcPts val="0"/>
              </a:spcAft>
            </a:pPr>
            <a:r>
              <a:rPr lang="zh-TW" altLang="en-US" b="0" dirty="0" smtClean="0">
                <a:latin typeface="Microsoft YaHei" charset="-122"/>
                <a:ea typeface="Microsoft YaHei" charset="-122"/>
                <a:cs typeface="Microsoft YaHei" charset="-122"/>
              </a:rPr>
              <a:t>统一管理</a:t>
            </a:r>
            <a:endParaRPr lang="en-US" altLang="zh-TW" b="0" dirty="0" smtClean="0">
              <a:latin typeface="Microsoft YaHei" charset="-122"/>
              <a:ea typeface="Microsoft YaHei" charset="-122"/>
              <a:cs typeface="Microsoft YaHei" charset="-122"/>
            </a:endParaRPr>
          </a:p>
          <a:p>
            <a:r>
              <a:rPr lang="zh-TW" altLang="en-US" dirty="0" smtClean="0">
                <a:latin typeface="Microsoft YaHei" charset="-122"/>
                <a:ea typeface="Microsoft YaHei" charset="-122"/>
                <a:cs typeface="Microsoft YaHei" charset="-122"/>
              </a:rPr>
              <a:t>发现服务</a:t>
            </a:r>
            <a:endParaRPr lang="en-US" b="0" dirty="0">
              <a:latin typeface="Microsoft YaHei" charset="-122"/>
              <a:ea typeface="Microsoft YaHei" charset="-122"/>
              <a:cs typeface="Microsoft YaHei" charset="-122"/>
            </a:endParaRPr>
          </a:p>
        </p:txBody>
      </p:sp>
      <p:grpSp>
        <p:nvGrpSpPr>
          <p:cNvPr id="3" name="Group 2"/>
          <p:cNvGrpSpPr/>
          <p:nvPr/>
        </p:nvGrpSpPr>
        <p:grpSpPr>
          <a:xfrm>
            <a:off x="267285" y="2650670"/>
            <a:ext cx="1728750" cy="215354"/>
            <a:chOff x="1995101" y="3826862"/>
            <a:chExt cx="1728750" cy="215354"/>
          </a:xfrm>
          <a:solidFill>
            <a:schemeClr val="tx1"/>
          </a:solidFill>
        </p:grpSpPr>
        <p:sp>
          <p:nvSpPr>
            <p:cNvPr id="157" name="Freeform 156"/>
            <p:cNvSpPr/>
            <p:nvPr/>
          </p:nvSpPr>
          <p:spPr>
            <a:xfrm>
              <a:off x="2293364"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59" name="Freeform 158"/>
            <p:cNvSpPr/>
            <p:nvPr/>
          </p:nvSpPr>
          <p:spPr>
            <a:xfrm>
              <a:off x="2593677"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1" name="Freeform 160"/>
            <p:cNvSpPr/>
            <p:nvPr/>
          </p:nvSpPr>
          <p:spPr>
            <a:xfrm>
              <a:off x="1995101" y="3829514"/>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2" name="Freeform 161"/>
            <p:cNvSpPr/>
            <p:nvPr/>
          </p:nvSpPr>
          <p:spPr>
            <a:xfrm>
              <a:off x="3189821" y="3829514"/>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3" name="Freeform 162"/>
            <p:cNvSpPr/>
            <p:nvPr/>
          </p:nvSpPr>
          <p:spPr>
            <a:xfrm>
              <a:off x="3490134" y="3829514"/>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4" name="Freeform 163"/>
            <p:cNvSpPr/>
            <p:nvPr/>
          </p:nvSpPr>
          <p:spPr>
            <a:xfrm>
              <a:off x="2891558" y="3832166"/>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grpSp>
      <p:grpSp>
        <p:nvGrpSpPr>
          <p:cNvPr id="165" name="Group 164"/>
          <p:cNvGrpSpPr/>
          <p:nvPr/>
        </p:nvGrpSpPr>
        <p:grpSpPr>
          <a:xfrm>
            <a:off x="565548" y="3760497"/>
            <a:ext cx="1130174" cy="215354"/>
            <a:chOff x="2293364" y="3826862"/>
            <a:chExt cx="1130174" cy="215354"/>
          </a:xfrm>
          <a:solidFill>
            <a:schemeClr val="tx1"/>
          </a:solidFill>
        </p:grpSpPr>
        <p:sp>
          <p:nvSpPr>
            <p:cNvPr id="166" name="Freeform 165"/>
            <p:cNvSpPr/>
            <p:nvPr/>
          </p:nvSpPr>
          <p:spPr>
            <a:xfrm>
              <a:off x="2293364"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7" name="Freeform 166"/>
            <p:cNvSpPr/>
            <p:nvPr/>
          </p:nvSpPr>
          <p:spPr>
            <a:xfrm>
              <a:off x="2593677"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69" name="Freeform 168"/>
            <p:cNvSpPr/>
            <p:nvPr/>
          </p:nvSpPr>
          <p:spPr>
            <a:xfrm>
              <a:off x="3189821" y="3829514"/>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71" name="Freeform 170"/>
            <p:cNvSpPr/>
            <p:nvPr/>
          </p:nvSpPr>
          <p:spPr>
            <a:xfrm>
              <a:off x="2891558" y="3832166"/>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grpSp>
      <p:grpSp>
        <p:nvGrpSpPr>
          <p:cNvPr id="172" name="Group 171"/>
          <p:cNvGrpSpPr/>
          <p:nvPr/>
        </p:nvGrpSpPr>
        <p:grpSpPr>
          <a:xfrm>
            <a:off x="863429" y="4797689"/>
            <a:ext cx="534030" cy="210050"/>
            <a:chOff x="2293364" y="3826862"/>
            <a:chExt cx="534030" cy="210050"/>
          </a:xfrm>
          <a:solidFill>
            <a:schemeClr val="tx1"/>
          </a:solidFill>
        </p:grpSpPr>
        <p:sp>
          <p:nvSpPr>
            <p:cNvPr id="173" name="Freeform 172"/>
            <p:cNvSpPr/>
            <p:nvPr/>
          </p:nvSpPr>
          <p:spPr>
            <a:xfrm>
              <a:off x="2293364"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sp>
          <p:nvSpPr>
            <p:cNvPr id="174" name="Freeform 173"/>
            <p:cNvSpPr/>
            <p:nvPr/>
          </p:nvSpPr>
          <p:spPr>
            <a:xfrm>
              <a:off x="2593677" y="3826862"/>
              <a:ext cx="233717" cy="210050"/>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732" b="0">
                <a:solidFill>
                  <a:schemeClr val="tx1"/>
                </a:solidFill>
                <a:latin typeface="Microsoft YaHei" charset="-122"/>
                <a:ea typeface="Microsoft YaHei" charset="-122"/>
                <a:cs typeface="Microsoft YaHei" charset="-122"/>
              </a:endParaRPr>
            </a:p>
          </p:txBody>
        </p:sp>
      </p:grpSp>
      <p:sp>
        <p:nvSpPr>
          <p:cNvPr id="178" name="Frame 177"/>
          <p:cNvSpPr/>
          <p:nvPr/>
        </p:nvSpPr>
        <p:spPr bwMode="auto">
          <a:xfrm>
            <a:off x="865861" y="2010706"/>
            <a:ext cx="662740" cy="336278"/>
          </a:xfrm>
          <a:prstGeom prst="fram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200" b="0" dirty="0" smtClean="0">
                <a:latin typeface="Microsoft YaHei" charset="-122"/>
                <a:ea typeface="Microsoft YaHei" charset="-122"/>
                <a:cs typeface="Microsoft YaHei" charset="-122"/>
              </a:rPr>
              <a:t>NS</a:t>
            </a:r>
            <a:endParaRPr lang="en-US" sz="2000" b="0" dirty="0" smtClean="0">
              <a:latin typeface="Microsoft YaHei" charset="-122"/>
              <a:ea typeface="Microsoft YaHei" charset="-122"/>
              <a:cs typeface="Microsoft YaHei" charset="-122"/>
            </a:endParaRPr>
          </a:p>
        </p:txBody>
      </p:sp>
      <p:grpSp>
        <p:nvGrpSpPr>
          <p:cNvPr id="69" name="Group 68"/>
          <p:cNvGrpSpPr/>
          <p:nvPr/>
        </p:nvGrpSpPr>
        <p:grpSpPr>
          <a:xfrm>
            <a:off x="384143" y="2791484"/>
            <a:ext cx="1495033" cy="225724"/>
            <a:chOff x="1292004" y="2353842"/>
            <a:chExt cx="1495033" cy="225724"/>
          </a:xfrm>
        </p:grpSpPr>
        <p:cxnSp>
          <p:nvCxnSpPr>
            <p:cNvPr id="18" name="Straight Connector 17"/>
            <p:cNvCxnSpPr>
              <a:stCxn id="178" idx="2"/>
            </p:cNvCxnSpPr>
            <p:nvPr/>
          </p:nvCxnSpPr>
          <p:spPr bwMode="auto">
            <a:xfrm flipH="1">
              <a:off x="1292004" y="2353842"/>
              <a:ext cx="813088" cy="203638"/>
            </a:xfrm>
            <a:prstGeom prst="line">
              <a:avLst/>
            </a:prstGeom>
            <a:noFill/>
            <a:ln w="19050" cap="flat" cmpd="sng" algn="ctr">
              <a:solidFill>
                <a:schemeClr val="tx1"/>
              </a:solidFill>
              <a:prstDash val="sysDash"/>
              <a:round/>
              <a:headEnd type="none" w="med" len="med"/>
              <a:tailEnd type="none" w="med" len="med"/>
            </a:ln>
            <a:effectLst/>
          </p:spPr>
        </p:cxnSp>
        <p:cxnSp>
          <p:nvCxnSpPr>
            <p:cNvPr id="24" name="Straight Connector 23"/>
            <p:cNvCxnSpPr>
              <a:stCxn id="178" idx="2"/>
            </p:cNvCxnSpPr>
            <p:nvPr/>
          </p:nvCxnSpPr>
          <p:spPr bwMode="auto">
            <a:xfrm flipH="1">
              <a:off x="1660313" y="2353842"/>
              <a:ext cx="444779" cy="225724"/>
            </a:xfrm>
            <a:prstGeom prst="line">
              <a:avLst/>
            </a:prstGeom>
            <a:noFill/>
            <a:ln w="19050" cap="flat" cmpd="sng" algn="ctr">
              <a:solidFill>
                <a:schemeClr val="tx1"/>
              </a:solidFill>
              <a:prstDash val="sysDash"/>
              <a:round/>
              <a:headEnd type="none" w="med" len="med"/>
              <a:tailEnd type="none" w="med" len="med"/>
            </a:ln>
            <a:effectLst/>
          </p:spPr>
        </p:cxnSp>
        <p:cxnSp>
          <p:nvCxnSpPr>
            <p:cNvPr id="29" name="Straight Connector 28"/>
            <p:cNvCxnSpPr>
              <a:stCxn id="178" idx="2"/>
            </p:cNvCxnSpPr>
            <p:nvPr/>
          </p:nvCxnSpPr>
          <p:spPr bwMode="auto">
            <a:xfrm flipH="1">
              <a:off x="1963999" y="2353842"/>
              <a:ext cx="141093" cy="222422"/>
            </a:xfrm>
            <a:prstGeom prst="line">
              <a:avLst/>
            </a:prstGeom>
            <a:noFill/>
            <a:ln w="19050" cap="flat" cmpd="sng" algn="ctr">
              <a:solidFill>
                <a:schemeClr val="tx1"/>
              </a:solidFill>
              <a:prstDash val="sysDash"/>
              <a:round/>
              <a:headEnd type="none" w="med" len="med"/>
              <a:tailEnd type="none" w="med" len="med"/>
            </a:ln>
            <a:effectLst/>
          </p:spPr>
        </p:cxnSp>
        <p:cxnSp>
          <p:nvCxnSpPr>
            <p:cNvPr id="31" name="Straight Connector 30"/>
            <p:cNvCxnSpPr>
              <a:stCxn id="178" idx="2"/>
            </p:cNvCxnSpPr>
            <p:nvPr/>
          </p:nvCxnSpPr>
          <p:spPr bwMode="auto">
            <a:xfrm>
              <a:off x="2105092" y="2353842"/>
              <a:ext cx="95138" cy="203638"/>
            </a:xfrm>
            <a:prstGeom prst="line">
              <a:avLst/>
            </a:prstGeom>
            <a:noFill/>
            <a:ln w="19050" cap="flat" cmpd="sng" algn="ctr">
              <a:solidFill>
                <a:schemeClr val="tx1"/>
              </a:solidFill>
              <a:prstDash val="sysDash"/>
              <a:round/>
              <a:headEnd type="none" w="med" len="med"/>
              <a:tailEnd type="none" w="med" len="med"/>
            </a:ln>
            <a:effectLst/>
          </p:spPr>
        </p:cxnSp>
        <p:cxnSp>
          <p:nvCxnSpPr>
            <p:cNvPr id="65" name="Straight Connector 64"/>
            <p:cNvCxnSpPr>
              <a:stCxn id="178" idx="2"/>
            </p:cNvCxnSpPr>
            <p:nvPr/>
          </p:nvCxnSpPr>
          <p:spPr bwMode="auto">
            <a:xfrm>
              <a:off x="2105092" y="2353842"/>
              <a:ext cx="354434" cy="225724"/>
            </a:xfrm>
            <a:prstGeom prst="line">
              <a:avLst/>
            </a:prstGeom>
            <a:noFill/>
            <a:ln w="19050" cap="flat" cmpd="sng" algn="ctr">
              <a:solidFill>
                <a:schemeClr val="tx1"/>
              </a:solidFill>
              <a:prstDash val="sysDash"/>
              <a:round/>
              <a:headEnd type="none" w="med" len="med"/>
              <a:tailEnd type="none" w="med" len="med"/>
            </a:ln>
            <a:effectLst/>
          </p:spPr>
        </p:cxnSp>
        <p:cxnSp>
          <p:nvCxnSpPr>
            <p:cNvPr id="67" name="Straight Connector 66"/>
            <p:cNvCxnSpPr>
              <a:stCxn id="178" idx="2"/>
            </p:cNvCxnSpPr>
            <p:nvPr/>
          </p:nvCxnSpPr>
          <p:spPr bwMode="auto">
            <a:xfrm>
              <a:off x="2105092" y="2353842"/>
              <a:ext cx="681945" cy="225724"/>
            </a:xfrm>
            <a:prstGeom prst="line">
              <a:avLst/>
            </a:prstGeom>
            <a:noFill/>
            <a:ln w="19050" cap="flat" cmpd="sng" algn="ctr">
              <a:solidFill>
                <a:schemeClr val="tx1"/>
              </a:solidFill>
              <a:prstDash val="sysDash"/>
              <a:round/>
              <a:headEnd type="none" w="med" len="med"/>
              <a:tailEnd type="none" w="med" len="med"/>
            </a:ln>
            <a:effectLst/>
          </p:spPr>
        </p:cxnSp>
      </p:grpSp>
      <p:sp>
        <p:nvSpPr>
          <p:cNvPr id="204" name="Frame 203"/>
          <p:cNvSpPr/>
          <p:nvPr/>
        </p:nvSpPr>
        <p:spPr bwMode="auto">
          <a:xfrm>
            <a:off x="808283" y="3053435"/>
            <a:ext cx="662740" cy="336278"/>
          </a:xfrm>
          <a:prstGeom prst="fram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200" b="0" dirty="0" smtClean="0">
                <a:latin typeface="Microsoft YaHei" charset="-122"/>
                <a:ea typeface="Microsoft YaHei" charset="-122"/>
                <a:cs typeface="Microsoft YaHei" charset="-122"/>
              </a:rPr>
              <a:t>NS</a:t>
            </a:r>
            <a:endParaRPr lang="en-US" sz="2000" b="0" dirty="0" smtClean="0">
              <a:latin typeface="Microsoft YaHei" charset="-122"/>
              <a:ea typeface="Microsoft YaHei" charset="-122"/>
              <a:cs typeface="Microsoft YaHei" charset="-122"/>
            </a:endParaRPr>
          </a:p>
        </p:txBody>
      </p:sp>
      <p:grpSp>
        <p:nvGrpSpPr>
          <p:cNvPr id="205" name="Group 204"/>
          <p:cNvGrpSpPr/>
          <p:nvPr/>
        </p:nvGrpSpPr>
        <p:grpSpPr>
          <a:xfrm>
            <a:off x="694874" y="3834213"/>
            <a:ext cx="799213" cy="225724"/>
            <a:chOff x="1660313" y="2353842"/>
            <a:chExt cx="799213" cy="225724"/>
          </a:xfrm>
        </p:grpSpPr>
        <p:cxnSp>
          <p:nvCxnSpPr>
            <p:cNvPr id="207" name="Straight Connector 206"/>
            <p:cNvCxnSpPr>
              <a:stCxn id="204" idx="2"/>
            </p:cNvCxnSpPr>
            <p:nvPr/>
          </p:nvCxnSpPr>
          <p:spPr bwMode="auto">
            <a:xfrm flipH="1">
              <a:off x="1660313" y="2353842"/>
              <a:ext cx="444779" cy="225724"/>
            </a:xfrm>
            <a:prstGeom prst="line">
              <a:avLst/>
            </a:prstGeom>
            <a:noFill/>
            <a:ln w="19050" cap="flat" cmpd="sng" algn="ctr">
              <a:solidFill>
                <a:schemeClr val="tx1"/>
              </a:solidFill>
              <a:prstDash val="sysDash"/>
              <a:round/>
              <a:headEnd type="none" w="med" len="med"/>
              <a:tailEnd type="none" w="med" len="med"/>
            </a:ln>
            <a:effectLst/>
          </p:spPr>
        </p:cxnSp>
        <p:cxnSp>
          <p:nvCxnSpPr>
            <p:cNvPr id="208" name="Straight Connector 207"/>
            <p:cNvCxnSpPr>
              <a:stCxn id="204" idx="2"/>
            </p:cNvCxnSpPr>
            <p:nvPr/>
          </p:nvCxnSpPr>
          <p:spPr bwMode="auto">
            <a:xfrm flipH="1">
              <a:off x="1963999" y="2353842"/>
              <a:ext cx="141093" cy="222422"/>
            </a:xfrm>
            <a:prstGeom prst="line">
              <a:avLst/>
            </a:prstGeom>
            <a:noFill/>
            <a:ln w="19050" cap="flat" cmpd="sng" algn="ctr">
              <a:solidFill>
                <a:schemeClr val="tx1"/>
              </a:solidFill>
              <a:prstDash val="sysDash"/>
              <a:round/>
              <a:headEnd type="none" w="med" len="med"/>
              <a:tailEnd type="none" w="med" len="med"/>
            </a:ln>
            <a:effectLst/>
          </p:spPr>
        </p:cxnSp>
        <p:cxnSp>
          <p:nvCxnSpPr>
            <p:cNvPr id="209" name="Straight Connector 208"/>
            <p:cNvCxnSpPr>
              <a:stCxn id="204" idx="2"/>
            </p:cNvCxnSpPr>
            <p:nvPr/>
          </p:nvCxnSpPr>
          <p:spPr bwMode="auto">
            <a:xfrm>
              <a:off x="2105092" y="2353842"/>
              <a:ext cx="95138" cy="203638"/>
            </a:xfrm>
            <a:prstGeom prst="line">
              <a:avLst/>
            </a:prstGeom>
            <a:noFill/>
            <a:ln w="19050" cap="flat" cmpd="sng" algn="ctr">
              <a:solidFill>
                <a:schemeClr val="tx1"/>
              </a:solidFill>
              <a:prstDash val="sysDash"/>
              <a:round/>
              <a:headEnd type="none" w="med" len="med"/>
              <a:tailEnd type="none" w="med" len="med"/>
            </a:ln>
            <a:effectLst/>
          </p:spPr>
        </p:cxnSp>
        <p:cxnSp>
          <p:nvCxnSpPr>
            <p:cNvPr id="210" name="Straight Connector 209"/>
            <p:cNvCxnSpPr>
              <a:stCxn id="204" idx="2"/>
            </p:cNvCxnSpPr>
            <p:nvPr/>
          </p:nvCxnSpPr>
          <p:spPr bwMode="auto">
            <a:xfrm>
              <a:off x="2105092" y="2353842"/>
              <a:ext cx="354434" cy="225724"/>
            </a:xfrm>
            <a:prstGeom prst="line">
              <a:avLst/>
            </a:prstGeom>
            <a:noFill/>
            <a:ln w="19050" cap="flat" cmpd="sng" algn="ctr">
              <a:solidFill>
                <a:schemeClr val="tx1"/>
              </a:solidFill>
              <a:prstDash val="sysDash"/>
              <a:round/>
              <a:headEnd type="none" w="med" len="med"/>
              <a:tailEnd type="none" w="med" len="med"/>
            </a:ln>
            <a:effectLst/>
          </p:spPr>
        </p:cxnSp>
      </p:grpSp>
      <p:sp>
        <p:nvSpPr>
          <p:cNvPr id="213" name="Frame 212"/>
          <p:cNvSpPr/>
          <p:nvPr/>
        </p:nvSpPr>
        <p:spPr bwMode="auto">
          <a:xfrm>
            <a:off x="822329" y="4097364"/>
            <a:ext cx="662740" cy="336278"/>
          </a:xfrm>
          <a:prstGeom prst="fram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200" b="0" dirty="0" smtClean="0">
                <a:latin typeface="Microsoft YaHei" charset="-122"/>
                <a:ea typeface="Microsoft YaHei" charset="-122"/>
                <a:cs typeface="Microsoft YaHei" charset="-122"/>
              </a:rPr>
              <a:t>NS</a:t>
            </a:r>
            <a:endParaRPr lang="en-US" sz="2000" b="0" dirty="0" smtClean="0">
              <a:latin typeface="Microsoft YaHei" charset="-122"/>
              <a:ea typeface="Microsoft YaHei" charset="-122"/>
              <a:cs typeface="Microsoft YaHei" charset="-122"/>
            </a:endParaRPr>
          </a:p>
        </p:txBody>
      </p:sp>
      <p:grpSp>
        <p:nvGrpSpPr>
          <p:cNvPr id="214" name="Group 213"/>
          <p:cNvGrpSpPr/>
          <p:nvPr/>
        </p:nvGrpSpPr>
        <p:grpSpPr>
          <a:xfrm>
            <a:off x="1012606" y="4878142"/>
            <a:ext cx="236231" cy="222422"/>
            <a:chOff x="1972948" y="2303826"/>
            <a:chExt cx="236231" cy="222422"/>
          </a:xfrm>
        </p:grpSpPr>
        <p:cxnSp>
          <p:nvCxnSpPr>
            <p:cNvPr id="216" name="Straight Connector 215"/>
            <p:cNvCxnSpPr>
              <a:stCxn id="213" idx="2"/>
            </p:cNvCxnSpPr>
            <p:nvPr/>
          </p:nvCxnSpPr>
          <p:spPr bwMode="auto">
            <a:xfrm flipH="1">
              <a:off x="1972948" y="2303826"/>
              <a:ext cx="141093" cy="222422"/>
            </a:xfrm>
            <a:prstGeom prst="line">
              <a:avLst/>
            </a:prstGeom>
            <a:noFill/>
            <a:ln w="19050" cap="flat" cmpd="sng" algn="ctr">
              <a:solidFill>
                <a:schemeClr val="tx1"/>
              </a:solidFill>
              <a:prstDash val="sysDash"/>
              <a:round/>
              <a:headEnd type="none" w="med" len="med"/>
              <a:tailEnd type="none" w="med" len="med"/>
            </a:ln>
            <a:effectLst/>
          </p:spPr>
        </p:cxnSp>
        <p:cxnSp>
          <p:nvCxnSpPr>
            <p:cNvPr id="217" name="Straight Connector 216"/>
            <p:cNvCxnSpPr>
              <a:stCxn id="213" idx="2"/>
            </p:cNvCxnSpPr>
            <p:nvPr/>
          </p:nvCxnSpPr>
          <p:spPr bwMode="auto">
            <a:xfrm>
              <a:off x="2114041" y="2303826"/>
              <a:ext cx="95138" cy="203638"/>
            </a:xfrm>
            <a:prstGeom prst="line">
              <a:avLst/>
            </a:prstGeom>
            <a:noFill/>
            <a:ln w="19050" cap="flat" cmpd="sng" algn="ctr">
              <a:solidFill>
                <a:schemeClr val="tx1"/>
              </a:solidFill>
              <a:prstDash val="sysDash"/>
              <a:round/>
              <a:headEnd type="none" w="med" len="med"/>
              <a:tailEnd type="none" w="med" len="med"/>
            </a:ln>
            <a:effectLst/>
          </p:spPr>
        </p:cxnSp>
      </p:grpSp>
      <p:cxnSp>
        <p:nvCxnSpPr>
          <p:cNvPr id="219" name="Straight Connector 218"/>
          <p:cNvCxnSpPr/>
          <p:nvPr/>
        </p:nvCxnSpPr>
        <p:spPr bwMode="auto">
          <a:xfrm>
            <a:off x="5426102" y="1324726"/>
            <a:ext cx="0" cy="4080992"/>
          </a:xfrm>
          <a:prstGeom prst="line">
            <a:avLst/>
          </a:prstGeom>
          <a:noFill/>
          <a:ln w="12700" cap="flat" cmpd="sng" algn="ctr">
            <a:solidFill>
              <a:schemeClr val="tx1"/>
            </a:solidFill>
            <a:prstDash val="solid"/>
            <a:round/>
            <a:headEnd type="none" w="med" len="med"/>
            <a:tailEnd type="none" w="med" len="med"/>
          </a:ln>
          <a:effectLst/>
        </p:spPr>
      </p:cxnSp>
      <p:grpSp>
        <p:nvGrpSpPr>
          <p:cNvPr id="5" name="Group 4"/>
          <p:cNvGrpSpPr/>
          <p:nvPr/>
        </p:nvGrpSpPr>
        <p:grpSpPr>
          <a:xfrm>
            <a:off x="2268333" y="2324911"/>
            <a:ext cx="2434272" cy="2306456"/>
            <a:chOff x="380679" y="1835810"/>
            <a:chExt cx="2434272" cy="2306456"/>
          </a:xfrm>
        </p:grpSpPr>
        <p:grpSp>
          <p:nvGrpSpPr>
            <p:cNvPr id="223" name="Group 222"/>
            <p:cNvGrpSpPr/>
            <p:nvPr/>
          </p:nvGrpSpPr>
          <p:grpSpPr>
            <a:xfrm rot="10800000">
              <a:off x="380679" y="1835810"/>
              <a:ext cx="2434272" cy="2306456"/>
              <a:chOff x="609145" y="1244026"/>
              <a:chExt cx="3741302" cy="2780033"/>
            </a:xfrm>
          </p:grpSpPr>
          <p:sp>
            <p:nvSpPr>
              <p:cNvPr id="224" name="Freeform 223"/>
              <p:cNvSpPr/>
              <p:nvPr/>
            </p:nvSpPr>
            <p:spPr>
              <a:xfrm rot="10800000">
                <a:off x="609147" y="3401840"/>
                <a:ext cx="2826023" cy="582571"/>
              </a:xfrm>
              <a:custGeom>
                <a:avLst/>
                <a:gdLst>
                  <a:gd name="connsiteX0" fmla="*/ 0 w 6095999"/>
                  <a:gd name="connsiteY0" fmla="*/ 101600 h 1016000"/>
                  <a:gd name="connsiteX1" fmla="*/ 101600 w 6095999"/>
                  <a:gd name="connsiteY1" fmla="*/ 0 h 1016000"/>
                  <a:gd name="connsiteX2" fmla="*/ 5994399 w 6095999"/>
                  <a:gd name="connsiteY2" fmla="*/ 0 h 1016000"/>
                  <a:gd name="connsiteX3" fmla="*/ 6095999 w 6095999"/>
                  <a:gd name="connsiteY3" fmla="*/ 101600 h 1016000"/>
                  <a:gd name="connsiteX4" fmla="*/ 6095999 w 6095999"/>
                  <a:gd name="connsiteY4" fmla="*/ 914400 h 1016000"/>
                  <a:gd name="connsiteX5" fmla="*/ 5994399 w 6095999"/>
                  <a:gd name="connsiteY5" fmla="*/ 1016000 h 1016000"/>
                  <a:gd name="connsiteX6" fmla="*/ 101600 w 6095999"/>
                  <a:gd name="connsiteY6" fmla="*/ 1016000 h 1016000"/>
                  <a:gd name="connsiteX7" fmla="*/ 0 w 6095999"/>
                  <a:gd name="connsiteY7" fmla="*/ 914400 h 1016000"/>
                  <a:gd name="connsiteX8" fmla="*/ 0 w 6095999"/>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5999" h="1016000">
                    <a:moveTo>
                      <a:pt x="0" y="101600"/>
                    </a:moveTo>
                    <a:cubicBezTo>
                      <a:pt x="0" y="45488"/>
                      <a:pt x="45488" y="0"/>
                      <a:pt x="101600" y="0"/>
                    </a:cubicBezTo>
                    <a:lnTo>
                      <a:pt x="5994399" y="0"/>
                    </a:lnTo>
                    <a:cubicBezTo>
                      <a:pt x="6050511" y="0"/>
                      <a:pt x="6095999" y="45488"/>
                      <a:pt x="6095999" y="101600"/>
                    </a:cubicBezTo>
                    <a:lnTo>
                      <a:pt x="6095999" y="914400"/>
                    </a:lnTo>
                    <a:cubicBezTo>
                      <a:pt x="6095999" y="970512"/>
                      <a:pt x="6050511" y="1016000"/>
                      <a:pt x="5994399" y="1016000"/>
                    </a:cubicBezTo>
                    <a:lnTo>
                      <a:pt x="101600" y="1016000"/>
                    </a:lnTo>
                    <a:cubicBezTo>
                      <a:pt x="45488" y="1016000"/>
                      <a:pt x="0" y="970512"/>
                      <a:pt x="0" y="914400"/>
                    </a:cubicBezTo>
                    <a:lnTo>
                      <a:pt x="0" y="101600"/>
                    </a:lnTo>
                    <a:close/>
                  </a:path>
                </a:pathLst>
              </a:custGeom>
              <a:solidFill>
                <a:schemeClr val="bg1"/>
              </a:solidFill>
              <a:ln w="38100">
                <a:solidFill>
                  <a:schemeClr val="accent4">
                    <a:lumMod val="40000"/>
                    <a:lumOff val="6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09" tIns="136162" rIns="184409" bIns="136162" numCol="1" spcCol="1270" anchor="ctr" anchorCtr="0">
                <a:noAutofit/>
              </a:bodyPr>
              <a:lstStyle/>
              <a:p>
                <a:pPr algn="ctr" defTabSz="3377355" fontAlgn="auto">
                  <a:lnSpc>
                    <a:spcPct val="90000"/>
                  </a:lnSpc>
                  <a:spcAft>
                    <a:spcPct val="35000"/>
                  </a:spcAft>
                </a:pPr>
                <a:r>
                  <a:rPr lang="en-US" sz="1200" b="0" dirty="0" smtClean="0">
                    <a:solidFill>
                      <a:schemeClr val="tx1"/>
                    </a:solidFill>
                    <a:latin typeface="Microsoft YaHei" charset="-122"/>
                    <a:ea typeface="Microsoft YaHei" charset="-122"/>
                    <a:cs typeface="Microsoft YaHei" charset="-122"/>
                  </a:rPr>
                  <a:t>Inventory</a:t>
                </a:r>
                <a:endParaRPr lang="en-US" sz="1200" b="0" dirty="0">
                  <a:solidFill>
                    <a:schemeClr val="tx1"/>
                  </a:solidFill>
                  <a:latin typeface="Microsoft YaHei" charset="-122"/>
                  <a:ea typeface="Microsoft YaHei" charset="-122"/>
                  <a:cs typeface="Microsoft YaHei" charset="-122"/>
                </a:endParaRPr>
              </a:p>
            </p:txBody>
          </p:sp>
          <p:sp>
            <p:nvSpPr>
              <p:cNvPr id="225" name="Rounded Rectangle 224"/>
              <p:cNvSpPr/>
              <p:nvPr/>
            </p:nvSpPr>
            <p:spPr>
              <a:xfrm rot="10800000">
                <a:off x="3619754" y="1244026"/>
                <a:ext cx="730693" cy="2780033"/>
              </a:xfrm>
              <a:prstGeom prst="roundRect">
                <a:avLst>
                  <a:gd name="adj" fmla="val 16670"/>
                </a:avLst>
              </a:prstGeom>
              <a:solidFill>
                <a:schemeClr val="bg1"/>
              </a:solid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defTabSz="1088291" fontAlgn="auto">
                  <a:spcBef>
                    <a:spcPts val="0"/>
                  </a:spcBef>
                  <a:spcAft>
                    <a:spcPts val="0"/>
                  </a:spcAft>
                </a:pPr>
                <a:endParaRPr lang="en-US" sz="1600" b="0" dirty="0" smtClean="0">
                  <a:solidFill>
                    <a:schemeClr val="tx1"/>
                  </a:solidFill>
                  <a:latin typeface="Microsoft YaHei" charset="-122"/>
                  <a:ea typeface="Microsoft YaHei" charset="-122"/>
                  <a:cs typeface="Microsoft YaHei" charset="-122"/>
                </a:endParaRPr>
              </a:p>
              <a:p>
                <a:pPr algn="ctr" defTabSz="1088291" fontAlgn="auto">
                  <a:spcBef>
                    <a:spcPts val="0"/>
                  </a:spcBef>
                  <a:spcAft>
                    <a:spcPts val="0"/>
                  </a:spcAft>
                </a:pPr>
                <a:r>
                  <a:rPr lang="en-US" sz="1600" b="0" dirty="0" smtClean="0">
                    <a:solidFill>
                      <a:schemeClr val="tx1"/>
                    </a:solidFill>
                    <a:latin typeface="Microsoft YaHei" charset="-122"/>
                    <a:ea typeface="Microsoft YaHei" charset="-122"/>
                    <a:cs typeface="Microsoft YaHei" charset="-122"/>
                  </a:rPr>
                  <a:t>W</a:t>
                </a:r>
              </a:p>
              <a:p>
                <a:pPr algn="ctr" defTabSz="1088291" fontAlgn="auto">
                  <a:spcBef>
                    <a:spcPts val="0"/>
                  </a:spcBef>
                  <a:spcAft>
                    <a:spcPts val="0"/>
                  </a:spcAft>
                </a:pPr>
                <a:r>
                  <a:rPr lang="en-US" sz="1600" b="0" dirty="0" smtClean="0">
                    <a:solidFill>
                      <a:schemeClr val="tx1"/>
                    </a:solidFill>
                    <a:latin typeface="Microsoft YaHei" charset="-122"/>
                    <a:ea typeface="Microsoft YaHei" charset="-122"/>
                    <a:cs typeface="Microsoft YaHei" charset="-122"/>
                  </a:rPr>
                  <a:t>E</a:t>
                </a:r>
              </a:p>
              <a:p>
                <a:pPr algn="ctr" defTabSz="1088291" fontAlgn="auto">
                  <a:spcBef>
                    <a:spcPts val="0"/>
                  </a:spcBef>
                  <a:spcAft>
                    <a:spcPts val="0"/>
                  </a:spcAft>
                </a:pPr>
                <a:r>
                  <a:rPr lang="en-US" sz="1600" b="0" dirty="0" smtClean="0">
                    <a:solidFill>
                      <a:schemeClr val="tx1"/>
                    </a:solidFill>
                    <a:latin typeface="Microsoft YaHei" charset="-122"/>
                    <a:ea typeface="Microsoft YaHei" charset="-122"/>
                    <a:cs typeface="Microsoft YaHei" charset="-122"/>
                  </a:rPr>
                  <a:t>B</a:t>
                </a:r>
              </a:p>
              <a:p>
                <a:pPr algn="ctr" defTabSz="1088291" fontAlgn="auto">
                  <a:spcBef>
                    <a:spcPts val="0"/>
                  </a:spcBef>
                  <a:spcAft>
                    <a:spcPts val="0"/>
                  </a:spcAft>
                </a:pPr>
                <a:endParaRPr lang="en-US" sz="1600" b="0" dirty="0">
                  <a:solidFill>
                    <a:schemeClr val="tx1"/>
                  </a:solidFill>
                  <a:latin typeface="Microsoft YaHei" charset="-122"/>
                  <a:ea typeface="Microsoft YaHei" charset="-122"/>
                  <a:cs typeface="Microsoft YaHei" charset="-122"/>
                </a:endParaRPr>
              </a:p>
              <a:p>
                <a:pPr algn="ctr" defTabSz="1088291" fontAlgn="auto">
                  <a:spcBef>
                    <a:spcPts val="0"/>
                  </a:spcBef>
                  <a:spcAft>
                    <a:spcPts val="0"/>
                  </a:spcAft>
                </a:pPr>
                <a:r>
                  <a:rPr lang="en-US" sz="1600" b="0" dirty="0" smtClean="0">
                    <a:solidFill>
                      <a:schemeClr val="tx1"/>
                    </a:solidFill>
                    <a:latin typeface="Microsoft YaHei" charset="-122"/>
                    <a:ea typeface="Microsoft YaHei" charset="-122"/>
                    <a:cs typeface="Microsoft YaHei" charset="-122"/>
                  </a:rPr>
                  <a:t>U</a:t>
                </a:r>
              </a:p>
              <a:p>
                <a:pPr algn="ctr" defTabSz="1088291" fontAlgn="auto">
                  <a:spcBef>
                    <a:spcPts val="0"/>
                  </a:spcBef>
                  <a:spcAft>
                    <a:spcPts val="0"/>
                  </a:spcAft>
                </a:pPr>
                <a:r>
                  <a:rPr lang="en-US" sz="1600" b="0" dirty="0" smtClean="0">
                    <a:solidFill>
                      <a:schemeClr val="tx1"/>
                    </a:solidFill>
                    <a:latin typeface="Microsoft YaHei" charset="-122"/>
                    <a:ea typeface="Microsoft YaHei" charset="-122"/>
                    <a:cs typeface="Microsoft YaHei" charset="-122"/>
                  </a:rPr>
                  <a:t>I</a:t>
                </a:r>
              </a:p>
            </p:txBody>
          </p:sp>
          <p:sp>
            <p:nvSpPr>
              <p:cNvPr id="227" name="Rounded Rectangle 226"/>
              <p:cNvSpPr/>
              <p:nvPr/>
            </p:nvSpPr>
            <p:spPr>
              <a:xfrm rot="10800000">
                <a:off x="609145" y="2546049"/>
                <a:ext cx="1310353" cy="642043"/>
              </a:xfrm>
              <a:prstGeom prst="roundRect">
                <a:avLst>
                  <a:gd name="adj" fmla="val 16670"/>
                </a:avLst>
              </a:prstGeom>
              <a:solidFill>
                <a:schemeClr val="bg1"/>
              </a:solidFill>
              <a:ln w="38100">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defTabSz="1088291" fontAlgn="auto">
                  <a:spcBef>
                    <a:spcPts val="0"/>
                  </a:spcBef>
                  <a:spcAft>
                    <a:spcPts val="0"/>
                  </a:spcAft>
                </a:pPr>
                <a:r>
                  <a:rPr lang="en-US" sz="1200" b="0" dirty="0" smtClean="0">
                    <a:solidFill>
                      <a:schemeClr val="tx1"/>
                    </a:solidFill>
                    <a:latin typeface="Microsoft YaHei" charset="-122"/>
                    <a:ea typeface="Microsoft YaHei" charset="-122"/>
                    <a:cs typeface="Microsoft YaHei" charset="-122"/>
                  </a:rPr>
                  <a:t>Acct</a:t>
                </a:r>
                <a:endParaRPr lang="en-US" sz="1200" b="0" dirty="0">
                  <a:solidFill>
                    <a:schemeClr val="tx1"/>
                  </a:solidFill>
                  <a:latin typeface="Microsoft YaHei" charset="-122"/>
                  <a:ea typeface="Microsoft YaHei" charset="-122"/>
                  <a:cs typeface="Microsoft YaHei" charset="-122"/>
                </a:endParaRPr>
              </a:p>
            </p:txBody>
          </p:sp>
          <p:sp>
            <p:nvSpPr>
              <p:cNvPr id="229" name="Rounded Rectangle 228"/>
              <p:cNvSpPr/>
              <p:nvPr/>
            </p:nvSpPr>
            <p:spPr>
              <a:xfrm rot="10800000">
                <a:off x="2150540" y="2546049"/>
                <a:ext cx="1310353" cy="642043"/>
              </a:xfrm>
              <a:prstGeom prst="roundRect">
                <a:avLst>
                  <a:gd name="adj" fmla="val 16670"/>
                </a:avLst>
              </a:prstGeom>
              <a:solidFill>
                <a:schemeClr val="bg1"/>
              </a:solidFill>
              <a:ln w="38100">
                <a:solidFill>
                  <a:schemeClr val="accent3">
                    <a:lumMod val="60000"/>
                    <a:lumOff val="4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defTabSz="1088291" fontAlgn="auto">
                  <a:spcBef>
                    <a:spcPts val="0"/>
                  </a:spcBef>
                  <a:spcAft>
                    <a:spcPts val="0"/>
                  </a:spcAft>
                </a:pPr>
                <a:r>
                  <a:rPr lang="en-US" sz="1200" b="0" dirty="0" smtClean="0">
                    <a:solidFill>
                      <a:schemeClr val="tx1"/>
                    </a:solidFill>
                    <a:latin typeface="Microsoft YaHei" charset="-122"/>
                    <a:ea typeface="Microsoft YaHei" charset="-122"/>
                    <a:cs typeface="Microsoft YaHei" charset="-122"/>
                  </a:rPr>
                  <a:t>Catalog</a:t>
                </a:r>
                <a:endParaRPr lang="en-US" sz="1200" b="0" dirty="0">
                  <a:solidFill>
                    <a:schemeClr val="tx1"/>
                  </a:solidFill>
                  <a:latin typeface="Microsoft YaHei" charset="-122"/>
                  <a:ea typeface="Microsoft YaHei" charset="-122"/>
                  <a:cs typeface="Microsoft YaHei" charset="-122"/>
                </a:endParaRPr>
              </a:p>
            </p:txBody>
          </p:sp>
        </p:grpSp>
        <p:sp>
          <p:nvSpPr>
            <p:cNvPr id="117" name="Freeform 116"/>
            <p:cNvSpPr/>
            <p:nvPr/>
          </p:nvSpPr>
          <p:spPr>
            <a:xfrm>
              <a:off x="1024208" y="3178386"/>
              <a:ext cx="1788664" cy="905947"/>
            </a:xfrm>
            <a:custGeom>
              <a:avLst/>
              <a:gdLst>
                <a:gd name="connsiteX0" fmla="*/ 0 w 6095999"/>
                <a:gd name="connsiteY0" fmla="*/ 101600 h 1016000"/>
                <a:gd name="connsiteX1" fmla="*/ 101600 w 6095999"/>
                <a:gd name="connsiteY1" fmla="*/ 0 h 1016000"/>
                <a:gd name="connsiteX2" fmla="*/ 5994399 w 6095999"/>
                <a:gd name="connsiteY2" fmla="*/ 0 h 1016000"/>
                <a:gd name="connsiteX3" fmla="*/ 6095999 w 6095999"/>
                <a:gd name="connsiteY3" fmla="*/ 101600 h 1016000"/>
                <a:gd name="connsiteX4" fmla="*/ 6095999 w 6095999"/>
                <a:gd name="connsiteY4" fmla="*/ 914400 h 1016000"/>
                <a:gd name="connsiteX5" fmla="*/ 5994399 w 6095999"/>
                <a:gd name="connsiteY5" fmla="*/ 1016000 h 1016000"/>
                <a:gd name="connsiteX6" fmla="*/ 101600 w 6095999"/>
                <a:gd name="connsiteY6" fmla="*/ 1016000 h 1016000"/>
                <a:gd name="connsiteX7" fmla="*/ 0 w 6095999"/>
                <a:gd name="connsiteY7" fmla="*/ 914400 h 1016000"/>
                <a:gd name="connsiteX8" fmla="*/ 0 w 6095999"/>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5999" h="1016000">
                  <a:moveTo>
                    <a:pt x="0" y="101600"/>
                  </a:moveTo>
                  <a:cubicBezTo>
                    <a:pt x="0" y="45488"/>
                    <a:pt x="45488" y="0"/>
                    <a:pt x="101600" y="0"/>
                  </a:cubicBezTo>
                  <a:lnTo>
                    <a:pt x="5994399" y="0"/>
                  </a:lnTo>
                  <a:cubicBezTo>
                    <a:pt x="6050511" y="0"/>
                    <a:pt x="6095999" y="45488"/>
                    <a:pt x="6095999" y="101600"/>
                  </a:cubicBezTo>
                  <a:lnTo>
                    <a:pt x="6095999" y="914400"/>
                  </a:lnTo>
                  <a:cubicBezTo>
                    <a:pt x="6095999" y="970512"/>
                    <a:pt x="6050511" y="1016000"/>
                    <a:pt x="5994399" y="1016000"/>
                  </a:cubicBezTo>
                  <a:lnTo>
                    <a:pt x="101600" y="1016000"/>
                  </a:lnTo>
                  <a:cubicBezTo>
                    <a:pt x="45488" y="1016000"/>
                    <a:pt x="0" y="970512"/>
                    <a:pt x="0" y="914400"/>
                  </a:cubicBezTo>
                  <a:lnTo>
                    <a:pt x="0" y="101600"/>
                  </a:lnTo>
                  <a:close/>
                </a:path>
              </a:pathLst>
            </a:custGeom>
            <a:solidFill>
              <a:schemeClr val="bg1"/>
            </a:solidFill>
            <a:ln w="38100">
              <a:solidFill>
                <a:srgbClr val="B5BE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09" tIns="136162" rIns="184409" bIns="136162" numCol="1" spcCol="1270" anchor="ctr" anchorCtr="0">
              <a:noAutofit/>
            </a:bodyPr>
            <a:lstStyle/>
            <a:p>
              <a:pPr algn="ctr" defTabSz="3377355" fontAlgn="auto">
                <a:lnSpc>
                  <a:spcPct val="90000"/>
                </a:lnSpc>
                <a:spcAft>
                  <a:spcPct val="35000"/>
                </a:spcAft>
              </a:pPr>
              <a:r>
                <a:rPr lang="en-US" sz="1400" b="0" dirty="0" smtClean="0">
                  <a:solidFill>
                    <a:schemeClr val="tx1"/>
                  </a:solidFill>
                  <a:latin typeface="Microsoft YaHei" charset="-122"/>
                  <a:ea typeface="Microsoft YaHei" charset="-122"/>
                  <a:cs typeface="Microsoft YaHei" charset="-122"/>
                </a:rPr>
                <a:t>Login</a:t>
              </a:r>
              <a:endParaRPr lang="en-US" sz="1400" b="0" dirty="0">
                <a:solidFill>
                  <a:schemeClr val="tx1"/>
                </a:solidFill>
                <a:latin typeface="Microsoft YaHei" charset="-122"/>
                <a:ea typeface="Microsoft YaHei" charset="-122"/>
                <a:cs typeface="Microsoft YaHei" charset="-122"/>
              </a:endParaRPr>
            </a:p>
          </p:txBody>
        </p:sp>
      </p:grpSp>
      <p:sp>
        <p:nvSpPr>
          <p:cNvPr id="124" name="TextBox 123"/>
          <p:cNvSpPr txBox="1"/>
          <p:nvPr/>
        </p:nvSpPr>
        <p:spPr>
          <a:xfrm>
            <a:off x="161447" y="2921756"/>
            <a:ext cx="977905" cy="253916"/>
          </a:xfrm>
          <a:prstGeom prst="rect">
            <a:avLst/>
          </a:prstGeom>
          <a:noFill/>
        </p:spPr>
        <p:txBody>
          <a:bodyPr wrap="square" rtlCol="0">
            <a:spAutoFit/>
          </a:bodyPr>
          <a:lstStyle/>
          <a:p>
            <a:pPr defTabSz="1088291" fontAlgn="auto">
              <a:spcBef>
                <a:spcPts val="0"/>
              </a:spcBef>
              <a:spcAft>
                <a:spcPts val="0"/>
              </a:spcAft>
            </a:pPr>
            <a:r>
              <a:rPr lang="en-US" sz="1050" b="0" dirty="0" smtClean="0">
                <a:latin typeface="Microsoft YaHei" charset="-122"/>
                <a:ea typeface="Microsoft YaHei" charset="-122"/>
                <a:cs typeface="Microsoft YaHei" charset="-122"/>
              </a:rPr>
              <a:t>Web</a:t>
            </a:r>
          </a:p>
        </p:txBody>
      </p:sp>
      <p:sp>
        <p:nvSpPr>
          <p:cNvPr id="126" name="TextBox 125"/>
          <p:cNvSpPr txBox="1"/>
          <p:nvPr/>
        </p:nvSpPr>
        <p:spPr>
          <a:xfrm>
            <a:off x="119241" y="3930776"/>
            <a:ext cx="977905" cy="415498"/>
          </a:xfrm>
          <a:prstGeom prst="rect">
            <a:avLst/>
          </a:prstGeom>
          <a:noFill/>
        </p:spPr>
        <p:txBody>
          <a:bodyPr wrap="square" rtlCol="0">
            <a:spAutoFit/>
          </a:bodyPr>
          <a:lstStyle/>
          <a:p>
            <a:pPr defTabSz="1088291" fontAlgn="auto">
              <a:spcBef>
                <a:spcPts val="0"/>
              </a:spcBef>
              <a:spcAft>
                <a:spcPts val="0"/>
              </a:spcAft>
            </a:pPr>
            <a:r>
              <a:rPr lang="en-US" sz="1050" b="0" dirty="0" smtClean="0">
                <a:latin typeface="Microsoft YaHei" charset="-122"/>
                <a:ea typeface="Microsoft YaHei" charset="-122"/>
                <a:cs typeface="Microsoft YaHei" charset="-122"/>
              </a:rPr>
              <a:t>Business Logic</a:t>
            </a:r>
          </a:p>
        </p:txBody>
      </p:sp>
      <p:sp>
        <p:nvSpPr>
          <p:cNvPr id="127" name="TextBox 126"/>
          <p:cNvSpPr txBox="1"/>
          <p:nvPr/>
        </p:nvSpPr>
        <p:spPr>
          <a:xfrm>
            <a:off x="161748" y="4880781"/>
            <a:ext cx="977905" cy="253916"/>
          </a:xfrm>
          <a:prstGeom prst="rect">
            <a:avLst/>
          </a:prstGeom>
          <a:noFill/>
        </p:spPr>
        <p:txBody>
          <a:bodyPr wrap="square" rtlCol="0">
            <a:spAutoFit/>
          </a:bodyPr>
          <a:lstStyle/>
          <a:p>
            <a:pPr defTabSz="1088291" fontAlgn="auto">
              <a:spcBef>
                <a:spcPts val="0"/>
              </a:spcBef>
              <a:spcAft>
                <a:spcPts val="0"/>
              </a:spcAft>
            </a:pPr>
            <a:r>
              <a:rPr lang="en-US" sz="1050" b="0" dirty="0" smtClean="0">
                <a:latin typeface="Microsoft YaHei" charset="-122"/>
                <a:ea typeface="Microsoft YaHei" charset="-122"/>
                <a:cs typeface="Microsoft YaHei" charset="-122"/>
              </a:rPr>
              <a:t>Database</a:t>
            </a:r>
          </a:p>
        </p:txBody>
      </p:sp>
      <p:sp>
        <p:nvSpPr>
          <p:cNvPr id="129" name="Title 1"/>
          <p:cNvSpPr txBox="1">
            <a:spLocks/>
          </p:cNvSpPr>
          <p:nvPr/>
        </p:nvSpPr>
        <p:spPr>
          <a:xfrm>
            <a:off x="230109" y="-133924"/>
            <a:ext cx="9682750" cy="831634"/>
          </a:xfrm>
          <a:prstGeom prst="rect">
            <a:avLst/>
          </a:prstGeom>
        </p:spPr>
        <p:txBody>
          <a:bodyPr vert="horz" wrap="square" lIns="91440" tIns="45720" rIns="91440" bIns="45720" rtlCol="0" anchor="b">
            <a:noAutofit/>
          </a:bodyPr>
          <a:lstStyle>
            <a:lvl1pPr marL="0" indent="0" algn="l" defTabSz="1088291" rtl="0" eaLnBrk="1" latinLnBrk="0" hangingPunct="1">
              <a:lnSpc>
                <a:spcPts val="3999"/>
              </a:lnSpc>
              <a:spcBef>
                <a:spcPts val="1800"/>
              </a:spcBef>
              <a:spcAft>
                <a:spcPts val="0"/>
              </a:spcAft>
              <a:buClr>
                <a:schemeClr val="tx1">
                  <a:lumMod val="50000"/>
                </a:schemeClr>
              </a:buClr>
              <a:buFont typeface="Arial" pitchFamily="34" charset="0"/>
              <a:buNone/>
              <a:tabLst/>
              <a:defRPr lang="en-US" sz="3200" kern="1200" baseline="0">
                <a:solidFill>
                  <a:schemeClr val="bg2"/>
                </a:solidFill>
                <a:effectLst/>
                <a:latin typeface="+mn-lt"/>
                <a:ea typeface="+mn-ea"/>
                <a:cs typeface="+mn-cs"/>
              </a:defRPr>
            </a:lvl1pPr>
          </a:lstStyle>
          <a:p>
            <a:pPr fontAlgn="auto">
              <a:buClr>
                <a:srgbClr val="FFFFFF">
                  <a:lumMod val="50000"/>
                </a:srgbClr>
              </a:buClr>
            </a:pPr>
            <a:endParaRPr b="0" dirty="0">
              <a:solidFill>
                <a:schemeClr val="tx1"/>
              </a:solidFill>
            </a:endParaRPr>
          </a:p>
        </p:txBody>
      </p:sp>
      <p:sp>
        <p:nvSpPr>
          <p:cNvPr id="130" name="Title 1"/>
          <p:cNvSpPr txBox="1">
            <a:spLocks/>
          </p:cNvSpPr>
          <p:nvPr/>
        </p:nvSpPr>
        <p:spPr>
          <a:xfrm>
            <a:off x="7709608" y="1214266"/>
            <a:ext cx="2659017" cy="534988"/>
          </a:xfrm>
          <a:prstGeom prst="rect">
            <a:avLst/>
          </a:prstGeom>
        </p:spPr>
        <p:txBody>
          <a:bodyPr vert="horz" wrap="square" lIns="91440" tIns="45720" rIns="91440" bIns="45720" rtlCol="0" anchor="b">
            <a:noAutofit/>
          </a:bodyPr>
          <a:lstStyle>
            <a:lvl1pPr marL="0" indent="0" algn="l" defTabSz="1088291" rtl="0" eaLnBrk="1" latinLnBrk="0" hangingPunct="1">
              <a:lnSpc>
                <a:spcPts val="3999"/>
              </a:lnSpc>
              <a:spcBef>
                <a:spcPts val="1800"/>
              </a:spcBef>
              <a:spcAft>
                <a:spcPts val="0"/>
              </a:spcAft>
              <a:buClr>
                <a:schemeClr val="tx1">
                  <a:lumMod val="50000"/>
                </a:schemeClr>
              </a:buClr>
              <a:buFont typeface="Arial" pitchFamily="34" charset="0"/>
              <a:buNone/>
              <a:tabLst/>
              <a:defRPr lang="en-US" sz="3200" kern="1200" baseline="0">
                <a:solidFill>
                  <a:schemeClr val="bg2"/>
                </a:solidFill>
                <a:effectLst/>
                <a:latin typeface="+mn-lt"/>
                <a:ea typeface="+mn-ea"/>
                <a:cs typeface="+mn-cs"/>
              </a:defRPr>
            </a:lvl1pPr>
          </a:lstStyle>
          <a:p>
            <a:pPr algn="ctr" fontAlgn="auto">
              <a:buClr>
                <a:srgbClr val="FFFFFF">
                  <a:lumMod val="50000"/>
                </a:srgbClr>
              </a:buClr>
            </a:pPr>
            <a:r>
              <a:rPr lang="zh-TW" altLang="en-US" sz="2400" b="0" dirty="0" smtClean="0">
                <a:solidFill>
                  <a:schemeClr val="tx1"/>
                </a:solidFill>
                <a:latin typeface="Microsoft YaHei" charset="-122"/>
                <a:ea typeface="Microsoft YaHei" charset="-122"/>
                <a:cs typeface="Microsoft YaHei" charset="-122"/>
              </a:rPr>
              <a:t>微服务</a:t>
            </a:r>
            <a:endParaRPr sz="2400" b="0" dirty="0">
              <a:solidFill>
                <a:schemeClr val="tx1"/>
              </a:solidFill>
              <a:latin typeface="Microsoft YaHei" charset="-122"/>
              <a:ea typeface="Microsoft YaHei" charset="-122"/>
              <a:cs typeface="Microsoft YaHei" charset="-122"/>
            </a:endParaRP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66985" y="1776539"/>
            <a:ext cx="2579686" cy="2553792"/>
          </a:xfrm>
          <a:prstGeom prst="ellipse">
            <a:avLst/>
          </a:prstGeom>
          <a:effectLst>
            <a:softEdge rad="381000"/>
          </a:effectLst>
        </p:spPr>
      </p:pic>
      <p:sp>
        <p:nvSpPr>
          <p:cNvPr id="133" name="TextBox 132"/>
          <p:cNvSpPr txBox="1"/>
          <p:nvPr/>
        </p:nvSpPr>
        <p:spPr>
          <a:xfrm>
            <a:off x="9603368" y="4349942"/>
            <a:ext cx="2276601" cy="307777"/>
          </a:xfrm>
          <a:prstGeom prst="rect">
            <a:avLst/>
          </a:prstGeom>
          <a:noFill/>
        </p:spPr>
        <p:txBody>
          <a:bodyPr wrap="square" rtlCol="0">
            <a:spAutoFit/>
          </a:bodyPr>
          <a:lstStyle/>
          <a:p>
            <a:pPr algn="ctr" defTabSz="1088291" fontAlgn="auto">
              <a:spcBef>
                <a:spcPts val="0"/>
              </a:spcBef>
              <a:spcAft>
                <a:spcPts val="0"/>
              </a:spcAft>
            </a:pPr>
            <a:r>
              <a:rPr lang="en-US" sz="1400" b="0" dirty="0" smtClean="0">
                <a:latin typeface="Microsoft YaHei" charset="-122"/>
                <a:ea typeface="Microsoft YaHei" charset="-122"/>
                <a:cs typeface="Microsoft YaHei" charset="-122"/>
              </a:rPr>
              <a:t>Netflix </a:t>
            </a:r>
            <a:r>
              <a:rPr lang="zh-TW" altLang="en-US" sz="1400" b="0" dirty="0" smtClean="0">
                <a:latin typeface="Microsoft YaHei" charset="-122"/>
                <a:ea typeface="Microsoft YaHei" charset="-122"/>
                <a:cs typeface="Microsoft YaHei" charset="-122"/>
              </a:rPr>
              <a:t>微服务架构</a:t>
            </a:r>
            <a:endParaRPr lang="en-US" sz="1400" b="0" dirty="0" smtClean="0">
              <a:latin typeface="Microsoft YaHei" charset="-122"/>
              <a:ea typeface="Microsoft YaHei" charset="-122"/>
              <a:cs typeface="Microsoft YaHei" charset="-122"/>
            </a:endParaRPr>
          </a:p>
        </p:txBody>
      </p:sp>
      <p:sp>
        <p:nvSpPr>
          <p:cNvPr id="10" name="Right Arrow 9"/>
          <p:cNvSpPr/>
          <p:nvPr/>
        </p:nvSpPr>
        <p:spPr bwMode="auto">
          <a:xfrm>
            <a:off x="5111830" y="5378225"/>
            <a:ext cx="808915" cy="643313"/>
          </a:xfrm>
          <a:prstGeom prst="rightArrow">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latin typeface="Microsoft YaHei" charset="-122"/>
              <a:ea typeface="Microsoft YaHei" charset="-122"/>
              <a:cs typeface="Microsoft YaHei" charset="-122"/>
            </a:endParaRPr>
          </a:p>
        </p:txBody>
      </p:sp>
      <p:sp>
        <p:nvSpPr>
          <p:cNvPr id="376" name="Arc 375"/>
          <p:cNvSpPr/>
          <p:nvPr/>
        </p:nvSpPr>
        <p:spPr bwMode="auto">
          <a:xfrm rot="12822839">
            <a:off x="6551099" y="2793432"/>
            <a:ext cx="1748453" cy="1474227"/>
          </a:xfrm>
          <a:prstGeom prst="arc">
            <a:avLst>
              <a:gd name="adj1" fmla="val 16200000"/>
              <a:gd name="adj2" fmla="val 17828803"/>
            </a:avLst>
          </a:prstGeom>
          <a:noFill/>
          <a:ln w="9525" cap="flat" cmpd="sng" algn="ctr">
            <a:solidFill>
              <a:schemeClr val="tx1"/>
            </a:solidFill>
            <a:prstDash val="solid"/>
            <a:round/>
            <a:headEnd type="arrow" w="lg" len="sm"/>
            <a:tailEnd type="none"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sp>
        <p:nvSpPr>
          <p:cNvPr id="377" name="Arc 376"/>
          <p:cNvSpPr/>
          <p:nvPr/>
        </p:nvSpPr>
        <p:spPr bwMode="auto">
          <a:xfrm rot="3306746">
            <a:off x="6920028" y="2941139"/>
            <a:ext cx="913718" cy="2099313"/>
          </a:xfrm>
          <a:prstGeom prst="arc">
            <a:avLst>
              <a:gd name="adj1" fmla="val 16200000"/>
              <a:gd name="adj2" fmla="val 20004731"/>
            </a:avLst>
          </a:prstGeom>
          <a:noFill/>
          <a:ln w="9525" cap="flat" cmpd="sng" algn="ctr">
            <a:solidFill>
              <a:schemeClr val="tx1"/>
            </a:solidFill>
            <a:prstDash val="solid"/>
            <a:round/>
            <a:headEnd type="none" w="lg" len="sm"/>
            <a:tailEnd type="arrow"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sp>
        <p:nvSpPr>
          <p:cNvPr id="378" name="Arc 377"/>
          <p:cNvSpPr/>
          <p:nvPr/>
        </p:nvSpPr>
        <p:spPr bwMode="auto">
          <a:xfrm rot="20589022">
            <a:off x="6255219" y="2282503"/>
            <a:ext cx="1349536" cy="616045"/>
          </a:xfrm>
          <a:prstGeom prst="arc">
            <a:avLst>
              <a:gd name="adj1" fmla="val 16200000"/>
              <a:gd name="adj2" fmla="val 20004731"/>
            </a:avLst>
          </a:prstGeom>
          <a:noFill/>
          <a:ln w="9525" cap="flat" cmpd="sng" algn="ctr">
            <a:solidFill>
              <a:schemeClr val="tx1"/>
            </a:solidFill>
            <a:prstDash val="solid"/>
            <a:round/>
            <a:headEnd type="none" w="lg" len="sm"/>
            <a:tailEnd type="arrow"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grpSp>
        <p:nvGrpSpPr>
          <p:cNvPr id="379" name="Group 378"/>
          <p:cNvGrpSpPr/>
          <p:nvPr/>
        </p:nvGrpSpPr>
        <p:grpSpPr>
          <a:xfrm>
            <a:off x="7090608" y="4066684"/>
            <a:ext cx="562297" cy="564684"/>
            <a:chOff x="2482446" y="555051"/>
            <a:chExt cx="4179107" cy="4033397"/>
          </a:xfrm>
          <a:solidFill>
            <a:srgbClr val="CC3300">
              <a:alpha val="45000"/>
            </a:srgbClr>
          </a:solidFill>
        </p:grpSpPr>
        <p:sp>
          <p:nvSpPr>
            <p:cNvPr id="380" name="Freeform 379"/>
            <p:cNvSpPr/>
            <p:nvPr/>
          </p:nvSpPr>
          <p:spPr>
            <a:xfrm>
              <a:off x="3971001" y="212021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80000"/>
                <a:hueOff val="0"/>
                <a:satOff val="0"/>
                <a:lumOff val="0"/>
                <a:alphaOff val="0"/>
              </a:schemeClr>
            </a:fillRef>
            <a:effectRef idx="0">
              <a:schemeClr val="accent2">
                <a:alpha val="8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81" name="Freeform 380"/>
            <p:cNvSpPr/>
            <p:nvPr/>
          </p:nvSpPr>
          <p:spPr>
            <a:xfrm rot="16200000">
              <a:off x="4390418" y="19208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82" name="Freeform 381"/>
            <p:cNvSpPr/>
            <p:nvPr/>
          </p:nvSpPr>
          <p:spPr>
            <a:xfrm>
              <a:off x="3971001" y="55505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83" name="Freeform 382"/>
            <p:cNvSpPr/>
            <p:nvPr/>
          </p:nvSpPr>
          <p:spPr>
            <a:xfrm rot="20520000">
              <a:off x="5134696" y="2461632"/>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0"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84" name="Freeform 383"/>
            <p:cNvSpPr/>
            <p:nvPr/>
          </p:nvSpPr>
          <p:spPr>
            <a:xfrm>
              <a:off x="5459557"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10000"/>
              </a:schemeClr>
            </a:fillRef>
            <a:effectRef idx="0">
              <a:schemeClr val="accent2">
                <a:alpha val="90000"/>
                <a:hueOff val="0"/>
                <a:satOff val="0"/>
                <a:lumOff val="0"/>
                <a:alphaOff val="-1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85" name="Freeform 384"/>
            <p:cNvSpPr/>
            <p:nvPr/>
          </p:nvSpPr>
          <p:spPr>
            <a:xfrm rot="3240000">
              <a:off x="4850407" y="33365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2"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86" name="Freeform 385"/>
            <p:cNvSpPr/>
            <p:nvPr/>
          </p:nvSpPr>
          <p:spPr>
            <a:xfrm>
              <a:off x="4890979"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87" name="Freeform 386"/>
            <p:cNvSpPr/>
            <p:nvPr/>
          </p:nvSpPr>
          <p:spPr>
            <a:xfrm rot="18360000">
              <a:off x="3930429" y="3336582"/>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88" name="Freeform 387"/>
            <p:cNvSpPr/>
            <p:nvPr/>
          </p:nvSpPr>
          <p:spPr>
            <a:xfrm>
              <a:off x="3051024"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89" name="Freeform 388"/>
            <p:cNvSpPr/>
            <p:nvPr/>
          </p:nvSpPr>
          <p:spPr>
            <a:xfrm rot="22680000">
              <a:off x="3646140" y="2461631"/>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3" tIns="11553" rIns="246872"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90" name="Freeform 389"/>
            <p:cNvSpPr/>
            <p:nvPr/>
          </p:nvSpPr>
          <p:spPr>
            <a:xfrm>
              <a:off x="2482446"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grpSp>
      <p:grpSp>
        <p:nvGrpSpPr>
          <p:cNvPr id="391" name="Group 390"/>
          <p:cNvGrpSpPr/>
          <p:nvPr/>
        </p:nvGrpSpPr>
        <p:grpSpPr>
          <a:xfrm>
            <a:off x="7383443" y="2067162"/>
            <a:ext cx="562297" cy="564684"/>
            <a:chOff x="2482446" y="555051"/>
            <a:chExt cx="4179107" cy="4033397"/>
          </a:xfrm>
        </p:grpSpPr>
        <p:sp>
          <p:nvSpPr>
            <p:cNvPr id="392" name="Freeform 391"/>
            <p:cNvSpPr/>
            <p:nvPr/>
          </p:nvSpPr>
          <p:spPr>
            <a:xfrm>
              <a:off x="3971001" y="212021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80000"/>
                <a:hueOff val="0"/>
                <a:satOff val="0"/>
                <a:lumOff val="0"/>
                <a:alphaOff val="0"/>
              </a:schemeClr>
            </a:fillRef>
            <a:effectRef idx="0">
              <a:schemeClr val="accent2">
                <a:alpha val="8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93" name="Freeform 392"/>
            <p:cNvSpPr/>
            <p:nvPr/>
          </p:nvSpPr>
          <p:spPr>
            <a:xfrm rot="16200000">
              <a:off x="4390418" y="19208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94" name="Freeform 393"/>
            <p:cNvSpPr/>
            <p:nvPr/>
          </p:nvSpPr>
          <p:spPr>
            <a:xfrm>
              <a:off x="3971001" y="55505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95" name="Freeform 394"/>
            <p:cNvSpPr/>
            <p:nvPr/>
          </p:nvSpPr>
          <p:spPr>
            <a:xfrm rot="20520000">
              <a:off x="5134696" y="2461632"/>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0"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96" name="Freeform 395"/>
            <p:cNvSpPr/>
            <p:nvPr/>
          </p:nvSpPr>
          <p:spPr>
            <a:xfrm>
              <a:off x="5459557"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90000"/>
                <a:hueOff val="0"/>
                <a:satOff val="0"/>
                <a:lumOff val="0"/>
                <a:alphaOff val="-10000"/>
              </a:schemeClr>
            </a:fillRef>
            <a:effectRef idx="0">
              <a:schemeClr val="accent2">
                <a:alpha val="90000"/>
                <a:hueOff val="0"/>
                <a:satOff val="0"/>
                <a:lumOff val="0"/>
                <a:alphaOff val="-1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97" name="Freeform 396"/>
            <p:cNvSpPr/>
            <p:nvPr/>
          </p:nvSpPr>
          <p:spPr>
            <a:xfrm rot="3240000">
              <a:off x="4850407" y="33365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2"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398" name="Freeform 397"/>
            <p:cNvSpPr/>
            <p:nvPr/>
          </p:nvSpPr>
          <p:spPr>
            <a:xfrm>
              <a:off x="4890979"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399" name="Freeform 398"/>
            <p:cNvSpPr/>
            <p:nvPr/>
          </p:nvSpPr>
          <p:spPr>
            <a:xfrm rot="18360000">
              <a:off x="3930429" y="3336582"/>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00" name="Freeform 399"/>
            <p:cNvSpPr/>
            <p:nvPr/>
          </p:nvSpPr>
          <p:spPr>
            <a:xfrm>
              <a:off x="3051024"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01" name="Freeform 400"/>
            <p:cNvSpPr/>
            <p:nvPr/>
          </p:nvSpPr>
          <p:spPr>
            <a:xfrm rot="22680000">
              <a:off x="3646140" y="2461631"/>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3" tIns="11553" rIns="246872"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02" name="Freeform 401"/>
            <p:cNvSpPr/>
            <p:nvPr/>
          </p:nvSpPr>
          <p:spPr>
            <a:xfrm>
              <a:off x="2482446"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3">
                <a:lumMod val="60000"/>
                <a:lumOff val="40000"/>
              </a:schemeClr>
            </a:solid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grpSp>
      <p:grpSp>
        <p:nvGrpSpPr>
          <p:cNvPr id="403" name="Group 402"/>
          <p:cNvGrpSpPr/>
          <p:nvPr/>
        </p:nvGrpSpPr>
        <p:grpSpPr>
          <a:xfrm>
            <a:off x="7982166" y="2752013"/>
            <a:ext cx="562297" cy="564684"/>
            <a:chOff x="2482446" y="555051"/>
            <a:chExt cx="4179107" cy="4033397"/>
          </a:xfrm>
          <a:solidFill>
            <a:schemeClr val="bg2">
              <a:lumMod val="20000"/>
              <a:lumOff val="80000"/>
            </a:schemeClr>
          </a:solidFill>
        </p:grpSpPr>
        <p:sp>
          <p:nvSpPr>
            <p:cNvPr id="404" name="Freeform 403"/>
            <p:cNvSpPr/>
            <p:nvPr/>
          </p:nvSpPr>
          <p:spPr>
            <a:xfrm>
              <a:off x="3971001" y="212021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80000"/>
                <a:hueOff val="0"/>
                <a:satOff val="0"/>
                <a:lumOff val="0"/>
                <a:alphaOff val="0"/>
              </a:schemeClr>
            </a:fillRef>
            <a:effectRef idx="0">
              <a:schemeClr val="accent2">
                <a:alpha val="8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05" name="Freeform 404"/>
            <p:cNvSpPr/>
            <p:nvPr/>
          </p:nvSpPr>
          <p:spPr>
            <a:xfrm rot="16200000">
              <a:off x="4390418" y="19208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06" name="Freeform 405"/>
            <p:cNvSpPr/>
            <p:nvPr/>
          </p:nvSpPr>
          <p:spPr>
            <a:xfrm>
              <a:off x="3971001" y="55505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07" name="Freeform 406"/>
            <p:cNvSpPr/>
            <p:nvPr/>
          </p:nvSpPr>
          <p:spPr>
            <a:xfrm rot="20520000">
              <a:off x="5134696" y="2461632"/>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0"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08" name="Freeform 407"/>
            <p:cNvSpPr/>
            <p:nvPr/>
          </p:nvSpPr>
          <p:spPr>
            <a:xfrm>
              <a:off x="5459557"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10000"/>
              </a:schemeClr>
            </a:fillRef>
            <a:effectRef idx="0">
              <a:schemeClr val="accent2">
                <a:alpha val="90000"/>
                <a:hueOff val="0"/>
                <a:satOff val="0"/>
                <a:lumOff val="0"/>
                <a:alphaOff val="-1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09" name="Freeform 408"/>
            <p:cNvSpPr/>
            <p:nvPr/>
          </p:nvSpPr>
          <p:spPr>
            <a:xfrm rot="3240000">
              <a:off x="4850407" y="33365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2"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10" name="Freeform 409"/>
            <p:cNvSpPr/>
            <p:nvPr/>
          </p:nvSpPr>
          <p:spPr>
            <a:xfrm>
              <a:off x="4890979"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11" name="Freeform 410"/>
            <p:cNvSpPr/>
            <p:nvPr/>
          </p:nvSpPr>
          <p:spPr>
            <a:xfrm rot="18360000">
              <a:off x="3930429" y="3336582"/>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12" name="Freeform 411"/>
            <p:cNvSpPr/>
            <p:nvPr/>
          </p:nvSpPr>
          <p:spPr>
            <a:xfrm>
              <a:off x="3051024"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13" name="Freeform 412"/>
            <p:cNvSpPr/>
            <p:nvPr/>
          </p:nvSpPr>
          <p:spPr>
            <a:xfrm rot="22680000">
              <a:off x="3646140" y="2461631"/>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grp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3" tIns="11553" rIns="246872"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14" name="Freeform 413"/>
            <p:cNvSpPr/>
            <p:nvPr/>
          </p:nvSpPr>
          <p:spPr>
            <a:xfrm>
              <a:off x="2482446"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grp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grpSp>
      <p:grpSp>
        <p:nvGrpSpPr>
          <p:cNvPr id="415" name="Group 414"/>
          <p:cNvGrpSpPr/>
          <p:nvPr/>
        </p:nvGrpSpPr>
        <p:grpSpPr>
          <a:xfrm>
            <a:off x="6400394" y="3260448"/>
            <a:ext cx="562297" cy="564684"/>
            <a:chOff x="2482446" y="555051"/>
            <a:chExt cx="4179107" cy="4033397"/>
          </a:xfrm>
        </p:grpSpPr>
        <p:sp>
          <p:nvSpPr>
            <p:cNvPr id="416" name="Freeform 415"/>
            <p:cNvSpPr/>
            <p:nvPr/>
          </p:nvSpPr>
          <p:spPr>
            <a:xfrm>
              <a:off x="3971001" y="212021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80000"/>
                <a:hueOff val="0"/>
                <a:satOff val="0"/>
                <a:lumOff val="0"/>
                <a:alphaOff val="0"/>
              </a:schemeClr>
            </a:fillRef>
            <a:effectRef idx="0">
              <a:schemeClr val="accent2">
                <a:alpha val="8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17" name="Freeform 416"/>
            <p:cNvSpPr/>
            <p:nvPr/>
          </p:nvSpPr>
          <p:spPr>
            <a:xfrm rot="16200000">
              <a:off x="4390418" y="19208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18" name="Freeform 417"/>
            <p:cNvSpPr/>
            <p:nvPr/>
          </p:nvSpPr>
          <p:spPr>
            <a:xfrm>
              <a:off x="3971001" y="55505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19" name="Freeform 418"/>
            <p:cNvSpPr/>
            <p:nvPr/>
          </p:nvSpPr>
          <p:spPr>
            <a:xfrm rot="20520000">
              <a:off x="5134696" y="2461632"/>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0"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20" name="Freeform 419"/>
            <p:cNvSpPr/>
            <p:nvPr/>
          </p:nvSpPr>
          <p:spPr>
            <a:xfrm>
              <a:off x="5459557"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90000"/>
                <a:hueOff val="0"/>
                <a:satOff val="0"/>
                <a:lumOff val="0"/>
                <a:alphaOff val="-10000"/>
              </a:schemeClr>
            </a:fillRef>
            <a:effectRef idx="0">
              <a:schemeClr val="accent2">
                <a:alpha val="90000"/>
                <a:hueOff val="0"/>
                <a:satOff val="0"/>
                <a:lumOff val="0"/>
                <a:alphaOff val="-1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21" name="Freeform 420"/>
            <p:cNvSpPr/>
            <p:nvPr/>
          </p:nvSpPr>
          <p:spPr>
            <a:xfrm rot="3240000">
              <a:off x="4850407" y="33365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2"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22" name="Freeform 421"/>
            <p:cNvSpPr/>
            <p:nvPr/>
          </p:nvSpPr>
          <p:spPr>
            <a:xfrm>
              <a:off x="4890979"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23" name="Freeform 422"/>
            <p:cNvSpPr/>
            <p:nvPr/>
          </p:nvSpPr>
          <p:spPr>
            <a:xfrm rot="18360000">
              <a:off x="3930429" y="3336582"/>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24" name="Freeform 423"/>
            <p:cNvSpPr/>
            <p:nvPr/>
          </p:nvSpPr>
          <p:spPr>
            <a:xfrm>
              <a:off x="3051024"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25" name="Freeform 424"/>
            <p:cNvSpPr/>
            <p:nvPr/>
          </p:nvSpPr>
          <p:spPr>
            <a:xfrm rot="22680000">
              <a:off x="3646140" y="2461631"/>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3" tIns="11553" rIns="246872"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26" name="Freeform 425"/>
            <p:cNvSpPr/>
            <p:nvPr/>
          </p:nvSpPr>
          <p:spPr>
            <a:xfrm>
              <a:off x="2482446"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grpSp>
      <p:sp>
        <p:nvSpPr>
          <p:cNvPr id="427" name="Arc 426"/>
          <p:cNvSpPr/>
          <p:nvPr/>
        </p:nvSpPr>
        <p:spPr bwMode="auto">
          <a:xfrm rot="17179114" flipH="1">
            <a:off x="6666191" y="2392845"/>
            <a:ext cx="1190125" cy="1642263"/>
          </a:xfrm>
          <a:prstGeom prst="arc">
            <a:avLst>
              <a:gd name="adj1" fmla="val 16200000"/>
              <a:gd name="adj2" fmla="val 17828803"/>
            </a:avLst>
          </a:prstGeom>
          <a:noFill/>
          <a:ln w="9525" cap="flat" cmpd="sng" algn="ctr">
            <a:solidFill>
              <a:schemeClr val="tx1"/>
            </a:solidFill>
            <a:prstDash val="solid"/>
            <a:round/>
            <a:headEnd type="arrow" w="lg" len="sm"/>
            <a:tailEnd type="none"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cxnSp>
        <p:nvCxnSpPr>
          <p:cNvPr id="428" name="Straight Arrow Connector 427"/>
          <p:cNvCxnSpPr/>
          <p:nvPr/>
        </p:nvCxnSpPr>
        <p:spPr bwMode="auto">
          <a:xfrm flipV="1">
            <a:off x="6800963" y="2752013"/>
            <a:ext cx="690214" cy="564684"/>
          </a:xfrm>
          <a:prstGeom prst="straightConnector1">
            <a:avLst/>
          </a:prstGeom>
          <a:noFill/>
          <a:ln w="9525" cap="flat" cmpd="sng" algn="ctr">
            <a:solidFill>
              <a:schemeClr val="tx1"/>
            </a:solidFill>
            <a:prstDash val="solid"/>
            <a:round/>
            <a:headEnd type="none" w="med" len="med"/>
            <a:tailEnd type="triangle"/>
          </a:ln>
          <a:effectLst/>
        </p:spPr>
      </p:cxnSp>
      <p:cxnSp>
        <p:nvCxnSpPr>
          <p:cNvPr id="429" name="Straight Arrow Connector 428"/>
          <p:cNvCxnSpPr/>
          <p:nvPr/>
        </p:nvCxnSpPr>
        <p:spPr bwMode="auto">
          <a:xfrm flipV="1">
            <a:off x="7029186" y="3277681"/>
            <a:ext cx="952979" cy="263282"/>
          </a:xfrm>
          <a:prstGeom prst="straightConnector1">
            <a:avLst/>
          </a:prstGeom>
          <a:noFill/>
          <a:ln w="9525" cap="flat" cmpd="sng" algn="ctr">
            <a:solidFill>
              <a:schemeClr val="tx1"/>
            </a:solidFill>
            <a:prstDash val="solid"/>
            <a:round/>
            <a:headEnd type="none" w="med" len="med"/>
            <a:tailEnd type="triangle"/>
          </a:ln>
          <a:effectLst/>
        </p:spPr>
      </p:cxnSp>
      <p:grpSp>
        <p:nvGrpSpPr>
          <p:cNvPr id="430" name="Group 429"/>
          <p:cNvGrpSpPr/>
          <p:nvPr/>
        </p:nvGrpSpPr>
        <p:grpSpPr>
          <a:xfrm>
            <a:off x="6288823" y="2393566"/>
            <a:ext cx="562297" cy="564684"/>
            <a:chOff x="2482446" y="555051"/>
            <a:chExt cx="4179107" cy="4033397"/>
          </a:xfrm>
        </p:grpSpPr>
        <p:sp>
          <p:nvSpPr>
            <p:cNvPr id="431" name="Freeform 430"/>
            <p:cNvSpPr/>
            <p:nvPr/>
          </p:nvSpPr>
          <p:spPr>
            <a:xfrm>
              <a:off x="3971001" y="212021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80000"/>
                <a:hueOff val="0"/>
                <a:satOff val="0"/>
                <a:lumOff val="0"/>
                <a:alphaOff val="0"/>
              </a:schemeClr>
            </a:fillRef>
            <a:effectRef idx="0">
              <a:schemeClr val="accent2">
                <a:alpha val="8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32" name="Freeform 431"/>
            <p:cNvSpPr/>
            <p:nvPr/>
          </p:nvSpPr>
          <p:spPr>
            <a:xfrm rot="16200000">
              <a:off x="4390418" y="19208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33" name="Freeform 432"/>
            <p:cNvSpPr/>
            <p:nvPr/>
          </p:nvSpPr>
          <p:spPr>
            <a:xfrm>
              <a:off x="3971001" y="555051"/>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34" name="Freeform 433"/>
            <p:cNvSpPr/>
            <p:nvPr/>
          </p:nvSpPr>
          <p:spPr>
            <a:xfrm rot="20520000">
              <a:off x="5134696" y="2461632"/>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0"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35" name="Freeform 434"/>
            <p:cNvSpPr/>
            <p:nvPr/>
          </p:nvSpPr>
          <p:spPr>
            <a:xfrm>
              <a:off x="5459557"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90000"/>
                <a:hueOff val="0"/>
                <a:satOff val="0"/>
                <a:lumOff val="0"/>
                <a:alphaOff val="-10000"/>
              </a:schemeClr>
            </a:fillRef>
            <a:effectRef idx="0">
              <a:schemeClr val="accent2">
                <a:alpha val="90000"/>
                <a:hueOff val="0"/>
                <a:satOff val="0"/>
                <a:lumOff val="0"/>
                <a:alphaOff val="-1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36" name="Freeform 435"/>
            <p:cNvSpPr/>
            <p:nvPr/>
          </p:nvSpPr>
          <p:spPr>
            <a:xfrm rot="3240000">
              <a:off x="4850407" y="3336583"/>
              <a:ext cx="363163" cy="35492"/>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0" y="17746"/>
                  </a:moveTo>
                  <a:lnTo>
                    <a:pt x="363163"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2"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37" name="Freeform 436"/>
            <p:cNvSpPr/>
            <p:nvPr/>
          </p:nvSpPr>
          <p:spPr>
            <a:xfrm>
              <a:off x="4890979"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90000"/>
                <a:hueOff val="0"/>
                <a:satOff val="0"/>
                <a:lumOff val="0"/>
                <a:alphaOff val="-20000"/>
              </a:schemeClr>
            </a:fillRef>
            <a:effectRef idx="0">
              <a:schemeClr val="accent2">
                <a:alpha val="90000"/>
                <a:hueOff val="0"/>
                <a:satOff val="0"/>
                <a:lumOff val="0"/>
                <a:alphaOff val="-2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38" name="Freeform 437"/>
            <p:cNvSpPr/>
            <p:nvPr/>
          </p:nvSpPr>
          <p:spPr>
            <a:xfrm rot="18360000">
              <a:off x="3930429" y="3336582"/>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2" tIns="11553" rIns="246873"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39" name="Freeform 438"/>
            <p:cNvSpPr/>
            <p:nvPr/>
          </p:nvSpPr>
          <p:spPr>
            <a:xfrm>
              <a:off x="3051024" y="3386452"/>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90000"/>
                <a:hueOff val="0"/>
                <a:satOff val="0"/>
                <a:lumOff val="0"/>
                <a:alphaOff val="-30000"/>
              </a:schemeClr>
            </a:fillRef>
            <a:effectRef idx="0">
              <a:schemeClr val="accent2">
                <a:alpha val="90000"/>
                <a:hueOff val="0"/>
                <a:satOff val="0"/>
                <a:lumOff val="0"/>
                <a:alphaOff val="-3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sp>
          <p:nvSpPr>
            <p:cNvPr id="440" name="Freeform 439"/>
            <p:cNvSpPr/>
            <p:nvPr/>
          </p:nvSpPr>
          <p:spPr>
            <a:xfrm rot="22680000">
              <a:off x="3646140" y="2461631"/>
              <a:ext cx="363164" cy="35493"/>
            </a:xfrm>
            <a:custGeom>
              <a:avLst/>
              <a:gdLst>
                <a:gd name="connsiteX0" fmla="*/ 0 w 363163"/>
                <a:gd name="connsiteY0" fmla="*/ 17746 h 35492"/>
                <a:gd name="connsiteX1" fmla="*/ 363163 w 363163"/>
                <a:gd name="connsiteY1" fmla="*/ 17746 h 35492"/>
              </a:gdLst>
              <a:ahLst/>
              <a:cxnLst>
                <a:cxn ang="0">
                  <a:pos x="connsiteX0" y="connsiteY0"/>
                </a:cxn>
                <a:cxn ang="0">
                  <a:pos x="connsiteX1" y="connsiteY1"/>
                </a:cxn>
              </a:cxnLst>
              <a:rect l="l" t="t" r="r" b="b"/>
              <a:pathLst>
                <a:path w="363163" h="35492">
                  <a:moveTo>
                    <a:pt x="363163" y="17746"/>
                  </a:moveTo>
                  <a:lnTo>
                    <a:pt x="0" y="17746"/>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46873" tIns="11553" rIns="246872" bIns="11553" numCol="1" spcCol="1270" anchor="ctr" anchorCtr="0">
              <a:noAutofit/>
            </a:bodyPr>
            <a:lstStyle/>
            <a:p>
              <a:pPr algn="ctr" defTabSz="296259" fontAlgn="auto">
                <a:lnSpc>
                  <a:spcPct val="90000"/>
                </a:lnSpc>
                <a:spcAft>
                  <a:spcPct val="35000"/>
                </a:spcAft>
              </a:pPr>
              <a:endParaRPr lang="en-US" sz="600" b="0">
                <a:solidFill>
                  <a:schemeClr val="tx1"/>
                </a:solidFill>
                <a:latin typeface="Microsoft YaHei" charset="-122"/>
                <a:ea typeface="Microsoft YaHei" charset="-122"/>
                <a:cs typeface="Microsoft YaHei" charset="-122"/>
              </a:endParaRPr>
            </a:p>
          </p:txBody>
        </p:sp>
        <p:sp>
          <p:nvSpPr>
            <p:cNvPr id="441" name="Freeform 440"/>
            <p:cNvSpPr/>
            <p:nvPr/>
          </p:nvSpPr>
          <p:spPr>
            <a:xfrm>
              <a:off x="2482446" y="1636550"/>
              <a:ext cx="1201996" cy="1201996"/>
            </a:xfrm>
            <a:custGeom>
              <a:avLst/>
              <a:gdLst>
                <a:gd name="connsiteX0" fmla="*/ 0 w 1201996"/>
                <a:gd name="connsiteY0" fmla="*/ 600998 h 1201996"/>
                <a:gd name="connsiteX1" fmla="*/ 600998 w 1201996"/>
                <a:gd name="connsiteY1" fmla="*/ 0 h 1201996"/>
                <a:gd name="connsiteX2" fmla="*/ 1201996 w 1201996"/>
                <a:gd name="connsiteY2" fmla="*/ 600998 h 1201996"/>
                <a:gd name="connsiteX3" fmla="*/ 600998 w 1201996"/>
                <a:gd name="connsiteY3" fmla="*/ 1201996 h 1201996"/>
                <a:gd name="connsiteX4" fmla="*/ 0 w 1201996"/>
                <a:gd name="connsiteY4" fmla="*/ 600998 h 120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996" h="1201996">
                  <a:moveTo>
                    <a:pt x="0" y="600998"/>
                  </a:moveTo>
                  <a:cubicBezTo>
                    <a:pt x="0" y="269076"/>
                    <a:pt x="269076" y="0"/>
                    <a:pt x="600998" y="0"/>
                  </a:cubicBezTo>
                  <a:cubicBezTo>
                    <a:pt x="932920" y="0"/>
                    <a:pt x="1201996" y="269076"/>
                    <a:pt x="1201996" y="600998"/>
                  </a:cubicBezTo>
                  <a:cubicBezTo>
                    <a:pt x="1201996" y="932920"/>
                    <a:pt x="932920" y="1201996"/>
                    <a:pt x="600998" y="1201996"/>
                  </a:cubicBezTo>
                  <a:cubicBezTo>
                    <a:pt x="269076" y="1201996"/>
                    <a:pt x="0" y="932920"/>
                    <a:pt x="0" y="600998"/>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spcFirstLastPara="0" vert="horz" wrap="square" lIns="258343" tIns="258343" rIns="258343" bIns="258343" numCol="1" spcCol="1270" anchor="ctr" anchorCtr="0">
              <a:noAutofit/>
            </a:bodyPr>
            <a:lstStyle/>
            <a:p>
              <a:pPr algn="ctr" defTabSz="1659052" fontAlgn="auto">
                <a:lnSpc>
                  <a:spcPct val="90000"/>
                </a:lnSpc>
                <a:spcAft>
                  <a:spcPct val="35000"/>
                </a:spcAft>
              </a:pPr>
              <a:endParaRPr lang="en-US" sz="3600" b="0">
                <a:solidFill>
                  <a:schemeClr val="tx1"/>
                </a:solidFill>
                <a:latin typeface="Microsoft YaHei" charset="-122"/>
                <a:ea typeface="Microsoft YaHei" charset="-122"/>
                <a:cs typeface="Microsoft YaHei" charset="-122"/>
              </a:endParaRPr>
            </a:p>
          </p:txBody>
        </p:sp>
      </p:grpSp>
      <p:sp>
        <p:nvSpPr>
          <p:cNvPr id="6" name="TextBox 5"/>
          <p:cNvSpPr txBox="1"/>
          <p:nvPr/>
        </p:nvSpPr>
        <p:spPr>
          <a:xfrm>
            <a:off x="5655334" y="2669872"/>
            <a:ext cx="809751" cy="523220"/>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Microsoft YaHei" charset="-122"/>
                <a:ea typeface="Microsoft YaHei" charset="-122"/>
                <a:cs typeface="Microsoft YaHei" charset="-122"/>
              </a:rPr>
              <a:t>Web UI</a:t>
            </a:r>
          </a:p>
        </p:txBody>
      </p:sp>
      <p:sp>
        <p:nvSpPr>
          <p:cNvPr id="121" name="TextBox 120"/>
          <p:cNvSpPr txBox="1"/>
          <p:nvPr/>
        </p:nvSpPr>
        <p:spPr>
          <a:xfrm>
            <a:off x="7951015" y="2102080"/>
            <a:ext cx="743879" cy="307777"/>
          </a:xfrm>
          <a:prstGeom prst="rect">
            <a:avLst/>
          </a:prstGeom>
          <a:noFill/>
        </p:spPr>
        <p:txBody>
          <a:bodyPr wrap="square" rtlCol="0">
            <a:spAutoFit/>
          </a:bodyPr>
          <a:lstStyle/>
          <a:p>
            <a:pPr defTabSz="1088291" fontAlgn="auto">
              <a:spcBef>
                <a:spcPts val="0"/>
              </a:spcBef>
              <a:spcAft>
                <a:spcPts val="0"/>
              </a:spcAft>
            </a:pPr>
            <a:r>
              <a:rPr lang="en-US" sz="1400" b="0" dirty="0" err="1" smtClean="0">
                <a:latin typeface="Microsoft YaHei" charset="-122"/>
                <a:ea typeface="Microsoft YaHei" charset="-122"/>
                <a:cs typeface="Microsoft YaHei" charset="-122"/>
              </a:rPr>
              <a:t>Catlog</a:t>
            </a:r>
            <a:endParaRPr lang="en-US" sz="1400" b="0" dirty="0" smtClean="0">
              <a:latin typeface="Microsoft YaHei" charset="-122"/>
              <a:ea typeface="Microsoft YaHei" charset="-122"/>
              <a:cs typeface="Microsoft YaHei" charset="-122"/>
            </a:endParaRPr>
          </a:p>
        </p:txBody>
      </p:sp>
      <p:sp>
        <p:nvSpPr>
          <p:cNvPr id="122" name="TextBox 121"/>
          <p:cNvSpPr txBox="1"/>
          <p:nvPr/>
        </p:nvSpPr>
        <p:spPr>
          <a:xfrm>
            <a:off x="8417713" y="3293114"/>
            <a:ext cx="743879"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Microsoft YaHei" charset="-122"/>
                <a:ea typeface="Microsoft YaHei" charset="-122"/>
                <a:cs typeface="Microsoft YaHei" charset="-122"/>
              </a:rPr>
              <a:t>Acct</a:t>
            </a:r>
          </a:p>
        </p:txBody>
      </p:sp>
      <p:sp>
        <p:nvSpPr>
          <p:cNvPr id="123" name="TextBox 122"/>
          <p:cNvSpPr txBox="1"/>
          <p:nvPr/>
        </p:nvSpPr>
        <p:spPr>
          <a:xfrm>
            <a:off x="7724082" y="4268873"/>
            <a:ext cx="1149784"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Microsoft YaHei" charset="-122"/>
                <a:ea typeface="Microsoft YaHei" charset="-122"/>
                <a:cs typeface="Microsoft YaHei" charset="-122"/>
              </a:rPr>
              <a:t>Inventory</a:t>
            </a:r>
          </a:p>
        </p:txBody>
      </p:sp>
      <p:sp>
        <p:nvSpPr>
          <p:cNvPr id="125" name="TextBox 124"/>
          <p:cNvSpPr txBox="1"/>
          <p:nvPr/>
        </p:nvSpPr>
        <p:spPr>
          <a:xfrm>
            <a:off x="5740375" y="3526001"/>
            <a:ext cx="757426"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Microsoft YaHei" charset="-122"/>
                <a:ea typeface="Microsoft YaHei" charset="-122"/>
                <a:cs typeface="Microsoft YaHei" charset="-122"/>
              </a:rPr>
              <a:t>Login</a:t>
            </a:r>
          </a:p>
        </p:txBody>
      </p:sp>
      <p:sp>
        <p:nvSpPr>
          <p:cNvPr id="128" name="Arc 127"/>
          <p:cNvSpPr/>
          <p:nvPr/>
        </p:nvSpPr>
        <p:spPr bwMode="auto">
          <a:xfrm rot="11906153">
            <a:off x="7458471" y="2459038"/>
            <a:ext cx="347766" cy="1585438"/>
          </a:xfrm>
          <a:prstGeom prst="arc">
            <a:avLst>
              <a:gd name="adj1" fmla="val 16200000"/>
              <a:gd name="adj2" fmla="val 4102853"/>
            </a:avLst>
          </a:prstGeom>
          <a:noFill/>
          <a:ln w="9525" cap="flat" cmpd="sng" algn="ctr">
            <a:solidFill>
              <a:schemeClr val="tx1"/>
            </a:solidFill>
            <a:prstDash val="solid"/>
            <a:round/>
            <a:headEnd type="none" w="lg" len="sm"/>
            <a:tailEnd type="arrow"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sp>
        <p:nvSpPr>
          <p:cNvPr id="135" name="Arc 134"/>
          <p:cNvSpPr/>
          <p:nvPr/>
        </p:nvSpPr>
        <p:spPr bwMode="auto">
          <a:xfrm rot="1099556" flipV="1">
            <a:off x="6678541" y="2755991"/>
            <a:ext cx="1704131" cy="270965"/>
          </a:xfrm>
          <a:prstGeom prst="arc">
            <a:avLst>
              <a:gd name="adj1" fmla="val 11413038"/>
              <a:gd name="adj2" fmla="val 20770256"/>
            </a:avLst>
          </a:prstGeom>
          <a:noFill/>
          <a:ln w="9525" cap="flat" cmpd="sng" algn="ctr">
            <a:solidFill>
              <a:schemeClr val="tx1"/>
            </a:solidFill>
            <a:prstDash val="solid"/>
            <a:round/>
            <a:headEnd type="none" w="lg" len="sm"/>
            <a:tailEnd type="arrow" w="med" len="med"/>
          </a:ln>
          <a:effectLst/>
        </p:spPr>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defTabSz="1088291" fontAlgn="auto">
              <a:spcBef>
                <a:spcPts val="0"/>
              </a:spcBef>
              <a:spcAft>
                <a:spcPts val="0"/>
              </a:spcAft>
            </a:pPr>
            <a:endParaRPr lang="en-US" sz="2400" b="0">
              <a:latin typeface="Microsoft YaHei" charset="-122"/>
              <a:ea typeface="Microsoft YaHei" charset="-122"/>
              <a:cs typeface="Microsoft YaHei" charset="-122"/>
            </a:endParaRPr>
          </a:p>
        </p:txBody>
      </p:sp>
      <p:sp>
        <p:nvSpPr>
          <p:cNvPr id="131" name="Title 1"/>
          <p:cNvSpPr txBox="1">
            <a:spLocks/>
          </p:cNvSpPr>
          <p:nvPr/>
        </p:nvSpPr>
        <p:spPr>
          <a:xfrm>
            <a:off x="1147177" y="1202830"/>
            <a:ext cx="2659017" cy="534988"/>
          </a:xfrm>
          <a:prstGeom prst="rect">
            <a:avLst/>
          </a:prstGeom>
        </p:spPr>
        <p:txBody>
          <a:bodyPr vert="horz" wrap="square" lIns="91440" tIns="45720" rIns="91440" bIns="45720" rtlCol="0" anchor="b">
            <a:noAutofit/>
          </a:bodyPr>
          <a:lstStyle>
            <a:lvl1pPr marL="0" indent="0" algn="l" defTabSz="1088291" rtl="0" eaLnBrk="1" latinLnBrk="0" hangingPunct="1">
              <a:lnSpc>
                <a:spcPts val="3999"/>
              </a:lnSpc>
              <a:spcBef>
                <a:spcPts val="1800"/>
              </a:spcBef>
              <a:spcAft>
                <a:spcPts val="0"/>
              </a:spcAft>
              <a:buClr>
                <a:schemeClr val="tx1">
                  <a:lumMod val="50000"/>
                </a:schemeClr>
              </a:buClr>
              <a:buFont typeface="Arial" pitchFamily="34" charset="0"/>
              <a:buNone/>
              <a:tabLst/>
              <a:defRPr lang="en-US" sz="3200" kern="1200" baseline="0">
                <a:solidFill>
                  <a:schemeClr val="bg2"/>
                </a:solidFill>
                <a:effectLst/>
                <a:latin typeface="+mn-lt"/>
                <a:ea typeface="+mn-ea"/>
                <a:cs typeface="+mn-cs"/>
              </a:defRPr>
            </a:lvl1pPr>
          </a:lstStyle>
          <a:p>
            <a:pPr algn="ctr" fontAlgn="auto">
              <a:buClr>
                <a:srgbClr val="FFFFFF">
                  <a:lumMod val="50000"/>
                </a:srgbClr>
              </a:buClr>
            </a:pPr>
            <a:r>
              <a:rPr lang="zh-TW" altLang="en-US" sz="2400" dirty="0" smtClean="0">
                <a:solidFill>
                  <a:schemeClr val="tx1"/>
                </a:solidFill>
                <a:latin typeface="Microsoft YaHei" charset="-122"/>
                <a:ea typeface="Microsoft YaHei" charset="-122"/>
                <a:cs typeface="Microsoft YaHei" charset="-122"/>
              </a:rPr>
              <a:t>传统应用</a:t>
            </a:r>
            <a:endParaRPr sz="2400" b="0" dirty="0">
              <a:solidFill>
                <a:schemeClr val="tx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640096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33" grpId="0"/>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336" y="25755"/>
            <a:ext cx="11336947" cy="985840"/>
          </a:xfrm>
        </p:spPr>
        <p:txBody>
          <a:bodyPr/>
          <a:lstStyle/>
          <a:p>
            <a:r>
              <a:rPr lang="en-US" dirty="0" smtClean="0">
                <a:solidFill>
                  <a:schemeClr val="tx1"/>
                </a:solidFill>
              </a:rPr>
              <a:t>NetScaler CPX</a:t>
            </a:r>
            <a:endParaRPr lang="en-US" dirty="0">
              <a:solidFill>
                <a:schemeClr val="tx1"/>
              </a:solidFill>
            </a:endParaRPr>
          </a:p>
        </p:txBody>
      </p:sp>
      <p:pic>
        <p:nvPicPr>
          <p:cNvPr id="3" name="Picture 2" descr="fma_SAS70.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43335" y="2625826"/>
            <a:ext cx="1452230" cy="320311"/>
          </a:xfrm>
          <a:prstGeom prst="rect">
            <a:avLst/>
          </a:prstGeom>
          <a:noFill/>
          <a:ln w="9525">
            <a:noFill/>
            <a:miter lim="800000"/>
            <a:headEnd/>
            <a:tailEnd/>
          </a:ln>
          <a:effectLst>
            <a:outerShdw dist="38100" dir="2700000" rotWithShape="0">
              <a:srgbClr val="808080">
                <a:alpha val="42998"/>
              </a:srgbClr>
            </a:outerShdw>
          </a:effectLst>
        </p:spPr>
      </p:pic>
      <p:sp>
        <p:nvSpPr>
          <p:cNvPr id="5" name="Rounded Rectangle 4"/>
          <p:cNvSpPr/>
          <p:nvPr/>
        </p:nvSpPr>
        <p:spPr bwMode="auto">
          <a:xfrm>
            <a:off x="10904145" y="2384274"/>
            <a:ext cx="723810" cy="550701"/>
          </a:xfrm>
          <a:prstGeom prst="roundRect">
            <a:avLst/>
          </a:prstGeom>
          <a:solidFill>
            <a:schemeClr val="bg1"/>
          </a:solidFill>
          <a:ln w="22225" cap="flat" cmpd="sng" algn="ctr">
            <a:solidFill>
              <a:schemeClr val="accent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endParaRPr lang="en-US" sz="2100" b="0" dirty="0" smtClean="0">
              <a:cs typeface="Arial" charset="0"/>
            </a:endParaRPr>
          </a:p>
        </p:txBody>
      </p:sp>
      <p:sp>
        <p:nvSpPr>
          <p:cNvPr id="6" name="Rounded Rectangle 5"/>
          <p:cNvSpPr/>
          <p:nvPr/>
        </p:nvSpPr>
        <p:spPr bwMode="auto">
          <a:xfrm>
            <a:off x="10845226" y="2321698"/>
            <a:ext cx="723810" cy="554102"/>
          </a:xfrm>
          <a:prstGeom prst="roundRect">
            <a:avLst/>
          </a:prstGeom>
          <a:solidFill>
            <a:schemeClr val="bg1"/>
          </a:solidFill>
          <a:ln w="22225" cap="flat" cmpd="sng" algn="ctr">
            <a:solidFill>
              <a:schemeClr val="accent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endParaRPr lang="en-US" sz="2100" b="0" dirty="0" smtClean="0">
              <a:cs typeface="Arial" charset="0"/>
            </a:endParaRPr>
          </a:p>
        </p:txBody>
      </p:sp>
      <p:sp>
        <p:nvSpPr>
          <p:cNvPr id="7" name="Rectangle 6"/>
          <p:cNvSpPr/>
          <p:nvPr/>
        </p:nvSpPr>
        <p:spPr bwMode="auto">
          <a:xfrm>
            <a:off x="10912795" y="2417389"/>
            <a:ext cx="588673" cy="417872"/>
          </a:xfrm>
          <a:prstGeom prst="rect">
            <a:avLst/>
          </a:prstGeom>
          <a:solidFill>
            <a:schemeClr val="accent1"/>
          </a:solidFill>
          <a:ln w="22225" cap="flat" cmpd="sng" algn="ctr">
            <a:solidFill>
              <a:schemeClr val="accent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92500"/>
          </a:bodyPr>
          <a:lstStyle/>
          <a:p>
            <a:pPr algn="ctr" defTabSz="1461590"/>
            <a:r>
              <a:rPr lang="en-US" sz="1200" b="0" dirty="0" smtClean="0">
                <a:cs typeface="Arial" charset="0"/>
              </a:rPr>
              <a:t>UMS</a:t>
            </a:r>
          </a:p>
        </p:txBody>
      </p:sp>
      <p:sp>
        <p:nvSpPr>
          <p:cNvPr id="8" name="TextBox 7"/>
          <p:cNvSpPr txBox="1"/>
          <p:nvPr/>
        </p:nvSpPr>
        <p:spPr>
          <a:xfrm>
            <a:off x="10573574" y="2056224"/>
            <a:ext cx="1339429" cy="276999"/>
          </a:xfrm>
          <a:prstGeom prst="rect">
            <a:avLst/>
          </a:prstGeom>
          <a:noFill/>
          <a:ln>
            <a:noFill/>
          </a:ln>
        </p:spPr>
        <p:txBody>
          <a:bodyPr wrap="none" rtlCol="0" anchor="ctr">
            <a:spAutoFit/>
          </a:bodyPr>
          <a:lstStyle/>
          <a:p>
            <a:pPr algn="ctr" defTabSz="1088291" fontAlgn="auto">
              <a:spcBef>
                <a:spcPts val="0"/>
              </a:spcBef>
              <a:spcAft>
                <a:spcPts val="0"/>
              </a:spcAft>
            </a:pPr>
            <a:r>
              <a:rPr lang="en-US" sz="1200" b="0" dirty="0" smtClean="0">
                <a:latin typeface="Arial"/>
              </a:rPr>
              <a:t>NS Management</a:t>
            </a:r>
          </a:p>
        </p:txBody>
      </p:sp>
      <p:sp>
        <p:nvSpPr>
          <p:cNvPr id="11" name="Rounded Rectangle 10"/>
          <p:cNvSpPr/>
          <p:nvPr/>
        </p:nvSpPr>
        <p:spPr bwMode="auto">
          <a:xfrm>
            <a:off x="6020853" y="4270959"/>
            <a:ext cx="5776457" cy="1545512"/>
          </a:xfrm>
          <a:prstGeom prst="roundRect">
            <a:avLst/>
          </a:prstGeom>
          <a:noFill/>
          <a:ln w="762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
        <p:nvSpPr>
          <p:cNvPr id="15" name="TextBox 14"/>
          <p:cNvSpPr txBox="1"/>
          <p:nvPr/>
        </p:nvSpPr>
        <p:spPr>
          <a:xfrm>
            <a:off x="6079998" y="4358352"/>
            <a:ext cx="2193305"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CPX &amp; App containers</a:t>
            </a:r>
          </a:p>
        </p:txBody>
      </p:sp>
      <p:sp>
        <p:nvSpPr>
          <p:cNvPr id="114" name="Rounded Rectangle 113"/>
          <p:cNvSpPr/>
          <p:nvPr/>
        </p:nvSpPr>
        <p:spPr bwMode="auto">
          <a:xfrm>
            <a:off x="5899294" y="6050598"/>
            <a:ext cx="6123590" cy="259186"/>
          </a:xfrm>
          <a:prstGeom prst="roundRect">
            <a:avLst/>
          </a:prstGeom>
          <a:solidFill>
            <a:schemeClr val="tx2">
              <a:lumMod val="60000"/>
              <a:lumOff val="40000"/>
            </a:schemeClr>
          </a:solidFill>
          <a:ln w="762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zh-TW" altLang="en-US" sz="1600" b="0" dirty="0" smtClean="0">
                <a:latin typeface="Microsoft YaHei" charset="-122"/>
                <a:ea typeface="Microsoft YaHei" charset="-122"/>
                <a:cs typeface="Microsoft YaHei" charset="-122"/>
              </a:rPr>
              <a:t>容器自动管理</a:t>
            </a:r>
            <a:r>
              <a:rPr lang="en-US" sz="1600" b="0" dirty="0" smtClean="0">
                <a:cs typeface="Arial" charset="0"/>
              </a:rPr>
              <a:t>: </a:t>
            </a:r>
            <a:r>
              <a:rPr lang="en-US" sz="1600" b="0" dirty="0" err="1" smtClean="0">
                <a:cs typeface="Arial" charset="0"/>
              </a:rPr>
              <a:t>Mesos</a:t>
            </a:r>
            <a:r>
              <a:rPr lang="en-US" sz="1600" b="0" dirty="0" smtClean="0">
                <a:cs typeface="Arial" charset="0"/>
              </a:rPr>
              <a:t>/Swarm/Kubernetes</a:t>
            </a:r>
          </a:p>
        </p:txBody>
      </p:sp>
      <p:grpSp>
        <p:nvGrpSpPr>
          <p:cNvPr id="50" name="Group 49"/>
          <p:cNvGrpSpPr/>
          <p:nvPr/>
        </p:nvGrpSpPr>
        <p:grpSpPr>
          <a:xfrm>
            <a:off x="6135334" y="4675456"/>
            <a:ext cx="1666877" cy="1152706"/>
            <a:chOff x="626806" y="4816000"/>
            <a:chExt cx="1666877" cy="1152706"/>
          </a:xfrm>
        </p:grpSpPr>
        <p:grpSp>
          <p:nvGrpSpPr>
            <p:cNvPr id="20" name="Group 19"/>
            <p:cNvGrpSpPr/>
            <p:nvPr/>
          </p:nvGrpSpPr>
          <p:grpSpPr>
            <a:xfrm>
              <a:off x="626806" y="4816000"/>
              <a:ext cx="1666877" cy="870962"/>
              <a:chOff x="638397" y="4878611"/>
              <a:chExt cx="1666877" cy="870962"/>
            </a:xfrm>
          </p:grpSpPr>
          <p:grpSp>
            <p:nvGrpSpPr>
              <p:cNvPr id="14" name="Group 13"/>
              <p:cNvGrpSpPr/>
              <p:nvPr/>
            </p:nvGrpSpPr>
            <p:grpSpPr>
              <a:xfrm>
                <a:off x="638397" y="4878611"/>
                <a:ext cx="1666877" cy="870962"/>
                <a:chOff x="8340595" y="3298359"/>
                <a:chExt cx="2762024" cy="1127063"/>
              </a:xfrm>
            </p:grpSpPr>
            <p:sp>
              <p:nvSpPr>
                <p:cNvPr id="16" name="Rounded Rectangle 15"/>
                <p:cNvSpPr/>
                <p:nvPr/>
              </p:nvSpPr>
              <p:spPr bwMode="auto">
                <a:xfrm>
                  <a:off x="8340595" y="3298359"/>
                  <a:ext cx="2762024" cy="1127063"/>
                </a:xfrm>
                <a:prstGeom prst="roundRect">
                  <a:avLst/>
                </a:prstGeom>
                <a:solidFill>
                  <a:schemeClr val="bg1"/>
                </a:solidFill>
                <a:ln w="381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
              <p:nvSpPr>
                <p:cNvPr id="17" name="Rectangle 16"/>
                <p:cNvSpPr/>
                <p:nvPr/>
              </p:nvSpPr>
              <p:spPr bwMode="auto">
                <a:xfrm>
                  <a:off x="10425784" y="3381578"/>
                  <a:ext cx="575834" cy="468544"/>
                </a:xfrm>
                <a:prstGeom prst="rect">
                  <a:avLst/>
                </a:prstGeom>
                <a:solidFill>
                  <a:schemeClr val="accent1"/>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700" b="0" dirty="0" smtClean="0">
                      <a:cs typeface="Arial" charset="0"/>
                    </a:rPr>
                    <a:t>CPX</a:t>
                  </a:r>
                  <a:endParaRPr lang="en-US" sz="700" b="0" dirty="0">
                    <a:cs typeface="Arial" charset="0"/>
                  </a:endParaRPr>
                </a:p>
              </p:txBody>
            </p:sp>
            <p:sp>
              <p:nvSpPr>
                <p:cNvPr id="18" name="Rectangle 17"/>
                <p:cNvSpPr/>
                <p:nvPr/>
              </p:nvSpPr>
              <p:spPr bwMode="auto">
                <a:xfrm>
                  <a:off x="8476966" y="3381578"/>
                  <a:ext cx="575834" cy="468544"/>
                </a:xfrm>
                <a:prstGeom prst="rect">
                  <a:avLst/>
                </a:prstGeom>
                <a:solidFill>
                  <a:schemeClr val="accent3">
                    <a:lumMod val="60000"/>
                    <a:lumOff val="40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A</a:t>
                  </a:r>
                  <a:endParaRPr lang="en-US" sz="1100" b="0" dirty="0">
                    <a:cs typeface="Arial" charset="0"/>
                  </a:endParaRPr>
                </a:p>
              </p:txBody>
            </p:sp>
          </p:grpSp>
          <p:sp>
            <p:nvSpPr>
              <p:cNvPr id="89" name="Rectangle 88"/>
              <p:cNvSpPr/>
              <p:nvPr/>
            </p:nvSpPr>
            <p:spPr bwMode="auto">
              <a:xfrm>
                <a:off x="1124628" y="4936420"/>
                <a:ext cx="347515" cy="362077"/>
              </a:xfrm>
              <a:prstGeom prst="rect">
                <a:avLst/>
              </a:prstGeom>
              <a:solidFill>
                <a:srgbClr val="92D050"/>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B</a:t>
                </a:r>
                <a:endParaRPr lang="en-US" sz="1100" b="0" dirty="0">
                  <a:cs typeface="Arial" charset="0"/>
                </a:endParaRPr>
              </a:p>
            </p:txBody>
          </p:sp>
          <p:sp>
            <p:nvSpPr>
              <p:cNvPr id="90" name="Rectangle 89"/>
              <p:cNvSpPr/>
              <p:nvPr/>
            </p:nvSpPr>
            <p:spPr bwMode="auto">
              <a:xfrm>
                <a:off x="1497149" y="4939710"/>
                <a:ext cx="347515" cy="362077"/>
              </a:xfrm>
              <a:prstGeom prst="rect">
                <a:avLst/>
              </a:prstGeom>
              <a:solidFill>
                <a:schemeClr val="accent4">
                  <a:lumMod val="60000"/>
                  <a:lumOff val="40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C</a:t>
                </a:r>
                <a:endParaRPr lang="en-US" sz="1100" b="0" dirty="0">
                  <a:cs typeface="Arial" charset="0"/>
                </a:endParaRPr>
              </a:p>
            </p:txBody>
          </p:sp>
        </p:grpSp>
        <p:sp>
          <p:nvSpPr>
            <p:cNvPr id="72" name="TextBox 71"/>
            <p:cNvSpPr txBox="1"/>
            <p:nvPr/>
          </p:nvSpPr>
          <p:spPr>
            <a:xfrm>
              <a:off x="1120569" y="5660929"/>
              <a:ext cx="946548"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Server-1</a:t>
              </a:r>
            </a:p>
          </p:txBody>
        </p:sp>
        <p:sp>
          <p:nvSpPr>
            <p:cNvPr id="99" name="Rounded Rectangle 98"/>
            <p:cNvSpPr/>
            <p:nvPr/>
          </p:nvSpPr>
          <p:spPr bwMode="auto">
            <a:xfrm>
              <a:off x="709105" y="5357773"/>
              <a:ext cx="1523623" cy="203681"/>
            </a:xfrm>
            <a:prstGeom prst="roundRect">
              <a:avLst/>
            </a:prstGeom>
            <a:solidFill>
              <a:schemeClr val="tx2">
                <a:lumMod val="60000"/>
                <a:lumOff val="40000"/>
              </a:schemeClr>
            </a:solidFill>
            <a:ln w="762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600" b="0" dirty="0" smtClean="0">
                  <a:cs typeface="Arial" charset="0"/>
                </a:rPr>
                <a:t>Docker</a:t>
              </a:r>
            </a:p>
          </p:txBody>
        </p:sp>
      </p:grpSp>
      <p:grpSp>
        <p:nvGrpSpPr>
          <p:cNvPr id="115" name="Group 114"/>
          <p:cNvGrpSpPr/>
          <p:nvPr/>
        </p:nvGrpSpPr>
        <p:grpSpPr>
          <a:xfrm>
            <a:off x="8066792" y="4677764"/>
            <a:ext cx="1666877" cy="1133336"/>
            <a:chOff x="626806" y="4816000"/>
            <a:chExt cx="1666877" cy="1133336"/>
          </a:xfrm>
        </p:grpSpPr>
        <p:grpSp>
          <p:nvGrpSpPr>
            <p:cNvPr id="116" name="Group 115"/>
            <p:cNvGrpSpPr/>
            <p:nvPr/>
          </p:nvGrpSpPr>
          <p:grpSpPr>
            <a:xfrm>
              <a:off x="626806" y="4816000"/>
              <a:ext cx="1666877" cy="870962"/>
              <a:chOff x="638397" y="4878611"/>
              <a:chExt cx="1666877" cy="870962"/>
            </a:xfrm>
          </p:grpSpPr>
          <p:grpSp>
            <p:nvGrpSpPr>
              <p:cNvPr id="120" name="Group 119"/>
              <p:cNvGrpSpPr/>
              <p:nvPr/>
            </p:nvGrpSpPr>
            <p:grpSpPr>
              <a:xfrm>
                <a:off x="638397" y="4878611"/>
                <a:ext cx="1666877" cy="870962"/>
                <a:chOff x="8340595" y="3298359"/>
                <a:chExt cx="2762024" cy="1127063"/>
              </a:xfrm>
            </p:grpSpPr>
            <p:sp>
              <p:nvSpPr>
                <p:cNvPr id="123" name="Rounded Rectangle 122"/>
                <p:cNvSpPr/>
                <p:nvPr/>
              </p:nvSpPr>
              <p:spPr bwMode="auto">
                <a:xfrm>
                  <a:off x="8340595" y="3298359"/>
                  <a:ext cx="2762024" cy="1127063"/>
                </a:xfrm>
                <a:prstGeom prst="roundRect">
                  <a:avLst/>
                </a:prstGeom>
                <a:solidFill>
                  <a:schemeClr val="bg1"/>
                </a:solidFill>
                <a:ln w="381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
              <p:nvSpPr>
                <p:cNvPr id="125" name="Rectangle 124"/>
                <p:cNvSpPr/>
                <p:nvPr/>
              </p:nvSpPr>
              <p:spPr bwMode="auto">
                <a:xfrm>
                  <a:off x="10425784" y="3381578"/>
                  <a:ext cx="575834" cy="468544"/>
                </a:xfrm>
                <a:prstGeom prst="rect">
                  <a:avLst/>
                </a:prstGeom>
                <a:solidFill>
                  <a:schemeClr val="accent1"/>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700" b="0" dirty="0" smtClean="0">
                      <a:cs typeface="Arial" charset="0"/>
                    </a:rPr>
                    <a:t>CPX</a:t>
                  </a:r>
                  <a:endParaRPr lang="en-US" sz="700" b="0" dirty="0">
                    <a:cs typeface="Arial" charset="0"/>
                  </a:endParaRPr>
                </a:p>
              </p:txBody>
            </p:sp>
            <p:sp>
              <p:nvSpPr>
                <p:cNvPr id="126" name="Rectangle 125"/>
                <p:cNvSpPr/>
                <p:nvPr/>
              </p:nvSpPr>
              <p:spPr bwMode="auto">
                <a:xfrm>
                  <a:off x="8476966" y="3381578"/>
                  <a:ext cx="575834" cy="468544"/>
                </a:xfrm>
                <a:prstGeom prst="rect">
                  <a:avLst/>
                </a:prstGeom>
                <a:solidFill>
                  <a:schemeClr val="accent3">
                    <a:lumMod val="60000"/>
                    <a:lumOff val="40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A</a:t>
                  </a:r>
                  <a:endParaRPr lang="en-US" sz="1100" b="0" dirty="0">
                    <a:cs typeface="Arial" charset="0"/>
                  </a:endParaRPr>
                </a:p>
              </p:txBody>
            </p:sp>
          </p:grpSp>
          <p:sp>
            <p:nvSpPr>
              <p:cNvPr id="121" name="Rectangle 120"/>
              <p:cNvSpPr/>
              <p:nvPr/>
            </p:nvSpPr>
            <p:spPr bwMode="auto">
              <a:xfrm>
                <a:off x="1124628" y="4936420"/>
                <a:ext cx="347515" cy="362077"/>
              </a:xfrm>
              <a:prstGeom prst="rect">
                <a:avLst/>
              </a:prstGeom>
              <a:solidFill>
                <a:srgbClr val="92D050"/>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B</a:t>
                </a:r>
                <a:endParaRPr lang="en-US" sz="1100" b="0" dirty="0">
                  <a:cs typeface="Arial" charset="0"/>
                </a:endParaRPr>
              </a:p>
            </p:txBody>
          </p:sp>
          <p:sp>
            <p:nvSpPr>
              <p:cNvPr id="122" name="Rectangle 121"/>
              <p:cNvSpPr/>
              <p:nvPr/>
            </p:nvSpPr>
            <p:spPr bwMode="auto">
              <a:xfrm>
                <a:off x="1497149" y="4939710"/>
                <a:ext cx="347515" cy="362077"/>
              </a:xfrm>
              <a:prstGeom prst="rect">
                <a:avLst/>
              </a:prstGeom>
              <a:solidFill>
                <a:schemeClr val="bg1">
                  <a:lumMod val="75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a:cs typeface="Arial" charset="0"/>
                  </a:rPr>
                  <a:t>D</a:t>
                </a:r>
              </a:p>
            </p:txBody>
          </p:sp>
        </p:grpSp>
        <p:sp>
          <p:nvSpPr>
            <p:cNvPr id="117" name="TextBox 116"/>
            <p:cNvSpPr txBox="1"/>
            <p:nvPr/>
          </p:nvSpPr>
          <p:spPr>
            <a:xfrm>
              <a:off x="1131172" y="5641559"/>
              <a:ext cx="946548"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Server-2</a:t>
              </a:r>
            </a:p>
          </p:txBody>
        </p:sp>
        <p:sp>
          <p:nvSpPr>
            <p:cNvPr id="119" name="Rounded Rectangle 118"/>
            <p:cNvSpPr/>
            <p:nvPr/>
          </p:nvSpPr>
          <p:spPr bwMode="auto">
            <a:xfrm>
              <a:off x="709105" y="5357773"/>
              <a:ext cx="1523623" cy="203681"/>
            </a:xfrm>
            <a:prstGeom prst="roundRect">
              <a:avLst/>
            </a:prstGeom>
            <a:solidFill>
              <a:schemeClr val="tx2">
                <a:lumMod val="60000"/>
                <a:lumOff val="40000"/>
              </a:schemeClr>
            </a:solidFill>
            <a:ln w="762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600" b="0" dirty="0" smtClean="0">
                  <a:cs typeface="Arial" charset="0"/>
                </a:rPr>
                <a:t>Docker</a:t>
              </a:r>
            </a:p>
          </p:txBody>
        </p:sp>
      </p:grpSp>
      <p:grpSp>
        <p:nvGrpSpPr>
          <p:cNvPr id="127" name="Group 126"/>
          <p:cNvGrpSpPr/>
          <p:nvPr/>
        </p:nvGrpSpPr>
        <p:grpSpPr>
          <a:xfrm>
            <a:off x="9994184" y="4681563"/>
            <a:ext cx="1666877" cy="1141848"/>
            <a:chOff x="626806" y="4816000"/>
            <a:chExt cx="1666877" cy="1141848"/>
          </a:xfrm>
        </p:grpSpPr>
        <p:grpSp>
          <p:nvGrpSpPr>
            <p:cNvPr id="128" name="Group 127"/>
            <p:cNvGrpSpPr/>
            <p:nvPr/>
          </p:nvGrpSpPr>
          <p:grpSpPr>
            <a:xfrm>
              <a:off x="626806" y="4816000"/>
              <a:ext cx="1666877" cy="870962"/>
              <a:chOff x="638397" y="4878611"/>
              <a:chExt cx="1666877" cy="870962"/>
            </a:xfrm>
          </p:grpSpPr>
          <p:grpSp>
            <p:nvGrpSpPr>
              <p:cNvPr id="131" name="Group 130"/>
              <p:cNvGrpSpPr/>
              <p:nvPr/>
            </p:nvGrpSpPr>
            <p:grpSpPr>
              <a:xfrm>
                <a:off x="638397" y="4878611"/>
                <a:ext cx="1666877" cy="870962"/>
                <a:chOff x="8340595" y="3298359"/>
                <a:chExt cx="2762024" cy="1127063"/>
              </a:xfrm>
            </p:grpSpPr>
            <p:sp>
              <p:nvSpPr>
                <p:cNvPr id="134" name="Rounded Rectangle 133"/>
                <p:cNvSpPr/>
                <p:nvPr/>
              </p:nvSpPr>
              <p:spPr bwMode="auto">
                <a:xfrm>
                  <a:off x="8340595" y="3298359"/>
                  <a:ext cx="2762024" cy="1127063"/>
                </a:xfrm>
                <a:prstGeom prst="roundRect">
                  <a:avLst/>
                </a:prstGeom>
                <a:solidFill>
                  <a:schemeClr val="bg1"/>
                </a:solidFill>
                <a:ln w="381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
              <p:nvSpPr>
                <p:cNvPr id="135" name="Rectangle 134"/>
                <p:cNvSpPr/>
                <p:nvPr/>
              </p:nvSpPr>
              <p:spPr bwMode="auto">
                <a:xfrm>
                  <a:off x="10425784" y="3381578"/>
                  <a:ext cx="575834" cy="468544"/>
                </a:xfrm>
                <a:prstGeom prst="rect">
                  <a:avLst/>
                </a:prstGeom>
                <a:solidFill>
                  <a:schemeClr val="accent1"/>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700" b="0" dirty="0" smtClean="0">
                      <a:cs typeface="Arial" charset="0"/>
                    </a:rPr>
                    <a:t>CPX</a:t>
                  </a:r>
                  <a:endParaRPr lang="en-US" sz="700" b="0" dirty="0">
                    <a:cs typeface="Arial" charset="0"/>
                  </a:endParaRPr>
                </a:p>
              </p:txBody>
            </p:sp>
            <p:sp>
              <p:nvSpPr>
                <p:cNvPr id="136" name="Rectangle 135"/>
                <p:cNvSpPr/>
                <p:nvPr/>
              </p:nvSpPr>
              <p:spPr bwMode="auto">
                <a:xfrm>
                  <a:off x="8476966" y="3381578"/>
                  <a:ext cx="575834" cy="468544"/>
                </a:xfrm>
                <a:prstGeom prst="rect">
                  <a:avLst/>
                </a:prstGeom>
                <a:solidFill>
                  <a:schemeClr val="accent3">
                    <a:lumMod val="60000"/>
                    <a:lumOff val="40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A</a:t>
                  </a:r>
                  <a:endParaRPr lang="en-US" sz="1100" b="0" dirty="0">
                    <a:cs typeface="Arial" charset="0"/>
                  </a:endParaRPr>
                </a:p>
              </p:txBody>
            </p:sp>
          </p:grpSp>
          <p:sp>
            <p:nvSpPr>
              <p:cNvPr id="132" name="Rectangle 131"/>
              <p:cNvSpPr/>
              <p:nvPr/>
            </p:nvSpPr>
            <p:spPr bwMode="auto">
              <a:xfrm>
                <a:off x="1124628" y="4936420"/>
                <a:ext cx="347515" cy="362077"/>
              </a:xfrm>
              <a:prstGeom prst="rect">
                <a:avLst/>
              </a:prstGeom>
              <a:solidFill>
                <a:schemeClr val="bg1">
                  <a:lumMod val="75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D</a:t>
                </a:r>
                <a:endParaRPr lang="en-US" sz="1100" b="0" dirty="0">
                  <a:cs typeface="Arial" charset="0"/>
                </a:endParaRPr>
              </a:p>
            </p:txBody>
          </p:sp>
          <p:sp>
            <p:nvSpPr>
              <p:cNvPr id="133" name="Rectangle 132"/>
              <p:cNvSpPr/>
              <p:nvPr/>
            </p:nvSpPr>
            <p:spPr bwMode="auto">
              <a:xfrm>
                <a:off x="1497149" y="4939710"/>
                <a:ext cx="347515" cy="362077"/>
              </a:xfrm>
              <a:prstGeom prst="rect">
                <a:avLst/>
              </a:prstGeom>
              <a:solidFill>
                <a:schemeClr val="accent4">
                  <a:lumMod val="60000"/>
                  <a:lumOff val="40000"/>
                </a:schemeClr>
              </a:solidFill>
              <a:ln w="22225" cap="flat" cmpd="sng" algn="ctr">
                <a:solidFill>
                  <a:schemeClr val="bg1"/>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lang="en-US" sz="1100" b="0" dirty="0" smtClean="0">
                    <a:cs typeface="Arial" charset="0"/>
                  </a:rPr>
                  <a:t>C</a:t>
                </a:r>
                <a:endParaRPr lang="en-US" sz="1100" b="0" dirty="0">
                  <a:cs typeface="Arial" charset="0"/>
                </a:endParaRPr>
              </a:p>
            </p:txBody>
          </p:sp>
        </p:grpSp>
        <p:sp>
          <p:nvSpPr>
            <p:cNvPr id="129" name="TextBox 128"/>
            <p:cNvSpPr txBox="1"/>
            <p:nvPr/>
          </p:nvSpPr>
          <p:spPr>
            <a:xfrm>
              <a:off x="1099612" y="5650071"/>
              <a:ext cx="946548"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Server-3</a:t>
              </a:r>
            </a:p>
          </p:txBody>
        </p:sp>
        <p:sp>
          <p:nvSpPr>
            <p:cNvPr id="130" name="Rounded Rectangle 129"/>
            <p:cNvSpPr/>
            <p:nvPr/>
          </p:nvSpPr>
          <p:spPr bwMode="auto">
            <a:xfrm>
              <a:off x="709105" y="5357773"/>
              <a:ext cx="1523623" cy="203681"/>
            </a:xfrm>
            <a:prstGeom prst="roundRect">
              <a:avLst/>
            </a:prstGeom>
            <a:solidFill>
              <a:schemeClr val="tx2">
                <a:lumMod val="60000"/>
                <a:lumOff val="40000"/>
              </a:schemeClr>
            </a:solidFill>
            <a:ln w="762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1600" b="0" dirty="0" smtClean="0">
                  <a:cs typeface="Arial" charset="0"/>
                </a:rPr>
                <a:t>Docker</a:t>
              </a:r>
            </a:p>
          </p:txBody>
        </p:sp>
      </p:grpSp>
      <p:cxnSp>
        <p:nvCxnSpPr>
          <p:cNvPr id="96" name="Straight Arrow Connector 95"/>
          <p:cNvCxnSpPr>
            <a:stCxn id="3" idx="2"/>
          </p:cNvCxnSpPr>
          <p:nvPr/>
        </p:nvCxnSpPr>
        <p:spPr bwMode="auto">
          <a:xfrm flipH="1">
            <a:off x="8411713" y="2946137"/>
            <a:ext cx="457737" cy="541773"/>
          </a:xfrm>
          <a:prstGeom prst="straightConnector1">
            <a:avLst/>
          </a:prstGeom>
          <a:noFill/>
          <a:ln w="19050" cap="flat" cmpd="sng" algn="ctr">
            <a:solidFill>
              <a:schemeClr val="accent3">
                <a:lumMod val="60000"/>
                <a:lumOff val="40000"/>
              </a:schemeClr>
            </a:solidFill>
            <a:prstDash val="solid"/>
            <a:round/>
            <a:headEnd type="none" w="med" len="med"/>
            <a:tailEnd type="triangle"/>
          </a:ln>
          <a:effectLst/>
        </p:spPr>
      </p:cxnSp>
      <p:cxnSp>
        <p:nvCxnSpPr>
          <p:cNvPr id="150" name="Straight Arrow Connector 149"/>
          <p:cNvCxnSpPr>
            <a:stCxn id="3" idx="2"/>
          </p:cNvCxnSpPr>
          <p:nvPr/>
        </p:nvCxnSpPr>
        <p:spPr bwMode="auto">
          <a:xfrm flipH="1">
            <a:off x="8853113" y="2946137"/>
            <a:ext cx="16337" cy="646639"/>
          </a:xfrm>
          <a:prstGeom prst="straightConnector1">
            <a:avLst/>
          </a:prstGeom>
          <a:noFill/>
          <a:ln w="19050" cap="flat" cmpd="sng" algn="ctr">
            <a:solidFill>
              <a:schemeClr val="accent3">
                <a:lumMod val="60000"/>
                <a:lumOff val="40000"/>
              </a:schemeClr>
            </a:solidFill>
            <a:prstDash val="solid"/>
            <a:round/>
            <a:headEnd type="none" w="med" len="med"/>
            <a:tailEnd type="triangle"/>
          </a:ln>
          <a:effectLst/>
        </p:spPr>
      </p:cxnSp>
      <p:cxnSp>
        <p:nvCxnSpPr>
          <p:cNvPr id="154" name="Straight Arrow Connector 153"/>
          <p:cNvCxnSpPr>
            <a:stCxn id="3" idx="2"/>
          </p:cNvCxnSpPr>
          <p:nvPr/>
        </p:nvCxnSpPr>
        <p:spPr bwMode="auto">
          <a:xfrm>
            <a:off x="8869450" y="2946137"/>
            <a:ext cx="469894" cy="560461"/>
          </a:xfrm>
          <a:prstGeom prst="straightConnector1">
            <a:avLst/>
          </a:prstGeom>
          <a:noFill/>
          <a:ln w="19050" cap="flat" cmpd="sng" algn="ctr">
            <a:solidFill>
              <a:schemeClr val="accent3">
                <a:lumMod val="60000"/>
                <a:lumOff val="40000"/>
              </a:schemeClr>
            </a:solidFill>
            <a:prstDash val="solid"/>
            <a:round/>
            <a:headEnd type="none" w="med" len="med"/>
            <a:tailEnd type="triangle"/>
          </a:ln>
          <a:effectLst/>
        </p:spPr>
      </p:cxnSp>
      <p:sp>
        <p:nvSpPr>
          <p:cNvPr id="158" name="TextBox 157"/>
          <p:cNvSpPr txBox="1"/>
          <p:nvPr/>
        </p:nvSpPr>
        <p:spPr>
          <a:xfrm>
            <a:off x="6144147" y="2550061"/>
            <a:ext cx="1408100" cy="523220"/>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MPX for North South LB</a:t>
            </a:r>
          </a:p>
        </p:txBody>
      </p:sp>
      <p:sp>
        <p:nvSpPr>
          <p:cNvPr id="160" name="Trapezoid 159"/>
          <p:cNvSpPr/>
          <p:nvPr/>
        </p:nvSpPr>
        <p:spPr bwMode="auto">
          <a:xfrm flipH="1">
            <a:off x="10514252" y="2979972"/>
            <a:ext cx="1366577" cy="947019"/>
          </a:xfrm>
          <a:prstGeom prst="trapezoid">
            <a:avLst>
              <a:gd name="adj" fmla="val 54943"/>
            </a:avLst>
          </a:prstGeom>
          <a:gradFill flip="none" rotWithShape="1">
            <a:gsLst>
              <a:gs pos="0">
                <a:schemeClr val="bg1">
                  <a:lumMod val="75000"/>
                </a:schemeClr>
              </a:gs>
              <a:gs pos="74000">
                <a:schemeClr val="bg1"/>
              </a:gs>
              <a:gs pos="100000">
                <a:schemeClr val="bg1">
                  <a:alpha val="0"/>
                </a:schemeClr>
              </a:gs>
            </a:gsLst>
            <a:lin ang="5400000" scaled="0"/>
            <a:tileRect/>
          </a:gra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a:cs typeface="Arial" charset="0"/>
            </a:endParaRPr>
          </a:p>
        </p:txBody>
      </p:sp>
      <p:sp>
        <p:nvSpPr>
          <p:cNvPr id="159" name="Cloud 158"/>
          <p:cNvSpPr/>
          <p:nvPr/>
        </p:nvSpPr>
        <p:spPr bwMode="auto">
          <a:xfrm>
            <a:off x="7741256" y="1419123"/>
            <a:ext cx="2223713" cy="706070"/>
          </a:xfrm>
          <a:prstGeom prst="cloud">
            <a:avLst/>
          </a:prstGeom>
          <a:solidFill>
            <a:schemeClr val="bg2">
              <a:lumMod val="40000"/>
              <a:lumOff val="6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r>
              <a:rPr lang="en-US" sz="2000" b="0" dirty="0" smtClean="0">
                <a:cs typeface="Arial" charset="0"/>
              </a:rPr>
              <a:t>Internet</a:t>
            </a:r>
          </a:p>
        </p:txBody>
      </p:sp>
      <p:cxnSp>
        <p:nvCxnSpPr>
          <p:cNvPr id="163" name="Straight Connector 162"/>
          <p:cNvCxnSpPr/>
          <p:nvPr/>
        </p:nvCxnSpPr>
        <p:spPr bwMode="auto">
          <a:xfrm>
            <a:off x="5527491" y="1055936"/>
            <a:ext cx="0" cy="4901323"/>
          </a:xfrm>
          <a:prstGeom prst="line">
            <a:avLst/>
          </a:prstGeom>
          <a:noFill/>
          <a:ln w="76200" cap="flat" cmpd="sng" algn="ctr">
            <a:solidFill>
              <a:schemeClr val="bg2"/>
            </a:solidFill>
            <a:prstDash val="solid"/>
            <a:round/>
            <a:headEnd type="none" w="med" len="med"/>
            <a:tailEnd type="none" w="med" len="med"/>
          </a:ln>
          <a:effectLst/>
        </p:spPr>
      </p:cxnSp>
      <p:sp>
        <p:nvSpPr>
          <p:cNvPr id="164" name="Content Placeholder 3"/>
          <p:cNvSpPr txBox="1">
            <a:spLocks/>
          </p:cNvSpPr>
          <p:nvPr/>
        </p:nvSpPr>
        <p:spPr>
          <a:xfrm>
            <a:off x="708536" y="1723462"/>
            <a:ext cx="4518588" cy="3499874"/>
          </a:xfrm>
          <a:prstGeom prst="rect">
            <a:avLst/>
          </a:prstGeom>
        </p:spPr>
        <p:txBody>
          <a:bodyPr/>
          <a:lstStyle>
            <a:lvl1pPr marL="227013" indent="-227013" algn="l" defTabSz="1088291" rtl="0" eaLnBrk="1" latinLnBrk="0" hangingPunct="1">
              <a:lnSpc>
                <a:spcPct val="100000"/>
              </a:lnSpc>
              <a:spcBef>
                <a:spcPts val="1800"/>
              </a:spcBef>
              <a:spcAft>
                <a:spcPts val="0"/>
              </a:spcAft>
              <a:buClrTx/>
              <a:buFont typeface="Arial"/>
              <a:buChar char="•"/>
              <a:tabLst/>
              <a:defRPr lang="en-US" sz="2400" kern="1200" baseline="0" dirty="0" smtClean="0">
                <a:solidFill>
                  <a:schemeClr val="bg2"/>
                </a:solidFill>
                <a:latin typeface="+mn-lt"/>
                <a:ea typeface="+mn-ea"/>
                <a:cs typeface="+mn-cs"/>
              </a:defRPr>
            </a:lvl1pPr>
            <a:lvl2pPr marL="458788" indent="-228600" algn="l" defTabSz="1088291" rtl="0" eaLnBrk="1" latinLnBrk="0" hangingPunct="1">
              <a:lnSpc>
                <a:spcPct val="100000"/>
              </a:lnSpc>
              <a:spcBef>
                <a:spcPts val="300"/>
              </a:spcBef>
              <a:buClrTx/>
              <a:buSzPct val="100000"/>
              <a:buFont typeface="Lucida Grande"/>
              <a:buChar char="–"/>
              <a:tabLst/>
              <a:defRPr lang="en-US" sz="2000" kern="1200" baseline="0" dirty="0" smtClean="0">
                <a:solidFill>
                  <a:schemeClr val="bg2"/>
                </a:solidFill>
                <a:latin typeface="+mn-lt"/>
                <a:ea typeface="+mn-ea"/>
                <a:cs typeface="+mn-cs"/>
              </a:defRPr>
            </a:lvl2pPr>
            <a:lvl3pPr marL="688975" indent="-230188" algn="l" defTabSz="1088291" rtl="0" eaLnBrk="1" latinLnBrk="0" hangingPunct="1">
              <a:lnSpc>
                <a:spcPct val="100000"/>
              </a:lnSpc>
              <a:spcBef>
                <a:spcPts val="300"/>
              </a:spcBef>
              <a:buClrTx/>
              <a:buFont typeface="Lucida Grande"/>
              <a:buChar char="–"/>
              <a:tabLst/>
              <a:defRPr lang="en-US" sz="1800" kern="1200" dirty="0" smtClean="0">
                <a:solidFill>
                  <a:schemeClr val="bg2"/>
                </a:solidFill>
                <a:latin typeface="+mn-lt"/>
                <a:ea typeface="+mn-ea"/>
                <a:cs typeface="+mn-cs"/>
              </a:defRPr>
            </a:lvl3pPr>
            <a:lvl4pPr marL="919163" indent="-230188" algn="l" defTabSz="1088291" rtl="0" eaLnBrk="1" latinLnBrk="0" hangingPunct="1">
              <a:lnSpc>
                <a:spcPct val="100000"/>
              </a:lnSpc>
              <a:spcBef>
                <a:spcPts val="300"/>
              </a:spcBef>
              <a:buClrTx/>
              <a:buFont typeface="Lucida Grande"/>
              <a:buChar char="–"/>
              <a:tabLst/>
              <a:defRPr lang="en-US" sz="1600" kern="1200" baseline="0" dirty="0" smtClean="0">
                <a:solidFill>
                  <a:schemeClr val="bg2"/>
                </a:solidFill>
                <a:latin typeface="+mn-lt"/>
                <a:ea typeface="+mn-ea"/>
                <a:cs typeface="+mn-cs"/>
              </a:defRPr>
            </a:lvl4pPr>
            <a:lvl5pPr marL="1147763" indent="-228600" algn="l" defTabSz="1088291" rtl="0" eaLnBrk="1" latinLnBrk="0" hangingPunct="1">
              <a:lnSpc>
                <a:spcPct val="100000"/>
              </a:lnSpc>
              <a:spcBef>
                <a:spcPts val="300"/>
              </a:spcBef>
              <a:buClrTx/>
              <a:buFont typeface="Lucida Grande"/>
              <a:buChar char="–"/>
              <a:tabLst/>
              <a:defRPr lang="en-US" sz="1600" kern="1200" baseline="0" dirty="0">
                <a:solidFill>
                  <a:schemeClr val="bg2"/>
                </a:solidFill>
                <a:latin typeface="+mn-lt"/>
                <a:ea typeface="+mn-ea"/>
                <a:cs typeface="+mn-cs"/>
              </a:defRPr>
            </a:lvl5pPr>
            <a:lvl6pPr marL="911225" indent="-231775" algn="l" defTabSz="1088291" rtl="0" eaLnBrk="1" latinLnBrk="0" hangingPunct="1">
              <a:spcBef>
                <a:spcPct val="20000"/>
              </a:spcBef>
              <a:buClr>
                <a:schemeClr val="bg1"/>
              </a:buClr>
              <a:buFont typeface="Arial"/>
              <a:buChar char="•"/>
              <a:defRPr sz="1400" kern="1200" baseline="0">
                <a:solidFill>
                  <a:schemeClr val="bg1"/>
                </a:solidFill>
                <a:latin typeface="+mn-lt"/>
                <a:ea typeface="+mn-ea"/>
                <a:cs typeface="+mn-cs"/>
              </a:defRPr>
            </a:lvl6pPr>
            <a:lvl7pPr marL="1141413" indent="-230188" algn="l" defTabSz="1088291" rtl="0" eaLnBrk="1" latinLnBrk="0" hangingPunct="1">
              <a:spcBef>
                <a:spcPct val="20000"/>
              </a:spcBef>
              <a:buClr>
                <a:schemeClr val="bg1"/>
              </a:buClr>
              <a:buFont typeface="Arial"/>
              <a:buChar char="•"/>
              <a:defRPr sz="1200" kern="1200" baseline="0">
                <a:solidFill>
                  <a:srgbClr val="000000"/>
                </a:solidFill>
                <a:latin typeface="+mn-lt"/>
                <a:ea typeface="+mn-ea"/>
                <a:cs typeface="+mn-cs"/>
              </a:defRPr>
            </a:lvl7pPr>
            <a:lvl8pPr marL="4081089"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235"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fontAlgn="auto"/>
            <a:r>
              <a:rPr b="0" dirty="0" smtClean="0">
                <a:solidFill>
                  <a:schemeClr val="tx1"/>
                </a:solidFill>
                <a:latin typeface="Microsoft YaHei" charset="-122"/>
                <a:ea typeface="Microsoft YaHei" charset="-122"/>
                <a:cs typeface="Microsoft YaHei" charset="-122"/>
              </a:rPr>
              <a:t>CPX</a:t>
            </a:r>
            <a:r>
              <a:rPr lang="zh-TW" altLang="en-US" b="0" dirty="0" smtClean="0">
                <a:solidFill>
                  <a:schemeClr val="tx1"/>
                </a:solidFill>
                <a:latin typeface="Microsoft YaHei" charset="-122"/>
                <a:ea typeface="Microsoft YaHei" charset="-122"/>
                <a:cs typeface="Microsoft YaHei" charset="-122"/>
              </a:rPr>
              <a:t>处理东西向流量</a:t>
            </a:r>
            <a:endParaRPr b="0" dirty="0">
              <a:solidFill>
                <a:schemeClr val="tx1"/>
              </a:solidFill>
              <a:latin typeface="Microsoft YaHei" charset="-122"/>
              <a:ea typeface="Microsoft YaHei" charset="-122"/>
              <a:cs typeface="Microsoft YaHei" charset="-122"/>
            </a:endParaRPr>
          </a:p>
          <a:p>
            <a:pPr fontAlgn="auto"/>
            <a:r>
              <a:rPr b="0" dirty="0" smtClean="0">
                <a:solidFill>
                  <a:schemeClr val="tx1"/>
                </a:solidFill>
                <a:latin typeface="Microsoft YaHei" charset="-122"/>
                <a:ea typeface="Microsoft YaHei" charset="-122"/>
                <a:cs typeface="Microsoft YaHei" charset="-122"/>
              </a:rPr>
              <a:t>MPX/VPX/SDX</a:t>
            </a:r>
            <a:r>
              <a:rPr lang="zh-TW" altLang="en-US" b="0" dirty="0" smtClean="0">
                <a:solidFill>
                  <a:schemeClr val="tx1"/>
                </a:solidFill>
                <a:latin typeface="Microsoft YaHei" charset="-122"/>
                <a:ea typeface="Microsoft YaHei" charset="-122"/>
                <a:cs typeface="Microsoft YaHei" charset="-122"/>
              </a:rPr>
              <a:t>处理南北向流量</a:t>
            </a:r>
            <a:endParaRPr b="0" dirty="0">
              <a:solidFill>
                <a:schemeClr val="tx1"/>
              </a:solidFill>
              <a:latin typeface="Microsoft YaHei" charset="-122"/>
              <a:ea typeface="Microsoft YaHei" charset="-122"/>
              <a:cs typeface="Microsoft YaHei" charset="-122"/>
            </a:endParaRPr>
          </a:p>
          <a:p>
            <a:pPr fontAlgn="auto"/>
            <a:r>
              <a:rPr lang="zh-TW" altLang="en-US" dirty="0" smtClean="0">
                <a:solidFill>
                  <a:schemeClr val="tx1"/>
                </a:solidFill>
                <a:latin typeface="Microsoft YaHei" charset="-122"/>
                <a:ea typeface="Microsoft YaHei" charset="-122"/>
                <a:cs typeface="Microsoft YaHei" charset="-122"/>
              </a:rPr>
              <a:t>集中管理</a:t>
            </a:r>
            <a:endParaRPr b="0" dirty="0">
              <a:solidFill>
                <a:schemeClr val="tx1"/>
              </a:solidFill>
              <a:latin typeface="Microsoft YaHei" charset="-122"/>
              <a:ea typeface="Microsoft YaHei" charset="-122"/>
              <a:cs typeface="Microsoft YaHei" charset="-122"/>
            </a:endParaRPr>
          </a:p>
          <a:p>
            <a:pPr fontAlgn="auto"/>
            <a:r>
              <a:rPr lang="zh-TW" altLang="en-US" b="0" dirty="0" smtClean="0">
                <a:solidFill>
                  <a:schemeClr val="tx1"/>
                </a:solidFill>
                <a:latin typeface="Microsoft YaHei" charset="-122"/>
                <a:ea typeface="Microsoft YaHei" charset="-122"/>
                <a:cs typeface="Microsoft YaHei" charset="-122"/>
              </a:rPr>
              <a:t>动态实例</a:t>
            </a:r>
            <a:endParaRPr lang="en-US" altLang="zh-TW" b="0" dirty="0" smtClean="0">
              <a:solidFill>
                <a:schemeClr val="tx1"/>
              </a:solidFill>
              <a:latin typeface="Microsoft YaHei" charset="-122"/>
              <a:ea typeface="Microsoft YaHei" charset="-122"/>
              <a:cs typeface="Microsoft YaHei" charset="-122"/>
            </a:endParaRPr>
          </a:p>
          <a:p>
            <a:pPr fontAlgn="auto"/>
            <a:r>
              <a:rPr lang="zh-TW" altLang="en-US" b="0" dirty="0" smtClean="0">
                <a:solidFill>
                  <a:schemeClr val="tx1"/>
                </a:solidFill>
                <a:latin typeface="Microsoft YaHei" charset="-122"/>
                <a:ea typeface="Microsoft YaHei" charset="-122"/>
                <a:cs typeface="Microsoft YaHei" charset="-122"/>
              </a:rPr>
              <a:t>动态发现服务</a:t>
            </a:r>
            <a:endParaRPr b="0" dirty="0">
              <a:solidFill>
                <a:schemeClr val="tx1"/>
              </a:solidFill>
              <a:latin typeface="Microsoft YaHei" charset="-122"/>
              <a:ea typeface="Microsoft YaHei" charset="-122"/>
              <a:cs typeface="Microsoft YaHei" charset="-122"/>
            </a:endParaRPr>
          </a:p>
        </p:txBody>
      </p:sp>
      <p:pic>
        <p:nvPicPr>
          <p:cNvPr id="1028" name="Picture 4" descr="http://brandthunder.com/wp/wp-content/uploads/2012/09/four-browser-icons.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26036" y="434188"/>
            <a:ext cx="1086828" cy="563540"/>
          </a:xfrm>
          <a:prstGeom prst="rect">
            <a:avLst/>
          </a:prstGeom>
          <a:noFill/>
          <a:extLst>
            <a:ext uri="{909E8E84-426E-40DD-AFC4-6F175D3DCCD1}">
              <a14:hiddenFill xmlns:a14="http://schemas.microsoft.com/office/drawing/2010/main">
                <a:solidFill>
                  <a:srgbClr val="FFFFFF"/>
                </a:solidFill>
              </a14:hiddenFill>
            </a:ext>
          </a:extLst>
        </p:spPr>
      </p:pic>
      <p:grpSp>
        <p:nvGrpSpPr>
          <p:cNvPr id="1027" name="Group 1026"/>
          <p:cNvGrpSpPr/>
          <p:nvPr/>
        </p:nvGrpSpPr>
        <p:grpSpPr>
          <a:xfrm>
            <a:off x="7266376" y="3812517"/>
            <a:ext cx="3440716" cy="407700"/>
            <a:chOff x="7455941" y="4275418"/>
            <a:chExt cx="2907446" cy="407700"/>
          </a:xfrm>
        </p:grpSpPr>
        <p:grpSp>
          <p:nvGrpSpPr>
            <p:cNvPr id="1025" name="Group 1024"/>
            <p:cNvGrpSpPr/>
            <p:nvPr/>
          </p:nvGrpSpPr>
          <p:grpSpPr>
            <a:xfrm>
              <a:off x="7455941" y="4275418"/>
              <a:ext cx="2907446" cy="407700"/>
              <a:chOff x="7455941" y="4275418"/>
              <a:chExt cx="2907446" cy="407700"/>
            </a:xfrm>
          </p:grpSpPr>
          <p:grpSp>
            <p:nvGrpSpPr>
              <p:cNvPr id="56" name="Group 55"/>
              <p:cNvGrpSpPr/>
              <p:nvPr/>
            </p:nvGrpSpPr>
            <p:grpSpPr>
              <a:xfrm>
                <a:off x="7455941" y="4275418"/>
                <a:ext cx="2907446" cy="407700"/>
                <a:chOff x="1970991" y="4344967"/>
                <a:chExt cx="2907446" cy="407700"/>
              </a:xfrm>
            </p:grpSpPr>
            <p:grpSp>
              <p:nvGrpSpPr>
                <p:cNvPr id="141" name="Group 140"/>
                <p:cNvGrpSpPr/>
                <p:nvPr/>
              </p:nvGrpSpPr>
              <p:grpSpPr>
                <a:xfrm>
                  <a:off x="1970991" y="4361461"/>
                  <a:ext cx="383158" cy="391206"/>
                  <a:chOff x="1807306" y="3156558"/>
                  <a:chExt cx="383158" cy="391206"/>
                </a:xfrm>
              </p:grpSpPr>
              <p:sp>
                <p:nvSpPr>
                  <p:cNvPr id="142" name="Right Arrow 141"/>
                  <p:cNvSpPr/>
                  <p:nvPr/>
                </p:nvSpPr>
                <p:spPr bwMode="auto">
                  <a:xfrm rot="10800000">
                    <a:off x="1807306" y="3156558"/>
                    <a:ext cx="311431" cy="391206"/>
                  </a:xfrm>
                  <a:prstGeom prst="rightArrow">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
                <p:nvSpPr>
                  <p:cNvPr id="143" name="Rectangle 142"/>
                  <p:cNvSpPr/>
                  <p:nvPr/>
                </p:nvSpPr>
                <p:spPr bwMode="auto">
                  <a:xfrm>
                    <a:off x="2134048" y="3256829"/>
                    <a:ext cx="56416" cy="191635"/>
                  </a:xfrm>
                  <a:prstGeom prst="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grpSp>
            <p:sp>
              <p:nvSpPr>
                <p:cNvPr id="145" name="Right Arrow 144"/>
                <p:cNvSpPr/>
                <p:nvPr/>
              </p:nvSpPr>
              <p:spPr bwMode="auto">
                <a:xfrm>
                  <a:off x="4550269" y="4344967"/>
                  <a:ext cx="328168" cy="388347"/>
                </a:xfrm>
                <a:prstGeom prst="rightArrow">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grpSp>
          <p:sp>
            <p:nvSpPr>
              <p:cNvPr id="147" name="TextBox 146"/>
              <p:cNvSpPr txBox="1"/>
              <p:nvPr/>
            </p:nvSpPr>
            <p:spPr>
              <a:xfrm>
                <a:off x="7953275" y="4350358"/>
                <a:ext cx="1894525"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CPX for East-West traffic</a:t>
                </a:r>
              </a:p>
            </p:txBody>
          </p:sp>
        </p:grpSp>
        <p:sp>
          <p:nvSpPr>
            <p:cNvPr id="166" name="Rectangle 165"/>
            <p:cNvSpPr/>
            <p:nvPr/>
          </p:nvSpPr>
          <p:spPr bwMode="auto">
            <a:xfrm>
              <a:off x="9964295" y="4381745"/>
              <a:ext cx="56416" cy="191635"/>
            </a:xfrm>
            <a:prstGeom prst="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grpSp>
      <p:pic>
        <p:nvPicPr>
          <p:cNvPr id="1030" name="Picture 6" descr="http://packetpushers.net/wp-content/uploads/2015/03/icon_loadbalanc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51822" y="4814155"/>
            <a:ext cx="235166" cy="235166"/>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6" descr="http://packetpushers.net/wp-content/uploads/2015/03/icon_loadbalanc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24430" y="4803537"/>
            <a:ext cx="235166" cy="235166"/>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6" descr="http://packetpushers.net/wp-content/uploads/2015/03/icon_loadbalanc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586398" y="4805666"/>
            <a:ext cx="235166" cy="235166"/>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8305326" y="2306358"/>
            <a:ext cx="1034018" cy="307777"/>
          </a:xfrm>
          <a:prstGeom prst="rect">
            <a:avLst/>
          </a:prstGeom>
          <a:noFill/>
        </p:spPr>
        <p:txBody>
          <a:bodyPr wrap="square" rtlCol="0">
            <a:spAutoFit/>
          </a:bodyPr>
          <a:lstStyle/>
          <a:p>
            <a:pPr defTabSz="1088291" fontAlgn="auto">
              <a:spcBef>
                <a:spcPts val="0"/>
              </a:spcBef>
              <a:spcAft>
                <a:spcPts val="0"/>
              </a:spcAft>
            </a:pPr>
            <a:r>
              <a:rPr lang="en-US" sz="1400" b="0" dirty="0" smtClean="0">
                <a:latin typeface="Arial"/>
              </a:rPr>
              <a:t>Public VIP</a:t>
            </a:r>
          </a:p>
        </p:txBody>
      </p:sp>
      <p:sp>
        <p:nvSpPr>
          <p:cNvPr id="12" name="Up-Down Arrow 11"/>
          <p:cNvSpPr/>
          <p:nvPr/>
        </p:nvSpPr>
        <p:spPr bwMode="auto">
          <a:xfrm>
            <a:off x="7548543" y="2454409"/>
            <a:ext cx="493763" cy="657801"/>
          </a:xfrm>
          <a:prstGeom prst="upDownArrow">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a:endParaRPr lang="en-US" sz="2000" b="0" dirty="0" smtClean="0">
              <a:cs typeface="Arial" charset="0"/>
            </a:endParaRPr>
          </a:p>
        </p:txBody>
      </p:sp>
    </p:spTree>
    <p:extLst>
      <p:ext uri="{BB962C8B-B14F-4D97-AF65-F5344CB8AC3E}">
        <p14:creationId xmlns:p14="http://schemas.microsoft.com/office/powerpoint/2010/main" val="1339839326"/>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smtClean="0">
                <a:latin typeface="Microsoft YaHei" charset="-122"/>
                <a:ea typeface="Microsoft YaHei" charset="-122"/>
                <a:cs typeface="Microsoft YaHei" charset="-122"/>
              </a:rPr>
              <a:t>加速应用开发到上线</a:t>
            </a:r>
            <a:endParaRPr lang="en-US" dirty="0">
              <a:latin typeface="Microsoft YaHei" charset="-122"/>
              <a:ea typeface="Microsoft YaHei" charset="-122"/>
              <a:cs typeface="Microsoft YaHei" charset="-122"/>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7240" y="1740541"/>
            <a:ext cx="10154344" cy="3615454"/>
          </a:xfrm>
          <a:prstGeom prst="rect">
            <a:avLst/>
          </a:prstGeom>
        </p:spPr>
      </p:pic>
    </p:spTree>
    <p:extLst>
      <p:ext uri="{BB962C8B-B14F-4D97-AF65-F5344CB8AC3E}">
        <p14:creationId xmlns:p14="http://schemas.microsoft.com/office/powerpoint/2010/main" val="166029640"/>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760414" y="1484808"/>
            <a:ext cx="10663236" cy="969327"/>
            <a:chOff x="2159000" y="2699066"/>
            <a:chExt cx="8013700" cy="2176304"/>
          </a:xfrm>
        </p:grpSpPr>
        <p:cxnSp>
          <p:nvCxnSpPr>
            <p:cNvPr id="5" name="Straight Connector 4"/>
            <p:cNvCxnSpPr/>
            <p:nvPr/>
          </p:nvCxnSpPr>
          <p:spPr bwMode="auto">
            <a:xfrm flipH="1">
              <a:off x="2159000" y="2699066"/>
              <a:ext cx="8013700" cy="1"/>
            </a:xfrm>
            <a:prstGeom prst="line">
              <a:avLst/>
            </a:prstGeom>
            <a:noFill/>
            <a:ln w="19050" cap="flat" cmpd="sng" algn="ctr">
              <a:solidFill>
                <a:schemeClr val="bg2"/>
              </a:solidFill>
              <a:prstDash val="solid"/>
              <a:round/>
              <a:headEnd type="none" w="med" len="med"/>
              <a:tailEnd type="none" w="med" len="med"/>
            </a:ln>
            <a:effectLst/>
          </p:spPr>
        </p:cxnSp>
        <p:cxnSp>
          <p:nvCxnSpPr>
            <p:cNvPr id="6" name="Straight Connector 5"/>
            <p:cNvCxnSpPr/>
            <p:nvPr/>
          </p:nvCxnSpPr>
          <p:spPr bwMode="auto">
            <a:xfrm flipH="1">
              <a:off x="2159000" y="4875369"/>
              <a:ext cx="8013700" cy="1"/>
            </a:xfrm>
            <a:prstGeom prst="line">
              <a:avLst/>
            </a:prstGeom>
            <a:noFill/>
            <a:ln w="19050" cap="flat" cmpd="sng" algn="ctr">
              <a:solidFill>
                <a:schemeClr val="bg2"/>
              </a:solidFill>
              <a:prstDash val="solid"/>
              <a:round/>
              <a:headEnd type="none" w="med" len="med"/>
              <a:tailEnd type="none" w="med" len="med"/>
            </a:ln>
            <a:effectLst/>
          </p:spPr>
        </p:cxnSp>
      </p:grpSp>
      <p:sp>
        <p:nvSpPr>
          <p:cNvPr id="7" name="Rectangle 6"/>
          <p:cNvSpPr/>
          <p:nvPr/>
        </p:nvSpPr>
        <p:spPr>
          <a:xfrm>
            <a:off x="6289574" y="1738639"/>
            <a:ext cx="2369496" cy="461665"/>
          </a:xfrm>
          <a:prstGeom prst="rect">
            <a:avLst/>
          </a:prstGeom>
        </p:spPr>
        <p:txBody>
          <a:bodyPr wrap="square" anchor="ctr">
            <a:spAutoFit/>
          </a:bodyPr>
          <a:lstStyle/>
          <a:p>
            <a:pPr algn="ctr"/>
            <a:r>
              <a:rPr lang="zh-TW" altLang="en-US" sz="24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开源整合</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6" name="Rectangle 35"/>
          <p:cNvSpPr/>
          <p:nvPr/>
        </p:nvSpPr>
        <p:spPr>
          <a:xfrm>
            <a:off x="9054154" y="1738639"/>
            <a:ext cx="2369496" cy="461665"/>
          </a:xfrm>
          <a:prstGeom prst="rect">
            <a:avLst/>
          </a:prstGeom>
        </p:spPr>
        <p:txBody>
          <a:bodyPr wrap="square" anchor="ctr">
            <a:spAutoFit/>
          </a:bodyPr>
          <a:lstStyle/>
          <a:p>
            <a:pPr algn="ctr"/>
            <a:r>
              <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DevOps </a:t>
            </a:r>
            <a:r>
              <a:rPr lang="zh-TW" alt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与应用</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7" name="Rectangle 36"/>
          <p:cNvSpPr/>
          <p:nvPr/>
        </p:nvSpPr>
        <p:spPr>
          <a:xfrm>
            <a:off x="3524994" y="1738639"/>
            <a:ext cx="2369496" cy="461665"/>
          </a:xfrm>
          <a:prstGeom prst="rect">
            <a:avLst/>
          </a:prstGeom>
        </p:spPr>
        <p:txBody>
          <a:bodyPr wrap="square" anchor="ctr">
            <a:spAutoFit/>
          </a:bodyPr>
          <a:lstStyle/>
          <a:p>
            <a:pPr algn="ctr"/>
            <a:r>
              <a:rPr lang="zh-TW" alt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混合云</a:t>
            </a:r>
            <a:endPar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38" name="Rectangle 37"/>
          <p:cNvSpPr/>
          <p:nvPr/>
        </p:nvSpPr>
        <p:spPr>
          <a:xfrm>
            <a:off x="760414" y="1738639"/>
            <a:ext cx="2369496" cy="461665"/>
          </a:xfrm>
          <a:prstGeom prst="rect">
            <a:avLst/>
          </a:prstGeom>
        </p:spPr>
        <p:txBody>
          <a:bodyPr wrap="square" anchor="ctr">
            <a:spAutoFit/>
          </a:bodyPr>
          <a:lstStyle/>
          <a:p>
            <a:pPr algn="ctr"/>
            <a:r>
              <a:rPr lang="en-US" sz="24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SDN</a:t>
            </a:r>
          </a:p>
        </p:txBody>
      </p:sp>
      <p:cxnSp>
        <p:nvCxnSpPr>
          <p:cNvPr id="40" name="Straight Connector 39"/>
          <p:cNvCxnSpPr/>
          <p:nvPr/>
        </p:nvCxnSpPr>
        <p:spPr bwMode="auto">
          <a:xfrm>
            <a:off x="3327452" y="1629138"/>
            <a:ext cx="0" cy="680668"/>
          </a:xfrm>
          <a:prstGeom prst="line">
            <a:avLst/>
          </a:prstGeom>
          <a:noFill/>
          <a:ln w="19050" cap="flat" cmpd="sng" algn="ctr">
            <a:solidFill>
              <a:schemeClr val="bg2"/>
            </a:solidFill>
            <a:prstDash val="solid"/>
            <a:round/>
            <a:headEnd type="none" w="med" len="med"/>
            <a:tailEnd type="none" w="med" len="med"/>
          </a:ln>
          <a:effectLst/>
        </p:spPr>
      </p:cxnSp>
      <p:cxnSp>
        <p:nvCxnSpPr>
          <p:cNvPr id="41" name="Straight Connector 40"/>
          <p:cNvCxnSpPr/>
          <p:nvPr/>
        </p:nvCxnSpPr>
        <p:spPr bwMode="auto">
          <a:xfrm>
            <a:off x="6092032" y="1629138"/>
            <a:ext cx="0" cy="680668"/>
          </a:xfrm>
          <a:prstGeom prst="line">
            <a:avLst/>
          </a:prstGeom>
          <a:noFill/>
          <a:ln w="19050" cap="flat" cmpd="sng" algn="ctr">
            <a:solidFill>
              <a:schemeClr val="bg2"/>
            </a:solidFill>
            <a:prstDash val="solid"/>
            <a:round/>
            <a:headEnd type="none" w="med" len="med"/>
            <a:tailEnd type="none" w="med" len="med"/>
          </a:ln>
          <a:effectLst/>
        </p:spPr>
      </p:cxnSp>
      <p:cxnSp>
        <p:nvCxnSpPr>
          <p:cNvPr id="42" name="Straight Connector 41"/>
          <p:cNvCxnSpPr/>
          <p:nvPr/>
        </p:nvCxnSpPr>
        <p:spPr bwMode="auto">
          <a:xfrm>
            <a:off x="8856612" y="1629138"/>
            <a:ext cx="0" cy="680668"/>
          </a:xfrm>
          <a:prstGeom prst="line">
            <a:avLst/>
          </a:prstGeom>
          <a:noFill/>
          <a:ln w="19050" cap="flat" cmpd="sng" algn="ctr">
            <a:solidFill>
              <a:schemeClr val="bg2"/>
            </a:solidFill>
            <a:prstDash val="solid"/>
            <a:round/>
            <a:headEnd type="none" w="med" len="med"/>
            <a:tailEnd type="none" w="med" len="med"/>
          </a:ln>
          <a:effectLst/>
        </p:spPr>
      </p:cxnSp>
      <p:grpSp>
        <p:nvGrpSpPr>
          <p:cNvPr id="75" name="Group 74"/>
          <p:cNvGrpSpPr/>
          <p:nvPr/>
        </p:nvGrpSpPr>
        <p:grpSpPr>
          <a:xfrm>
            <a:off x="1187884" y="3276740"/>
            <a:ext cx="5351422" cy="1938990"/>
            <a:chOff x="1187884" y="3521670"/>
            <a:chExt cx="5351422" cy="1938990"/>
          </a:xfrm>
        </p:grpSpPr>
        <p:sp>
          <p:nvSpPr>
            <p:cNvPr id="46" name="Rectangle 45"/>
            <p:cNvSpPr/>
            <p:nvPr/>
          </p:nvSpPr>
          <p:spPr>
            <a:xfrm>
              <a:off x="4169810" y="3891001"/>
              <a:ext cx="2369496" cy="1200329"/>
            </a:xfrm>
            <a:prstGeom prst="rect">
              <a:avLst/>
            </a:prstGeom>
          </p:spPr>
          <p:txBody>
            <a:bodyPr wrap="square" anchor="ctr">
              <a:spAutoFit/>
            </a:bodyPr>
            <a:lstStyle/>
            <a:p>
              <a:pPr algn="ctr"/>
              <a:r>
                <a:rPr lang="en-US" sz="72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One</a:t>
              </a:r>
              <a:endParaRPr lang="en-US" sz="72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55" name="Shape 362"/>
            <p:cNvSpPr/>
            <p:nvPr/>
          </p:nvSpPr>
          <p:spPr>
            <a:xfrm>
              <a:off x="1187884" y="3521670"/>
              <a:ext cx="2139568" cy="19389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应用程序接口</a:t>
              </a:r>
              <a:endParaRPr lang="en-US" altLang="zh-TW" sz="2000" dirty="0" smtClean="0">
                <a:solidFill>
                  <a:schemeClr val="bg2"/>
                </a:solidFill>
                <a:latin typeface="Microsoft YaHei" charset="-122"/>
                <a:ea typeface="Microsoft YaHei" charset="-122"/>
                <a:cs typeface="Microsoft YaHei" charset="-122"/>
                <a:sym typeface="Helvetica Neue Thin"/>
              </a:endParaRPr>
            </a:p>
            <a:p>
              <a:pPr algn="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代码</a:t>
              </a:r>
              <a:endParaRPr lang="en-US" altLang="zh-TW" sz="2000" dirty="0" smtClean="0">
                <a:solidFill>
                  <a:schemeClr val="bg2"/>
                </a:solidFill>
                <a:latin typeface="Microsoft YaHei" charset="-122"/>
                <a:ea typeface="Microsoft YaHei" charset="-122"/>
                <a:cs typeface="Microsoft YaHei" charset="-122"/>
                <a:sym typeface="Helvetica Neue Thin"/>
              </a:endParaRPr>
            </a:p>
            <a:p>
              <a:pPr algn="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功能</a:t>
              </a:r>
              <a:endParaRPr lang="en-US" altLang="zh-TW" sz="2000" dirty="0" smtClean="0">
                <a:solidFill>
                  <a:schemeClr val="bg2"/>
                </a:solidFill>
                <a:latin typeface="Microsoft YaHei" charset="-122"/>
                <a:ea typeface="Microsoft YaHei" charset="-122"/>
                <a:cs typeface="Microsoft YaHei" charset="-122"/>
                <a:sym typeface="Helvetica Neue Thin"/>
              </a:endParaRPr>
            </a:p>
            <a:p>
              <a:pPr algn="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管理</a:t>
              </a:r>
              <a:endParaRPr sz="2000" dirty="0">
                <a:solidFill>
                  <a:schemeClr val="bg2"/>
                </a:solidFill>
                <a:latin typeface="Microsoft YaHei" charset="-122"/>
                <a:ea typeface="Microsoft YaHei" charset="-122"/>
                <a:cs typeface="Microsoft YaHei" charset="-122"/>
                <a:sym typeface="Helvetica Neue Thin"/>
              </a:endParaRPr>
            </a:p>
          </p:txBody>
        </p:sp>
        <p:grpSp>
          <p:nvGrpSpPr>
            <p:cNvPr id="72" name="Group 71"/>
            <p:cNvGrpSpPr/>
            <p:nvPr/>
          </p:nvGrpSpPr>
          <p:grpSpPr>
            <a:xfrm>
              <a:off x="3514807" y="3817620"/>
              <a:ext cx="835224" cy="1409700"/>
              <a:chOff x="3521928" y="3817620"/>
              <a:chExt cx="835224" cy="1409700"/>
            </a:xfrm>
          </p:grpSpPr>
          <p:grpSp>
            <p:nvGrpSpPr>
              <p:cNvPr id="64" name="Group 63"/>
              <p:cNvGrpSpPr/>
              <p:nvPr/>
            </p:nvGrpSpPr>
            <p:grpSpPr>
              <a:xfrm>
                <a:off x="3521928" y="3817620"/>
                <a:ext cx="208806" cy="1409700"/>
                <a:chOff x="3521928" y="3817620"/>
                <a:chExt cx="417612" cy="1409700"/>
              </a:xfrm>
            </p:grpSpPr>
            <p:sp>
              <p:nvSpPr>
                <p:cNvPr id="57" name="Right Bracket 56"/>
                <p:cNvSpPr/>
                <p:nvPr/>
              </p:nvSpPr>
              <p:spPr bwMode="auto">
                <a:xfrm>
                  <a:off x="3521928" y="3817620"/>
                  <a:ext cx="417612" cy="1409700"/>
                </a:xfrm>
                <a:prstGeom prst="rightBracket">
                  <a:avLst>
                    <a:gd name="adj" fmla="val 0"/>
                  </a:avLst>
                </a:prstGeom>
                <a:noFill/>
                <a:ln w="19050" cap="flat" cmpd="sng" algn="ctr">
                  <a:solidFill>
                    <a:schemeClr val="bg2"/>
                  </a:solidFill>
                  <a:prstDash val="solid"/>
                  <a:round/>
                  <a:headEnd type="none" w="med" len="med"/>
                  <a:tailEnd type="none" w="med" len="med"/>
                </a:ln>
                <a:effectLst/>
              </p:spPr>
              <p:txBody>
                <a:bodyPr rtlCol="0" anchor="ctr"/>
                <a:lstStyle/>
                <a:p>
                  <a:pPr algn="ctr"/>
                  <a:endParaRPr lang="en-US">
                    <a:solidFill>
                      <a:srgbClr val="FFFFFF"/>
                    </a:solidFill>
                    <a:latin typeface="Microsoft YaHei" charset="-122"/>
                    <a:ea typeface="Microsoft YaHei" charset="-122"/>
                    <a:cs typeface="Microsoft YaHei" charset="-122"/>
                  </a:endParaRPr>
                </a:p>
              </p:txBody>
            </p:sp>
            <p:cxnSp>
              <p:nvCxnSpPr>
                <p:cNvPr id="59" name="Straight Connector 58"/>
                <p:cNvCxnSpPr/>
                <p:nvPr/>
              </p:nvCxnSpPr>
              <p:spPr bwMode="auto">
                <a:xfrm flipH="1">
                  <a:off x="3521928" y="4287520"/>
                  <a:ext cx="417612" cy="0"/>
                </a:xfrm>
                <a:prstGeom prst="line">
                  <a:avLst/>
                </a:prstGeom>
                <a:noFill/>
                <a:ln w="19050" cap="flat" cmpd="sng" algn="ctr">
                  <a:solidFill>
                    <a:schemeClr val="bg2"/>
                  </a:solidFill>
                  <a:prstDash val="solid"/>
                  <a:round/>
                  <a:headEnd type="none" w="med" len="med"/>
                  <a:tailEnd type="none" w="med" len="med"/>
                </a:ln>
                <a:effectLst/>
              </p:spPr>
            </p:cxnSp>
            <p:cxnSp>
              <p:nvCxnSpPr>
                <p:cNvPr id="60" name="Straight Connector 59"/>
                <p:cNvCxnSpPr/>
                <p:nvPr/>
              </p:nvCxnSpPr>
              <p:spPr bwMode="auto">
                <a:xfrm flipH="1">
                  <a:off x="3521928" y="4757420"/>
                  <a:ext cx="417612" cy="0"/>
                </a:xfrm>
                <a:prstGeom prst="line">
                  <a:avLst/>
                </a:prstGeom>
                <a:noFill/>
                <a:ln w="19050" cap="flat" cmpd="sng" algn="ctr">
                  <a:solidFill>
                    <a:schemeClr val="bg2"/>
                  </a:solidFill>
                  <a:prstDash val="solid"/>
                  <a:round/>
                  <a:headEnd type="none" w="med" len="med"/>
                  <a:tailEnd type="none" w="med" len="med"/>
                </a:ln>
                <a:effectLst/>
              </p:spPr>
            </p:cxnSp>
          </p:grpSp>
          <p:cxnSp>
            <p:nvCxnSpPr>
              <p:cNvPr id="61" name="Straight Connector 60"/>
              <p:cNvCxnSpPr>
                <a:endCxn id="57" idx="2"/>
              </p:cNvCxnSpPr>
              <p:nvPr/>
            </p:nvCxnSpPr>
            <p:spPr bwMode="auto">
              <a:xfrm flipH="1">
                <a:off x="3730734" y="4522470"/>
                <a:ext cx="626418" cy="0"/>
              </a:xfrm>
              <a:prstGeom prst="line">
                <a:avLst/>
              </a:prstGeom>
              <a:noFill/>
              <a:ln w="19050" cap="flat" cmpd="sng" algn="ctr">
                <a:solidFill>
                  <a:schemeClr val="bg2"/>
                </a:solidFill>
                <a:prstDash val="solid"/>
                <a:round/>
                <a:headEnd type="none" w="med" len="med"/>
                <a:tailEnd type="none" w="med" len="med"/>
              </a:ln>
              <a:effectLst/>
            </p:spPr>
          </p:cxnSp>
        </p:grpSp>
      </p:grpSp>
      <p:grpSp>
        <p:nvGrpSpPr>
          <p:cNvPr id="76" name="Group 75"/>
          <p:cNvGrpSpPr/>
          <p:nvPr/>
        </p:nvGrpSpPr>
        <p:grpSpPr>
          <a:xfrm>
            <a:off x="5450232" y="3246528"/>
            <a:ext cx="5545948" cy="2400655"/>
            <a:chOff x="5450232" y="3491458"/>
            <a:chExt cx="5545948" cy="2400655"/>
          </a:xfrm>
        </p:grpSpPr>
        <p:sp>
          <p:nvSpPr>
            <p:cNvPr id="47" name="Rectangle 46"/>
            <p:cNvSpPr/>
            <p:nvPr/>
          </p:nvSpPr>
          <p:spPr>
            <a:xfrm>
              <a:off x="5655835" y="4370815"/>
              <a:ext cx="2369496" cy="1200329"/>
            </a:xfrm>
            <a:prstGeom prst="rect">
              <a:avLst/>
            </a:prstGeom>
          </p:spPr>
          <p:txBody>
            <a:bodyPr wrap="square" anchor="ctr">
              <a:spAutoFit/>
            </a:bodyPr>
            <a:lstStyle/>
            <a:p>
              <a:pPr algn="ctr"/>
              <a:r>
                <a:rPr lang="en-US" sz="7200" dirty="0" smtClean="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rPr>
                <a:t>Any</a:t>
              </a:r>
              <a:endParaRPr lang="en-US" sz="7200" dirty="0">
                <a:ln w="12700" cap="rnd" cmpd="sng">
                  <a:noFill/>
                  <a:prstDash val="solid"/>
                </a:ln>
                <a:solidFill>
                  <a:schemeClr val="accent1"/>
                </a:solidFill>
                <a:effectLst>
                  <a:innerShdw blurRad="38100" dist="25400" dir="13500000">
                    <a:srgbClr val="000000">
                      <a:alpha val="65000"/>
                    </a:srgbClr>
                  </a:innerShdw>
                </a:effectLst>
                <a:latin typeface="Microsoft YaHei" charset="-122"/>
                <a:ea typeface="Microsoft YaHei" charset="-122"/>
                <a:cs typeface="Microsoft YaHei" charset="-122"/>
              </a:endParaRPr>
            </a:p>
          </p:txBody>
        </p:sp>
        <p:sp>
          <p:nvSpPr>
            <p:cNvPr id="49" name="Title 1"/>
            <p:cNvSpPr txBox="1">
              <a:spLocks/>
            </p:cNvSpPr>
            <p:nvPr/>
          </p:nvSpPr>
          <p:spPr>
            <a:xfrm>
              <a:off x="5450232" y="4548231"/>
              <a:ext cx="642796" cy="1200329"/>
            </a:xfrm>
            <a:prstGeom prst="rect">
              <a:avLst/>
            </a:prstGeom>
          </p:spPr>
          <p:txBody>
            <a:bodyPr vert="horz" wrap="square" lIns="91440" tIns="45720" rIns="91440" bIns="45720" rtlCol="0" anchor="ctr">
              <a:spAutoFit/>
            </a:bodyPr>
            <a:lstStyle>
              <a:lvl1pPr marL="0" algn="ctr" defTabSz="457200" rtl="0" eaLnBrk="1" latinLnBrk="0" hangingPunct="1">
                <a:lnSpc>
                  <a:spcPct val="90000"/>
                </a:lnSpc>
                <a:spcBef>
                  <a:spcPts val="2295"/>
                </a:spcBef>
                <a:spcAft>
                  <a:spcPts val="984"/>
                </a:spcAft>
                <a:buNone/>
                <a:defRPr lang="en-US" sz="4000" kern="1200" baseline="0" dirty="0">
                  <a:gradFill flip="none" rotWithShape="1">
                    <a:gsLst>
                      <a:gs pos="0">
                        <a:srgbClr val="FFFFFF">
                          <a:lumMod val="55000"/>
                        </a:srgbClr>
                      </a:gs>
                      <a:gs pos="100000">
                        <a:srgbClr val="FFFFFF">
                          <a:shade val="100000"/>
                          <a:satMod val="115000"/>
                          <a:lumMod val="95000"/>
                        </a:srgbClr>
                      </a:gs>
                    </a:gsLst>
                    <a:lin ang="16200000" scaled="1"/>
                    <a:tileRect/>
                  </a:gradFill>
                  <a:effectLst>
                    <a:innerShdw blurRad="38100" dist="25400" dir="13500000">
                      <a:srgbClr val="000000">
                        <a:alpha val="65000"/>
                      </a:srgbClr>
                    </a:innerShdw>
                  </a:effectLst>
                  <a:latin typeface="+mn-lt"/>
                  <a:ea typeface="+mj-ea"/>
                  <a:cs typeface="Arial" pitchFamily="34" charset="0"/>
                </a:defRPr>
              </a:lvl1pPr>
            </a:lstStyle>
            <a:p>
              <a:r>
                <a:rPr dirty="0" smtClean="0">
                  <a:solidFill>
                    <a:schemeClr val="bg2"/>
                  </a:solidFill>
                  <a:latin typeface="Microsoft YaHei" charset="-122"/>
                  <a:ea typeface="Microsoft YaHei" charset="-122"/>
                  <a:cs typeface="Microsoft YaHei" charset="-122"/>
                </a:rPr>
                <a:t>to</a:t>
              </a:r>
              <a:endParaRPr dirty="0">
                <a:solidFill>
                  <a:schemeClr val="bg2"/>
                </a:solidFill>
                <a:latin typeface="Microsoft YaHei" charset="-122"/>
                <a:ea typeface="Microsoft YaHei" charset="-122"/>
                <a:cs typeface="Microsoft YaHei" charset="-122"/>
                <a:sym typeface="Citrix Sans"/>
              </a:endParaRPr>
            </a:p>
          </p:txBody>
        </p:sp>
        <p:sp>
          <p:nvSpPr>
            <p:cNvPr id="56" name="Shape 362"/>
            <p:cNvSpPr/>
            <p:nvPr/>
          </p:nvSpPr>
          <p:spPr>
            <a:xfrm>
              <a:off x="8856612" y="3491458"/>
              <a:ext cx="2139568" cy="240065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云</a:t>
              </a:r>
              <a:endParaRPr lang="en-US" sz="2000" dirty="0">
                <a:solidFill>
                  <a:schemeClr val="bg2"/>
                </a:solidFill>
                <a:latin typeface="Microsoft YaHei" charset="-122"/>
                <a:ea typeface="Microsoft YaHei" charset="-122"/>
                <a:cs typeface="Microsoft YaHei" charset="-122"/>
                <a:sym typeface="Helvetica Neue Thin"/>
              </a:endParaRPr>
            </a:p>
            <a:p>
              <a:pP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虚拟平台</a:t>
              </a:r>
              <a:endParaRPr lang="en-US" sz="2000" dirty="0">
                <a:solidFill>
                  <a:schemeClr val="bg2"/>
                </a:solidFill>
                <a:latin typeface="Microsoft YaHei" charset="-122"/>
                <a:ea typeface="Microsoft YaHei" charset="-122"/>
                <a:cs typeface="Microsoft YaHei" charset="-122"/>
                <a:sym typeface="Helvetica Neue Thin"/>
              </a:endParaRPr>
            </a:p>
            <a:p>
              <a:pP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型态</a:t>
              </a:r>
              <a:endParaRPr lang="en-US" sz="2000" dirty="0">
                <a:solidFill>
                  <a:schemeClr val="bg2"/>
                </a:solidFill>
                <a:latin typeface="Microsoft YaHei" charset="-122"/>
                <a:ea typeface="Microsoft YaHei" charset="-122"/>
                <a:cs typeface="Microsoft YaHei" charset="-122"/>
                <a:sym typeface="Helvetica Neue Thin"/>
              </a:endParaRPr>
            </a:p>
            <a:p>
              <a:pP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架构</a:t>
              </a:r>
              <a:endParaRPr lang="en-US" altLang="zh-TW" sz="2000" dirty="0" smtClean="0">
                <a:solidFill>
                  <a:schemeClr val="bg2"/>
                </a:solidFill>
                <a:latin typeface="Microsoft YaHei" charset="-122"/>
                <a:ea typeface="Microsoft YaHei" charset="-122"/>
                <a:cs typeface="Microsoft YaHei" charset="-122"/>
                <a:sym typeface="Helvetica Neue Thin"/>
              </a:endParaRPr>
            </a:p>
            <a:p>
              <a:pPr>
                <a:lnSpc>
                  <a:spcPct val="150000"/>
                </a:lnSpc>
                <a:defRPr>
                  <a:solidFill>
                    <a:srgbClr val="D9D9D9"/>
                  </a:solidFill>
                  <a:latin typeface="Helvetica Neue Thin"/>
                  <a:ea typeface="Helvetica Neue Thin"/>
                  <a:cs typeface="Helvetica Neue Thin"/>
                  <a:sym typeface="Helvetica Neue Thin"/>
                </a:defRPr>
              </a:pPr>
              <a:r>
                <a:rPr lang="zh-TW" altLang="en-US" sz="2000" dirty="0" smtClean="0">
                  <a:solidFill>
                    <a:schemeClr val="bg2"/>
                  </a:solidFill>
                  <a:latin typeface="Microsoft YaHei" charset="-122"/>
                  <a:ea typeface="Microsoft YaHei" charset="-122"/>
                  <a:cs typeface="Microsoft YaHei" charset="-122"/>
                  <a:sym typeface="Helvetica Neue Thin"/>
                </a:rPr>
                <a:t>自动化运维</a:t>
              </a:r>
              <a:endParaRPr lang="en-US" sz="2000" dirty="0">
                <a:solidFill>
                  <a:schemeClr val="bg2"/>
                </a:solidFill>
                <a:latin typeface="Microsoft YaHei" charset="-122"/>
                <a:ea typeface="Microsoft YaHei" charset="-122"/>
                <a:cs typeface="Microsoft YaHei" charset="-122"/>
                <a:sym typeface="Helvetica Neue Thin"/>
              </a:endParaRPr>
            </a:p>
          </p:txBody>
        </p:sp>
        <p:grpSp>
          <p:nvGrpSpPr>
            <p:cNvPr id="71" name="Group 70"/>
            <p:cNvGrpSpPr/>
            <p:nvPr/>
          </p:nvGrpSpPr>
          <p:grpSpPr>
            <a:xfrm flipH="1">
              <a:off x="7838793" y="3820120"/>
              <a:ext cx="835224" cy="1805940"/>
              <a:chOff x="6840583" y="3820120"/>
              <a:chExt cx="835224" cy="1805940"/>
            </a:xfrm>
          </p:grpSpPr>
          <p:grpSp>
            <p:nvGrpSpPr>
              <p:cNvPr id="66" name="Group 65"/>
              <p:cNvGrpSpPr/>
              <p:nvPr/>
            </p:nvGrpSpPr>
            <p:grpSpPr>
              <a:xfrm>
                <a:off x="6840583" y="3820120"/>
                <a:ext cx="208806" cy="1805940"/>
                <a:chOff x="3521928" y="3820120"/>
                <a:chExt cx="417612" cy="1805940"/>
              </a:xfrm>
            </p:grpSpPr>
            <p:sp>
              <p:nvSpPr>
                <p:cNvPr id="67" name="Right Bracket 66"/>
                <p:cNvSpPr/>
                <p:nvPr/>
              </p:nvSpPr>
              <p:spPr bwMode="auto">
                <a:xfrm>
                  <a:off x="3521928" y="3820120"/>
                  <a:ext cx="417612" cy="1805940"/>
                </a:xfrm>
                <a:prstGeom prst="rightBracket">
                  <a:avLst>
                    <a:gd name="adj" fmla="val 0"/>
                  </a:avLst>
                </a:prstGeom>
                <a:noFill/>
                <a:ln w="19050" cap="flat" cmpd="sng" algn="ctr">
                  <a:solidFill>
                    <a:schemeClr val="bg2"/>
                  </a:solidFill>
                  <a:prstDash val="solid"/>
                  <a:round/>
                  <a:headEnd type="none" w="med" len="med"/>
                  <a:tailEnd type="none" w="med" len="med"/>
                </a:ln>
                <a:effectLst/>
              </p:spPr>
              <p:txBody>
                <a:bodyPr rtlCol="0" anchor="ctr"/>
                <a:lstStyle/>
                <a:p>
                  <a:pPr algn="ctr"/>
                  <a:endParaRPr lang="en-US">
                    <a:solidFill>
                      <a:srgbClr val="FFFFFF"/>
                    </a:solidFill>
                    <a:latin typeface="Microsoft YaHei" charset="-122"/>
                    <a:ea typeface="Microsoft YaHei" charset="-122"/>
                    <a:cs typeface="Microsoft YaHei" charset="-122"/>
                  </a:endParaRPr>
                </a:p>
              </p:txBody>
            </p:sp>
            <p:cxnSp>
              <p:nvCxnSpPr>
                <p:cNvPr id="68" name="Straight Connector 67"/>
                <p:cNvCxnSpPr/>
                <p:nvPr/>
              </p:nvCxnSpPr>
              <p:spPr bwMode="auto">
                <a:xfrm flipH="1">
                  <a:off x="3521928" y="4278590"/>
                  <a:ext cx="417612" cy="0"/>
                </a:xfrm>
                <a:prstGeom prst="line">
                  <a:avLst/>
                </a:prstGeom>
                <a:noFill/>
                <a:ln w="19050" cap="flat" cmpd="sng" algn="ctr">
                  <a:solidFill>
                    <a:schemeClr val="bg2"/>
                  </a:solidFill>
                  <a:prstDash val="solid"/>
                  <a:round/>
                  <a:headEnd type="none" w="med" len="med"/>
                  <a:tailEnd type="none" w="med" len="med"/>
                </a:ln>
                <a:effectLst/>
              </p:spPr>
            </p:cxnSp>
            <p:cxnSp>
              <p:nvCxnSpPr>
                <p:cNvPr id="69" name="Straight Connector 68"/>
                <p:cNvCxnSpPr/>
                <p:nvPr/>
              </p:nvCxnSpPr>
              <p:spPr bwMode="auto">
                <a:xfrm flipH="1">
                  <a:off x="3521928" y="4737060"/>
                  <a:ext cx="417612" cy="0"/>
                </a:xfrm>
                <a:prstGeom prst="line">
                  <a:avLst/>
                </a:prstGeom>
                <a:noFill/>
                <a:ln w="19050" cap="flat" cmpd="sng" algn="ctr">
                  <a:solidFill>
                    <a:schemeClr val="bg2"/>
                  </a:solidFill>
                  <a:prstDash val="solid"/>
                  <a:round/>
                  <a:headEnd type="none" w="med" len="med"/>
                  <a:tailEnd type="none" w="med" len="med"/>
                </a:ln>
                <a:effectLst/>
              </p:spPr>
            </p:cxnSp>
            <p:cxnSp>
              <p:nvCxnSpPr>
                <p:cNvPr id="74" name="Straight Connector 73"/>
                <p:cNvCxnSpPr/>
                <p:nvPr/>
              </p:nvCxnSpPr>
              <p:spPr bwMode="auto">
                <a:xfrm flipH="1">
                  <a:off x="3521928" y="5176390"/>
                  <a:ext cx="417612" cy="0"/>
                </a:xfrm>
                <a:prstGeom prst="line">
                  <a:avLst/>
                </a:prstGeom>
                <a:noFill/>
                <a:ln w="19050" cap="flat" cmpd="sng" algn="ctr">
                  <a:solidFill>
                    <a:schemeClr val="bg2"/>
                  </a:solidFill>
                  <a:prstDash val="solid"/>
                  <a:round/>
                  <a:headEnd type="none" w="med" len="med"/>
                  <a:tailEnd type="none" w="med" len="med"/>
                </a:ln>
                <a:effectLst/>
              </p:spPr>
            </p:cxnSp>
          </p:grpSp>
          <p:cxnSp>
            <p:nvCxnSpPr>
              <p:cNvPr id="70" name="Straight Connector 69"/>
              <p:cNvCxnSpPr/>
              <p:nvPr/>
            </p:nvCxnSpPr>
            <p:spPr bwMode="auto">
              <a:xfrm flipH="1">
                <a:off x="7049389" y="4975770"/>
                <a:ext cx="626418" cy="0"/>
              </a:xfrm>
              <a:prstGeom prst="line">
                <a:avLst/>
              </a:prstGeom>
              <a:noFill/>
              <a:ln w="19050" cap="flat" cmpd="sng" algn="ctr">
                <a:solidFill>
                  <a:schemeClr val="bg2"/>
                </a:solidFill>
                <a:prstDash val="solid"/>
                <a:round/>
                <a:headEnd type="none" w="med" len="med"/>
                <a:tailEnd type="none" w="med" len="med"/>
              </a:ln>
              <a:effectLst/>
            </p:spPr>
          </p:cxnSp>
        </p:grpSp>
      </p:grpSp>
      <p:sp>
        <p:nvSpPr>
          <p:cNvPr id="2" name="Title 1"/>
          <p:cNvSpPr>
            <a:spLocks noGrp="1"/>
          </p:cNvSpPr>
          <p:nvPr>
            <p:ph type="title"/>
          </p:nvPr>
        </p:nvSpPr>
        <p:spPr/>
        <p:txBody>
          <a:bodyPr/>
          <a:lstStyle/>
          <a:p>
            <a:r>
              <a:rPr lang="en-US" dirty="0" smtClean="0"/>
              <a:t>NetScaler </a:t>
            </a:r>
            <a:r>
              <a:rPr lang="zh-TW" altLang="en-US" dirty="0" smtClean="0"/>
              <a:t>最创新的</a:t>
            </a:r>
            <a:r>
              <a:rPr lang="en-US" altLang="zh-TW" dirty="0" smtClean="0"/>
              <a:t>ADC</a:t>
            </a:r>
            <a:r>
              <a:rPr lang="zh-TW" altLang="en-US" dirty="0" smtClean="0"/>
              <a:t>产品</a:t>
            </a:r>
            <a:endParaRPr lang="en-US" dirty="0"/>
          </a:p>
        </p:txBody>
      </p:sp>
    </p:spTree>
    <p:extLst>
      <p:ext uri="{BB962C8B-B14F-4D97-AF65-F5344CB8AC3E}">
        <p14:creationId xmlns:p14="http://schemas.microsoft.com/office/powerpoint/2010/main" val="87890202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是什么</a:t>
            </a:r>
            <a:r>
              <a:rPr lang="en-US" altLang="zh-TW" dirty="0" smtClean="0">
                <a:latin typeface="Microsoft YaHei" charset="-122"/>
                <a:ea typeface="Microsoft YaHei" charset="-122"/>
                <a:cs typeface="Microsoft YaHei" charset="-122"/>
              </a:rPr>
              <a:t>?</a:t>
            </a:r>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291838359"/>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580232" y="1748551"/>
            <a:ext cx="2003684" cy="2024936"/>
            <a:chOff x="6503821" y="1741487"/>
            <a:chExt cx="2003684" cy="2024936"/>
          </a:xfrm>
          <a:solidFill>
            <a:schemeClr val="accent1"/>
          </a:solidFill>
        </p:grpSpPr>
        <p:sp>
          <p:nvSpPr>
            <p:cNvPr id="18" name="Rectangle 17"/>
            <p:cNvSpPr/>
            <p:nvPr/>
          </p:nvSpPr>
          <p:spPr bwMode="auto">
            <a:xfrm>
              <a:off x="6503821" y="1741487"/>
              <a:ext cx="2003684" cy="2024936"/>
            </a:xfrm>
            <a:prstGeom prst="rect">
              <a:avLst/>
            </a:prstGeom>
            <a:grp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b="0" dirty="0" smtClean="0">
                <a:latin typeface="Arial" charset="0"/>
                <a:cs typeface="Arial" charset="0"/>
              </a:endParaRPr>
            </a:p>
          </p:txBody>
        </p:sp>
        <p:sp>
          <p:nvSpPr>
            <p:cNvPr id="28" name="Oval 27"/>
            <p:cNvSpPr/>
            <p:nvPr/>
          </p:nvSpPr>
          <p:spPr bwMode="auto">
            <a:xfrm>
              <a:off x="6812278" y="1867727"/>
              <a:ext cx="1386769" cy="622618"/>
            </a:xfrm>
            <a:prstGeom prst="ellipse">
              <a:avLst/>
            </a:prstGeom>
            <a:grp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b="0" dirty="0" smtClean="0">
                <a:latin typeface="Arial" charset="0"/>
                <a:cs typeface="Arial" charset="0"/>
              </a:endParaRPr>
            </a:p>
          </p:txBody>
        </p:sp>
        <p:sp>
          <p:nvSpPr>
            <p:cNvPr id="29" name="Oval 28"/>
            <p:cNvSpPr/>
            <p:nvPr/>
          </p:nvSpPr>
          <p:spPr bwMode="auto">
            <a:xfrm>
              <a:off x="6809501" y="3004075"/>
              <a:ext cx="1386769" cy="622618"/>
            </a:xfrm>
            <a:prstGeom prst="ellipse">
              <a:avLst/>
            </a:prstGeom>
            <a:grp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b="0" dirty="0" smtClean="0">
                <a:latin typeface="Arial" charset="0"/>
                <a:cs typeface="Arial" charset="0"/>
              </a:endParaRPr>
            </a:p>
          </p:txBody>
        </p:sp>
      </p:grpSp>
      <p:sp>
        <p:nvSpPr>
          <p:cNvPr id="2" name="TextBox 1"/>
          <p:cNvSpPr txBox="1"/>
          <p:nvPr/>
        </p:nvSpPr>
        <p:spPr>
          <a:xfrm>
            <a:off x="3255073" y="4000500"/>
            <a:ext cx="2806700" cy="1077218"/>
          </a:xfrm>
          <a:prstGeom prst="rect">
            <a:avLst/>
          </a:prstGeom>
          <a:noFill/>
        </p:spPr>
        <p:txBody>
          <a:bodyPr wrap="square" rtlCol="0">
            <a:spAutoFit/>
          </a:bodyPr>
          <a:lstStyle/>
          <a:p>
            <a:pPr algn="ctr"/>
            <a:r>
              <a:rPr lang="en-US" sz="3200" b="0" dirty="0" smtClean="0">
                <a:latin typeface="Microsoft YaHei" charset="-122"/>
                <a:ea typeface="Microsoft YaHei" charset="-122"/>
                <a:cs typeface="Microsoft YaHei" charset="-122"/>
              </a:rPr>
              <a:t>NetScaler </a:t>
            </a:r>
            <a:r>
              <a:rPr lang="zh-TW" altLang="en-US" sz="3200" b="0" dirty="0" smtClean="0">
                <a:latin typeface="Microsoft YaHei" charset="-122"/>
                <a:ea typeface="Microsoft YaHei" charset="-122"/>
                <a:cs typeface="Microsoft YaHei" charset="-122"/>
              </a:rPr>
              <a:t>是</a:t>
            </a:r>
            <a:endParaRPr lang="en-US" altLang="zh-TW" sz="3200" b="0" dirty="0" smtClean="0">
              <a:latin typeface="Microsoft YaHei" charset="-122"/>
              <a:ea typeface="Microsoft YaHei" charset="-122"/>
              <a:cs typeface="Microsoft YaHei" charset="-122"/>
            </a:endParaRPr>
          </a:p>
          <a:p>
            <a:pPr algn="ctr"/>
            <a:r>
              <a:rPr lang="en-US" sz="3200" dirty="0" smtClean="0">
                <a:latin typeface="Microsoft YaHei" charset="-122"/>
                <a:ea typeface="Microsoft YaHei" charset="-122"/>
                <a:cs typeface="Microsoft YaHei" charset="-122"/>
              </a:rPr>
              <a:t>VPN</a:t>
            </a:r>
            <a:endParaRPr lang="en-US" sz="3200" b="0" dirty="0" smtClean="0">
              <a:latin typeface="Microsoft YaHei" charset="-122"/>
              <a:ea typeface="Microsoft YaHei" charset="-122"/>
              <a:cs typeface="Microsoft YaHei" charset="-122"/>
            </a:endParaRPr>
          </a:p>
        </p:txBody>
      </p:sp>
      <p:sp>
        <p:nvSpPr>
          <p:cNvPr id="3" name="TextBox 2"/>
          <p:cNvSpPr txBox="1"/>
          <p:nvPr/>
        </p:nvSpPr>
        <p:spPr>
          <a:xfrm>
            <a:off x="9203930" y="3943875"/>
            <a:ext cx="2603598" cy="1569660"/>
          </a:xfrm>
          <a:prstGeom prst="rect">
            <a:avLst/>
          </a:prstGeom>
          <a:noFill/>
        </p:spPr>
        <p:txBody>
          <a:bodyPr wrap="none" rtlCol="0">
            <a:spAutoFit/>
          </a:bodyPr>
          <a:lstStyle/>
          <a:p>
            <a:pPr algn="ctr"/>
            <a:r>
              <a:rPr lang="en-US" sz="3200" b="0" dirty="0" smtClean="0">
                <a:latin typeface="Microsoft YaHei" charset="-122"/>
                <a:ea typeface="Microsoft YaHei" charset="-122"/>
                <a:cs typeface="Microsoft YaHei" charset="-122"/>
              </a:rPr>
              <a:t>NetScaler </a:t>
            </a:r>
            <a:r>
              <a:rPr lang="zh-TW" altLang="en-US" sz="3200" b="0" dirty="0" smtClean="0">
                <a:latin typeface="Microsoft YaHei" charset="-122"/>
                <a:ea typeface="Microsoft YaHei" charset="-122"/>
                <a:cs typeface="Microsoft YaHei" charset="-122"/>
              </a:rPr>
              <a:t>是</a:t>
            </a:r>
            <a:endParaRPr lang="en-US" sz="3200" b="0" dirty="0" smtClean="0">
              <a:latin typeface="Microsoft YaHei" charset="-122"/>
              <a:ea typeface="Microsoft YaHei" charset="-122"/>
              <a:cs typeface="Microsoft YaHei" charset="-122"/>
            </a:endParaRPr>
          </a:p>
          <a:p>
            <a:pPr algn="ctr"/>
            <a:r>
              <a:rPr lang="en-US" sz="3200" b="0" dirty="0" err="1" smtClean="0">
                <a:latin typeface="Microsoft YaHei" charset="-122"/>
                <a:ea typeface="Microsoft YaHei" charset="-122"/>
                <a:cs typeface="Microsoft YaHei" charset="-122"/>
              </a:rPr>
              <a:t>TriScale</a:t>
            </a:r>
            <a:endParaRPr lang="en-US" sz="3200" b="0" dirty="0" smtClean="0">
              <a:latin typeface="Microsoft YaHei" charset="-122"/>
              <a:ea typeface="Microsoft YaHei" charset="-122"/>
              <a:cs typeface="Microsoft YaHei" charset="-122"/>
            </a:endParaRPr>
          </a:p>
          <a:p>
            <a:pPr algn="ctr"/>
            <a:endParaRPr lang="en-US" sz="3200" b="0" dirty="0" smtClean="0">
              <a:latin typeface="Microsoft YaHei" charset="-122"/>
              <a:ea typeface="Microsoft YaHei" charset="-122"/>
              <a:cs typeface="Microsoft YaHei" charset="-122"/>
            </a:endParaRPr>
          </a:p>
        </p:txBody>
      </p:sp>
      <p:sp>
        <p:nvSpPr>
          <p:cNvPr id="4" name="TextBox 3"/>
          <p:cNvSpPr txBox="1"/>
          <p:nvPr/>
        </p:nvSpPr>
        <p:spPr>
          <a:xfrm>
            <a:off x="221145" y="4000500"/>
            <a:ext cx="2646878" cy="1077218"/>
          </a:xfrm>
          <a:prstGeom prst="rect">
            <a:avLst/>
          </a:prstGeom>
          <a:noFill/>
        </p:spPr>
        <p:txBody>
          <a:bodyPr wrap="none" rtlCol="0">
            <a:spAutoFit/>
          </a:bodyPr>
          <a:lstStyle/>
          <a:p>
            <a:pPr algn="ctr"/>
            <a:r>
              <a:rPr lang="en-US" sz="3200" b="0" dirty="0" smtClean="0">
                <a:latin typeface="Microsoft YaHei" charset="-122"/>
                <a:ea typeface="Microsoft YaHei" charset="-122"/>
                <a:cs typeface="Microsoft YaHei" charset="-122"/>
              </a:rPr>
              <a:t>NetScaler </a:t>
            </a:r>
            <a:r>
              <a:rPr lang="zh-TW" altLang="en-US" sz="3200" b="0" dirty="0" smtClean="0">
                <a:latin typeface="Microsoft YaHei" charset="-122"/>
                <a:ea typeface="Microsoft YaHei" charset="-122"/>
                <a:cs typeface="Microsoft YaHei" charset="-122"/>
              </a:rPr>
              <a:t>是</a:t>
            </a:r>
            <a:endParaRPr lang="en-US" altLang="zh-TW" sz="3200" b="0" dirty="0" smtClean="0">
              <a:latin typeface="Microsoft YaHei" charset="-122"/>
              <a:ea typeface="Microsoft YaHei" charset="-122"/>
              <a:cs typeface="Microsoft YaHei" charset="-122"/>
            </a:endParaRPr>
          </a:p>
          <a:p>
            <a:pPr algn="ctr"/>
            <a:r>
              <a:rPr lang="zh-TW" altLang="en-US" sz="3200" b="0" dirty="0" smtClean="0">
                <a:latin typeface="Microsoft YaHei" charset="-122"/>
                <a:ea typeface="Microsoft YaHei" charset="-122"/>
                <a:cs typeface="Microsoft YaHei" charset="-122"/>
              </a:rPr>
              <a:t>应用交付平台</a:t>
            </a:r>
            <a:endParaRPr lang="en-US" sz="3200" b="0" dirty="0" smtClean="0">
              <a:latin typeface="Microsoft YaHei" charset="-122"/>
              <a:ea typeface="Microsoft YaHei" charset="-122"/>
              <a:cs typeface="Microsoft YaHei" charset="-122"/>
            </a:endParaRPr>
          </a:p>
        </p:txBody>
      </p:sp>
      <p:sp>
        <p:nvSpPr>
          <p:cNvPr id="12" name="Rectangle 11"/>
          <p:cNvSpPr/>
          <p:nvPr/>
        </p:nvSpPr>
        <p:spPr bwMode="auto">
          <a:xfrm>
            <a:off x="3642423" y="1724797"/>
            <a:ext cx="2032000" cy="2032000"/>
          </a:xfrm>
          <a:prstGeom prst="rect">
            <a:avLst/>
          </a:prstGeom>
          <a:solidFill>
            <a:schemeClr val="tx2"/>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b="0" dirty="0" smtClean="0">
              <a:latin typeface="Arial" charset="0"/>
              <a:cs typeface="Arial" charset="0"/>
            </a:endParaRPr>
          </a:p>
        </p:txBody>
      </p:sp>
      <p:pic>
        <p:nvPicPr>
          <p:cNvPr id="11" name="Picture 10"/>
          <p:cNvPicPr>
            <a:picLocks noChangeAspect="1"/>
          </p:cNvPicPr>
          <p:nvPr/>
        </p:nvPicPr>
        <p:blipFill>
          <a:blip r:embed="rId3" cstate="email">
            <a:biLevel thresh="50000"/>
            <a:extLst>
              <a:ext uri="{28A0092B-C50C-407E-A947-70E740481C1C}">
                <a14:useLocalDpi xmlns:a14="http://schemas.microsoft.com/office/drawing/2010/main"/>
              </a:ext>
            </a:extLst>
          </a:blip>
          <a:stretch>
            <a:fillRect/>
          </a:stretch>
        </p:blipFill>
        <p:spPr>
          <a:xfrm>
            <a:off x="6781210" y="1942305"/>
            <a:ext cx="1630363" cy="1630363"/>
          </a:xfrm>
          <a:prstGeom prst="rect">
            <a:avLst/>
          </a:prstGeom>
        </p:spPr>
      </p:pic>
      <p:grpSp>
        <p:nvGrpSpPr>
          <p:cNvPr id="25" name="Group 24"/>
          <p:cNvGrpSpPr/>
          <p:nvPr/>
        </p:nvGrpSpPr>
        <p:grpSpPr>
          <a:xfrm>
            <a:off x="463897" y="1741487"/>
            <a:ext cx="2032000" cy="2032000"/>
            <a:chOff x="1365597" y="1741487"/>
            <a:chExt cx="2032000" cy="2032000"/>
          </a:xfrm>
        </p:grpSpPr>
        <p:sp>
          <p:nvSpPr>
            <p:cNvPr id="14" name="Rectangle 13"/>
            <p:cNvSpPr/>
            <p:nvPr/>
          </p:nvSpPr>
          <p:spPr bwMode="auto">
            <a:xfrm>
              <a:off x="1365597" y="1741487"/>
              <a:ext cx="2032000" cy="2032000"/>
            </a:xfrm>
            <a:prstGeom prst="rect">
              <a:avLst/>
            </a:prstGeom>
            <a:solidFill>
              <a:schemeClr val="accent3">
                <a:lumMod val="60000"/>
                <a:lumOff val="4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b="0" dirty="0" smtClean="0">
                <a:latin typeface="Arial" charset="0"/>
                <a:cs typeface="Arial" charset="0"/>
              </a:endParaRPr>
            </a:p>
          </p:txBody>
        </p:sp>
        <p:pic>
          <p:nvPicPr>
            <p:cNvPr id="13" name="Picture 12"/>
            <p:cNvPicPr>
              <a:picLocks noChangeAspect="1"/>
            </p:cNvPicPr>
            <p:nvPr/>
          </p:nvPicPr>
          <p:blipFill>
            <a:blip r:embed="rId4" cstate="email">
              <a:biLevel thresh="50000"/>
              <a:extLst>
                <a:ext uri="{28A0092B-C50C-407E-A947-70E740481C1C}">
                  <a14:useLocalDpi xmlns:a14="http://schemas.microsoft.com/office/drawing/2010/main"/>
                </a:ext>
              </a:extLst>
            </a:blip>
            <a:stretch>
              <a:fillRect/>
            </a:stretch>
          </p:blipFill>
          <p:spPr>
            <a:xfrm>
              <a:off x="1402000" y="1814293"/>
              <a:ext cx="1959194" cy="1959194"/>
            </a:xfrm>
            <a:prstGeom prst="rect">
              <a:avLst/>
            </a:prstGeom>
          </p:spPr>
        </p:pic>
      </p:grpSp>
      <p:grpSp>
        <p:nvGrpSpPr>
          <p:cNvPr id="24" name="Group 23"/>
          <p:cNvGrpSpPr/>
          <p:nvPr/>
        </p:nvGrpSpPr>
        <p:grpSpPr>
          <a:xfrm>
            <a:off x="9489725" y="1724797"/>
            <a:ext cx="2003684" cy="2024936"/>
            <a:chOff x="6503821" y="1741487"/>
            <a:chExt cx="2003684" cy="2024936"/>
          </a:xfrm>
        </p:grpSpPr>
        <p:sp>
          <p:nvSpPr>
            <p:cNvPr id="19" name="Rectangle 18"/>
            <p:cNvSpPr/>
            <p:nvPr/>
          </p:nvSpPr>
          <p:spPr bwMode="auto">
            <a:xfrm>
              <a:off x="6503821" y="1741487"/>
              <a:ext cx="2003684" cy="2024936"/>
            </a:xfrm>
            <a:prstGeom prst="rect">
              <a:avLst/>
            </a:prstGeom>
            <a:solidFill>
              <a:srgbClr val="BEE200"/>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b="0" dirty="0" smtClean="0">
                <a:latin typeface="Arial" charset="0"/>
                <a:cs typeface="Arial" charset="0"/>
              </a:endParaRPr>
            </a:p>
          </p:txBody>
        </p:sp>
        <p:sp>
          <p:nvSpPr>
            <p:cNvPr id="20" name="Rectangle 19"/>
            <p:cNvSpPr/>
            <p:nvPr/>
          </p:nvSpPr>
          <p:spPr bwMode="auto">
            <a:xfrm>
              <a:off x="6812278" y="2272396"/>
              <a:ext cx="1386769" cy="1042988"/>
            </a:xfrm>
            <a:prstGeom prst="rect">
              <a:avLst/>
            </a:prstGeom>
            <a:solidFill>
              <a:schemeClr val="tx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b="0" dirty="0" smtClean="0">
                <a:latin typeface="Arial" charset="0"/>
                <a:cs typeface="Arial" charset="0"/>
              </a:endParaRPr>
            </a:p>
          </p:txBody>
        </p:sp>
        <p:sp>
          <p:nvSpPr>
            <p:cNvPr id="21" name="Oval 20"/>
            <p:cNvSpPr/>
            <p:nvPr/>
          </p:nvSpPr>
          <p:spPr bwMode="auto">
            <a:xfrm>
              <a:off x="6812278" y="1867727"/>
              <a:ext cx="1386769" cy="622618"/>
            </a:xfrm>
            <a:prstGeom prst="ellipse">
              <a:avLst/>
            </a:prstGeom>
            <a:solidFill>
              <a:srgbClr val="BEE200"/>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b="0" dirty="0" smtClean="0">
                <a:latin typeface="Arial" charset="0"/>
                <a:cs typeface="Arial" charset="0"/>
              </a:endParaRPr>
            </a:p>
          </p:txBody>
        </p:sp>
        <p:sp>
          <p:nvSpPr>
            <p:cNvPr id="22" name="Oval 21"/>
            <p:cNvSpPr/>
            <p:nvPr/>
          </p:nvSpPr>
          <p:spPr bwMode="auto">
            <a:xfrm>
              <a:off x="6809501" y="3004075"/>
              <a:ext cx="1386769" cy="622618"/>
            </a:xfrm>
            <a:prstGeom prst="ellipse">
              <a:avLst/>
            </a:prstGeom>
            <a:solidFill>
              <a:srgbClr val="BEE200"/>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endParaRPr lang="en-US" b="0" dirty="0" smtClean="0">
                <a:latin typeface="Arial" charset="0"/>
                <a:cs typeface="Arial" charset="0"/>
              </a:endParaRPr>
            </a:p>
          </p:txBody>
        </p:sp>
        <p:sp>
          <p:nvSpPr>
            <p:cNvPr id="23" name="Left-Right Arrow 22"/>
            <p:cNvSpPr/>
            <p:nvPr/>
          </p:nvSpPr>
          <p:spPr bwMode="auto">
            <a:xfrm>
              <a:off x="6809501" y="2522785"/>
              <a:ext cx="1386769" cy="417074"/>
            </a:xfrm>
            <a:prstGeom prst="leftRightArrow">
              <a:avLst/>
            </a:prstGeom>
            <a:solidFill>
              <a:srgbClr val="BEE200"/>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lang="en-US" b="0" dirty="0" smtClean="0">
                <a:latin typeface="Arial" charset="0"/>
                <a:cs typeface="Arial" charset="0"/>
              </a:endParaRPr>
            </a:p>
          </p:txBody>
        </p:sp>
      </p:grpSp>
      <p:grpSp>
        <p:nvGrpSpPr>
          <p:cNvPr id="31" name="Group 30"/>
          <p:cNvGrpSpPr/>
          <p:nvPr/>
        </p:nvGrpSpPr>
        <p:grpSpPr>
          <a:xfrm>
            <a:off x="3937515" y="1901621"/>
            <a:ext cx="1515979" cy="1671047"/>
            <a:chOff x="3375245" y="1603444"/>
            <a:chExt cx="816319" cy="816319"/>
          </a:xfrm>
          <a:solidFill>
            <a:schemeClr val="bg1">
              <a:lumMod val="50000"/>
              <a:lumOff val="50000"/>
            </a:schemeClr>
          </a:solidFill>
        </p:grpSpPr>
        <p:sp>
          <p:nvSpPr>
            <p:cNvPr id="32" name="Freeform 46"/>
            <p:cNvSpPr>
              <a:spLocks noEditPoints="1"/>
            </p:cNvSpPr>
            <p:nvPr/>
          </p:nvSpPr>
          <p:spPr bwMode="auto">
            <a:xfrm>
              <a:off x="3375245" y="1603444"/>
              <a:ext cx="816319" cy="816319"/>
            </a:xfrm>
            <a:custGeom>
              <a:avLst/>
              <a:gdLst>
                <a:gd name="T0" fmla="*/ 0 w 873"/>
                <a:gd name="T1" fmla="*/ 436 h 873"/>
                <a:gd name="T2" fmla="*/ 873 w 873"/>
                <a:gd name="T3" fmla="*/ 436 h 873"/>
                <a:gd name="T4" fmla="*/ 834 w 873"/>
                <a:gd name="T5" fmla="*/ 417 h 873"/>
                <a:gd name="T6" fmla="*/ 665 w 873"/>
                <a:gd name="T7" fmla="*/ 228 h 873"/>
                <a:gd name="T8" fmla="*/ 834 w 873"/>
                <a:gd name="T9" fmla="*/ 417 h 873"/>
                <a:gd name="T10" fmla="*/ 648 w 873"/>
                <a:gd name="T11" fmla="*/ 190 h 873"/>
                <a:gd name="T12" fmla="*/ 539 w 873"/>
                <a:gd name="T13" fmla="*/ 52 h 873"/>
                <a:gd name="T14" fmla="*/ 455 w 873"/>
                <a:gd name="T15" fmla="*/ 40 h 873"/>
                <a:gd name="T16" fmla="*/ 604 w 873"/>
                <a:gd name="T17" fmla="*/ 190 h 873"/>
                <a:gd name="T18" fmla="*/ 455 w 873"/>
                <a:gd name="T19" fmla="*/ 40 h 873"/>
                <a:gd name="T20" fmla="*/ 663 w 873"/>
                <a:gd name="T21" fmla="*/ 417 h 873"/>
                <a:gd name="T22" fmla="*/ 455 w 873"/>
                <a:gd name="T23" fmla="*/ 228 h 873"/>
                <a:gd name="T24" fmla="*/ 455 w 873"/>
                <a:gd name="T25" fmla="*/ 588 h 873"/>
                <a:gd name="T26" fmla="*/ 455 w 873"/>
                <a:gd name="T27" fmla="*/ 455 h 873"/>
                <a:gd name="T28" fmla="*/ 622 w 873"/>
                <a:gd name="T29" fmla="*/ 645 h 873"/>
                <a:gd name="T30" fmla="*/ 455 w 873"/>
                <a:gd name="T31" fmla="*/ 588 h 873"/>
                <a:gd name="T32" fmla="*/ 247 w 873"/>
                <a:gd name="T33" fmla="*/ 417 h 873"/>
                <a:gd name="T34" fmla="*/ 209 w 873"/>
                <a:gd name="T35" fmla="*/ 417 h 873"/>
                <a:gd name="T36" fmla="*/ 417 w 873"/>
                <a:gd name="T37" fmla="*/ 228 h 873"/>
                <a:gd name="T38" fmla="*/ 392 w 873"/>
                <a:gd name="T39" fmla="*/ 55 h 873"/>
                <a:gd name="T40" fmla="*/ 417 w 873"/>
                <a:gd name="T41" fmla="*/ 40 h 873"/>
                <a:gd name="T42" fmla="*/ 269 w 873"/>
                <a:gd name="T43" fmla="*/ 190 h 873"/>
                <a:gd name="T44" fmla="*/ 392 w 873"/>
                <a:gd name="T45" fmla="*/ 55 h 873"/>
                <a:gd name="T46" fmla="*/ 289 w 873"/>
                <a:gd name="T47" fmla="*/ 95 h 873"/>
                <a:gd name="T48" fmla="*/ 124 w 873"/>
                <a:gd name="T49" fmla="*/ 190 h 873"/>
                <a:gd name="T50" fmla="*/ 98 w 873"/>
                <a:gd name="T51" fmla="*/ 228 h 873"/>
                <a:gd name="T52" fmla="*/ 171 w 873"/>
                <a:gd name="T53" fmla="*/ 417 h 873"/>
                <a:gd name="T54" fmla="*/ 98 w 873"/>
                <a:gd name="T55" fmla="*/ 228 h 873"/>
                <a:gd name="T56" fmla="*/ 172 w 873"/>
                <a:gd name="T57" fmla="*/ 455 h 873"/>
                <a:gd name="T58" fmla="*/ 98 w 873"/>
                <a:gd name="T59" fmla="*/ 645 h 873"/>
                <a:gd name="T60" fmla="*/ 124 w 873"/>
                <a:gd name="T61" fmla="*/ 683 h 873"/>
                <a:gd name="T62" fmla="*/ 290 w 873"/>
                <a:gd name="T63" fmla="*/ 777 h 873"/>
                <a:gd name="T64" fmla="*/ 124 w 873"/>
                <a:gd name="T65" fmla="*/ 683 h 873"/>
                <a:gd name="T66" fmla="*/ 313 w 873"/>
                <a:gd name="T67" fmla="*/ 746 h 873"/>
                <a:gd name="T68" fmla="*/ 417 w 873"/>
                <a:gd name="T69" fmla="*/ 683 h 873"/>
                <a:gd name="T70" fmla="*/ 417 w 873"/>
                <a:gd name="T71" fmla="*/ 645 h 873"/>
                <a:gd name="T72" fmla="*/ 210 w 873"/>
                <a:gd name="T73" fmla="*/ 455 h 873"/>
                <a:gd name="T74" fmla="*/ 247 w 873"/>
                <a:gd name="T75" fmla="*/ 455 h 873"/>
                <a:gd name="T76" fmla="*/ 417 w 873"/>
                <a:gd name="T77" fmla="*/ 550 h 873"/>
                <a:gd name="T78" fmla="*/ 417 w 873"/>
                <a:gd name="T79" fmla="*/ 645 h 873"/>
                <a:gd name="T80" fmla="*/ 456 w 873"/>
                <a:gd name="T81" fmla="*/ 832 h 873"/>
                <a:gd name="T82" fmla="*/ 455 w 873"/>
                <a:gd name="T83" fmla="*/ 683 h 873"/>
                <a:gd name="T84" fmla="*/ 554 w 873"/>
                <a:gd name="T85" fmla="*/ 752 h 873"/>
                <a:gd name="T86" fmla="*/ 537 w 873"/>
                <a:gd name="T87" fmla="*/ 821 h 873"/>
                <a:gd name="T88" fmla="*/ 646 w 873"/>
                <a:gd name="T89" fmla="*/ 683 h 873"/>
                <a:gd name="T90" fmla="*/ 537 w 873"/>
                <a:gd name="T91" fmla="*/ 821 h 873"/>
                <a:gd name="T92" fmla="*/ 663 w 873"/>
                <a:gd name="T93" fmla="*/ 645 h 873"/>
                <a:gd name="T94" fmla="*/ 834 w 873"/>
                <a:gd name="T95" fmla="*/ 455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3" h="873">
                  <a:moveTo>
                    <a:pt x="436" y="0"/>
                  </a:moveTo>
                  <a:cubicBezTo>
                    <a:pt x="195" y="0"/>
                    <a:pt x="0" y="195"/>
                    <a:pt x="0" y="436"/>
                  </a:cubicBezTo>
                  <a:cubicBezTo>
                    <a:pt x="0" y="677"/>
                    <a:pt x="195" y="873"/>
                    <a:pt x="436" y="873"/>
                  </a:cubicBezTo>
                  <a:cubicBezTo>
                    <a:pt x="677" y="873"/>
                    <a:pt x="873" y="677"/>
                    <a:pt x="873" y="436"/>
                  </a:cubicBezTo>
                  <a:cubicBezTo>
                    <a:pt x="873" y="195"/>
                    <a:pt x="677" y="0"/>
                    <a:pt x="436" y="0"/>
                  </a:cubicBezTo>
                  <a:close/>
                  <a:moveTo>
                    <a:pt x="834" y="417"/>
                  </a:moveTo>
                  <a:cubicBezTo>
                    <a:pt x="701" y="417"/>
                    <a:pt x="701" y="417"/>
                    <a:pt x="701" y="417"/>
                  </a:cubicBezTo>
                  <a:cubicBezTo>
                    <a:pt x="700" y="343"/>
                    <a:pt x="686" y="280"/>
                    <a:pt x="665" y="228"/>
                  </a:cubicBezTo>
                  <a:cubicBezTo>
                    <a:pt x="775" y="228"/>
                    <a:pt x="775" y="228"/>
                    <a:pt x="775" y="228"/>
                  </a:cubicBezTo>
                  <a:cubicBezTo>
                    <a:pt x="810" y="283"/>
                    <a:pt x="831" y="348"/>
                    <a:pt x="834" y="417"/>
                  </a:cubicBezTo>
                  <a:close/>
                  <a:moveTo>
                    <a:pt x="749" y="190"/>
                  </a:moveTo>
                  <a:cubicBezTo>
                    <a:pt x="648" y="190"/>
                    <a:pt x="648" y="190"/>
                    <a:pt x="648" y="190"/>
                  </a:cubicBezTo>
                  <a:cubicBezTo>
                    <a:pt x="628" y="152"/>
                    <a:pt x="606" y="120"/>
                    <a:pt x="583" y="95"/>
                  </a:cubicBezTo>
                  <a:cubicBezTo>
                    <a:pt x="568" y="78"/>
                    <a:pt x="553" y="64"/>
                    <a:pt x="539" y="52"/>
                  </a:cubicBezTo>
                  <a:cubicBezTo>
                    <a:pt x="623" y="74"/>
                    <a:pt x="696" y="123"/>
                    <a:pt x="749" y="190"/>
                  </a:cubicBezTo>
                  <a:close/>
                  <a:moveTo>
                    <a:pt x="455" y="40"/>
                  </a:moveTo>
                  <a:cubicBezTo>
                    <a:pt x="472" y="49"/>
                    <a:pt x="517" y="75"/>
                    <a:pt x="560" y="126"/>
                  </a:cubicBezTo>
                  <a:cubicBezTo>
                    <a:pt x="575" y="144"/>
                    <a:pt x="590" y="165"/>
                    <a:pt x="604" y="190"/>
                  </a:cubicBezTo>
                  <a:cubicBezTo>
                    <a:pt x="455" y="190"/>
                    <a:pt x="455" y="190"/>
                    <a:pt x="455" y="190"/>
                  </a:cubicBezTo>
                  <a:lnTo>
                    <a:pt x="455" y="40"/>
                  </a:lnTo>
                  <a:close/>
                  <a:moveTo>
                    <a:pt x="623" y="228"/>
                  </a:moveTo>
                  <a:cubicBezTo>
                    <a:pt x="646" y="278"/>
                    <a:pt x="661" y="341"/>
                    <a:pt x="663" y="417"/>
                  </a:cubicBezTo>
                  <a:cubicBezTo>
                    <a:pt x="455" y="417"/>
                    <a:pt x="455" y="417"/>
                    <a:pt x="455" y="417"/>
                  </a:cubicBezTo>
                  <a:cubicBezTo>
                    <a:pt x="455" y="228"/>
                    <a:pt x="455" y="228"/>
                    <a:pt x="455" y="228"/>
                  </a:cubicBezTo>
                  <a:lnTo>
                    <a:pt x="623" y="228"/>
                  </a:lnTo>
                  <a:close/>
                  <a:moveTo>
                    <a:pt x="455" y="588"/>
                  </a:moveTo>
                  <a:cubicBezTo>
                    <a:pt x="455" y="550"/>
                    <a:pt x="455" y="550"/>
                    <a:pt x="455" y="550"/>
                  </a:cubicBezTo>
                  <a:cubicBezTo>
                    <a:pt x="455" y="455"/>
                    <a:pt x="455" y="455"/>
                    <a:pt x="455" y="455"/>
                  </a:cubicBezTo>
                  <a:cubicBezTo>
                    <a:pt x="663" y="455"/>
                    <a:pt x="663" y="455"/>
                    <a:pt x="663" y="455"/>
                  </a:cubicBezTo>
                  <a:cubicBezTo>
                    <a:pt x="660" y="532"/>
                    <a:pt x="644" y="594"/>
                    <a:pt x="622" y="645"/>
                  </a:cubicBezTo>
                  <a:cubicBezTo>
                    <a:pt x="455" y="645"/>
                    <a:pt x="455" y="645"/>
                    <a:pt x="455" y="645"/>
                  </a:cubicBezTo>
                  <a:lnTo>
                    <a:pt x="455" y="588"/>
                  </a:lnTo>
                  <a:close/>
                  <a:moveTo>
                    <a:pt x="417" y="417"/>
                  </a:moveTo>
                  <a:cubicBezTo>
                    <a:pt x="247" y="417"/>
                    <a:pt x="247" y="417"/>
                    <a:pt x="247" y="417"/>
                  </a:cubicBezTo>
                  <a:cubicBezTo>
                    <a:pt x="228" y="417"/>
                    <a:pt x="228" y="417"/>
                    <a:pt x="228" y="417"/>
                  </a:cubicBezTo>
                  <a:cubicBezTo>
                    <a:pt x="209" y="417"/>
                    <a:pt x="209" y="417"/>
                    <a:pt x="209" y="417"/>
                  </a:cubicBezTo>
                  <a:cubicBezTo>
                    <a:pt x="211" y="341"/>
                    <a:pt x="227" y="278"/>
                    <a:pt x="249" y="228"/>
                  </a:cubicBezTo>
                  <a:cubicBezTo>
                    <a:pt x="417" y="228"/>
                    <a:pt x="417" y="228"/>
                    <a:pt x="417" y="228"/>
                  </a:cubicBezTo>
                  <a:lnTo>
                    <a:pt x="417" y="417"/>
                  </a:lnTo>
                  <a:close/>
                  <a:moveTo>
                    <a:pt x="392" y="55"/>
                  </a:moveTo>
                  <a:cubicBezTo>
                    <a:pt x="402" y="48"/>
                    <a:pt x="411" y="44"/>
                    <a:pt x="417" y="40"/>
                  </a:cubicBezTo>
                  <a:cubicBezTo>
                    <a:pt x="417" y="40"/>
                    <a:pt x="417" y="40"/>
                    <a:pt x="417" y="40"/>
                  </a:cubicBezTo>
                  <a:cubicBezTo>
                    <a:pt x="417" y="190"/>
                    <a:pt x="417" y="190"/>
                    <a:pt x="417" y="190"/>
                  </a:cubicBezTo>
                  <a:cubicBezTo>
                    <a:pt x="269" y="190"/>
                    <a:pt x="269" y="190"/>
                    <a:pt x="269" y="190"/>
                  </a:cubicBezTo>
                  <a:cubicBezTo>
                    <a:pt x="284" y="163"/>
                    <a:pt x="301" y="139"/>
                    <a:pt x="318" y="120"/>
                  </a:cubicBezTo>
                  <a:cubicBezTo>
                    <a:pt x="345" y="90"/>
                    <a:pt x="372" y="68"/>
                    <a:pt x="392" y="55"/>
                  </a:cubicBezTo>
                  <a:close/>
                  <a:moveTo>
                    <a:pt x="334" y="52"/>
                  </a:moveTo>
                  <a:cubicBezTo>
                    <a:pt x="320" y="64"/>
                    <a:pt x="305" y="78"/>
                    <a:pt x="289" y="95"/>
                  </a:cubicBezTo>
                  <a:cubicBezTo>
                    <a:pt x="267" y="120"/>
                    <a:pt x="244" y="152"/>
                    <a:pt x="225" y="190"/>
                  </a:cubicBezTo>
                  <a:cubicBezTo>
                    <a:pt x="124" y="190"/>
                    <a:pt x="124" y="190"/>
                    <a:pt x="124" y="190"/>
                  </a:cubicBezTo>
                  <a:cubicBezTo>
                    <a:pt x="177" y="123"/>
                    <a:pt x="250" y="74"/>
                    <a:pt x="334" y="52"/>
                  </a:cubicBezTo>
                  <a:close/>
                  <a:moveTo>
                    <a:pt x="98" y="228"/>
                  </a:moveTo>
                  <a:cubicBezTo>
                    <a:pt x="208" y="228"/>
                    <a:pt x="208" y="228"/>
                    <a:pt x="208" y="228"/>
                  </a:cubicBezTo>
                  <a:cubicBezTo>
                    <a:pt x="187" y="280"/>
                    <a:pt x="173" y="343"/>
                    <a:pt x="171" y="417"/>
                  </a:cubicBezTo>
                  <a:cubicBezTo>
                    <a:pt x="39" y="417"/>
                    <a:pt x="39" y="417"/>
                    <a:pt x="39" y="417"/>
                  </a:cubicBezTo>
                  <a:cubicBezTo>
                    <a:pt x="42" y="348"/>
                    <a:pt x="63" y="283"/>
                    <a:pt x="98" y="228"/>
                  </a:cubicBezTo>
                  <a:close/>
                  <a:moveTo>
                    <a:pt x="39" y="455"/>
                  </a:moveTo>
                  <a:cubicBezTo>
                    <a:pt x="172" y="455"/>
                    <a:pt x="172" y="455"/>
                    <a:pt x="172" y="455"/>
                  </a:cubicBezTo>
                  <a:cubicBezTo>
                    <a:pt x="174" y="530"/>
                    <a:pt x="189" y="593"/>
                    <a:pt x="210" y="645"/>
                  </a:cubicBezTo>
                  <a:cubicBezTo>
                    <a:pt x="98" y="645"/>
                    <a:pt x="98" y="645"/>
                    <a:pt x="98" y="645"/>
                  </a:cubicBezTo>
                  <a:cubicBezTo>
                    <a:pt x="63" y="589"/>
                    <a:pt x="42" y="525"/>
                    <a:pt x="39" y="455"/>
                  </a:cubicBezTo>
                  <a:close/>
                  <a:moveTo>
                    <a:pt x="124" y="683"/>
                  </a:moveTo>
                  <a:cubicBezTo>
                    <a:pt x="227" y="683"/>
                    <a:pt x="227" y="683"/>
                    <a:pt x="227" y="683"/>
                  </a:cubicBezTo>
                  <a:cubicBezTo>
                    <a:pt x="246" y="720"/>
                    <a:pt x="268" y="752"/>
                    <a:pt x="290" y="777"/>
                  </a:cubicBezTo>
                  <a:cubicBezTo>
                    <a:pt x="305" y="794"/>
                    <a:pt x="321" y="809"/>
                    <a:pt x="335" y="821"/>
                  </a:cubicBezTo>
                  <a:cubicBezTo>
                    <a:pt x="251" y="799"/>
                    <a:pt x="177" y="750"/>
                    <a:pt x="124" y="683"/>
                  </a:cubicBezTo>
                  <a:close/>
                  <a:moveTo>
                    <a:pt x="417" y="832"/>
                  </a:moveTo>
                  <a:cubicBezTo>
                    <a:pt x="400" y="823"/>
                    <a:pt x="357" y="797"/>
                    <a:pt x="313" y="746"/>
                  </a:cubicBezTo>
                  <a:cubicBezTo>
                    <a:pt x="299" y="728"/>
                    <a:pt x="284" y="707"/>
                    <a:pt x="270" y="683"/>
                  </a:cubicBezTo>
                  <a:cubicBezTo>
                    <a:pt x="417" y="683"/>
                    <a:pt x="417" y="683"/>
                    <a:pt x="417" y="683"/>
                  </a:cubicBezTo>
                  <a:lnTo>
                    <a:pt x="417" y="832"/>
                  </a:lnTo>
                  <a:close/>
                  <a:moveTo>
                    <a:pt x="417" y="645"/>
                  </a:moveTo>
                  <a:cubicBezTo>
                    <a:pt x="251" y="645"/>
                    <a:pt x="251" y="645"/>
                    <a:pt x="251" y="645"/>
                  </a:cubicBezTo>
                  <a:cubicBezTo>
                    <a:pt x="229" y="594"/>
                    <a:pt x="212" y="532"/>
                    <a:pt x="210" y="455"/>
                  </a:cubicBezTo>
                  <a:cubicBezTo>
                    <a:pt x="228" y="455"/>
                    <a:pt x="228" y="455"/>
                    <a:pt x="228" y="455"/>
                  </a:cubicBezTo>
                  <a:cubicBezTo>
                    <a:pt x="247" y="455"/>
                    <a:pt x="247" y="455"/>
                    <a:pt x="247" y="455"/>
                  </a:cubicBezTo>
                  <a:cubicBezTo>
                    <a:pt x="417" y="455"/>
                    <a:pt x="417" y="455"/>
                    <a:pt x="417" y="455"/>
                  </a:cubicBezTo>
                  <a:cubicBezTo>
                    <a:pt x="417" y="550"/>
                    <a:pt x="417" y="550"/>
                    <a:pt x="417" y="550"/>
                  </a:cubicBezTo>
                  <a:cubicBezTo>
                    <a:pt x="417" y="588"/>
                    <a:pt x="417" y="588"/>
                    <a:pt x="417" y="588"/>
                  </a:cubicBezTo>
                  <a:lnTo>
                    <a:pt x="417" y="645"/>
                  </a:lnTo>
                  <a:close/>
                  <a:moveTo>
                    <a:pt x="480" y="817"/>
                  </a:moveTo>
                  <a:cubicBezTo>
                    <a:pt x="470" y="824"/>
                    <a:pt x="462" y="829"/>
                    <a:pt x="456" y="832"/>
                  </a:cubicBezTo>
                  <a:cubicBezTo>
                    <a:pt x="455" y="832"/>
                    <a:pt x="455" y="832"/>
                    <a:pt x="455" y="832"/>
                  </a:cubicBezTo>
                  <a:cubicBezTo>
                    <a:pt x="455" y="683"/>
                    <a:pt x="455" y="683"/>
                    <a:pt x="455" y="683"/>
                  </a:cubicBezTo>
                  <a:cubicBezTo>
                    <a:pt x="603" y="683"/>
                    <a:pt x="603" y="683"/>
                    <a:pt x="603" y="683"/>
                  </a:cubicBezTo>
                  <a:cubicBezTo>
                    <a:pt x="587" y="710"/>
                    <a:pt x="571" y="733"/>
                    <a:pt x="554" y="752"/>
                  </a:cubicBezTo>
                  <a:cubicBezTo>
                    <a:pt x="527" y="783"/>
                    <a:pt x="500" y="804"/>
                    <a:pt x="480" y="817"/>
                  </a:cubicBezTo>
                  <a:close/>
                  <a:moveTo>
                    <a:pt x="537" y="821"/>
                  </a:moveTo>
                  <a:cubicBezTo>
                    <a:pt x="552" y="809"/>
                    <a:pt x="567" y="794"/>
                    <a:pt x="583" y="777"/>
                  </a:cubicBezTo>
                  <a:cubicBezTo>
                    <a:pt x="605" y="752"/>
                    <a:pt x="627" y="720"/>
                    <a:pt x="646" y="683"/>
                  </a:cubicBezTo>
                  <a:cubicBezTo>
                    <a:pt x="749" y="683"/>
                    <a:pt x="749" y="683"/>
                    <a:pt x="749" y="683"/>
                  </a:cubicBezTo>
                  <a:cubicBezTo>
                    <a:pt x="696" y="750"/>
                    <a:pt x="622" y="799"/>
                    <a:pt x="537" y="821"/>
                  </a:cubicBezTo>
                  <a:close/>
                  <a:moveTo>
                    <a:pt x="775" y="645"/>
                  </a:moveTo>
                  <a:cubicBezTo>
                    <a:pt x="663" y="645"/>
                    <a:pt x="663" y="645"/>
                    <a:pt x="663" y="645"/>
                  </a:cubicBezTo>
                  <a:cubicBezTo>
                    <a:pt x="684" y="593"/>
                    <a:pt x="698" y="530"/>
                    <a:pt x="701" y="455"/>
                  </a:cubicBezTo>
                  <a:cubicBezTo>
                    <a:pt x="834" y="455"/>
                    <a:pt x="834" y="455"/>
                    <a:pt x="834" y="455"/>
                  </a:cubicBezTo>
                  <a:cubicBezTo>
                    <a:pt x="831" y="525"/>
                    <a:pt x="810" y="589"/>
                    <a:pt x="775" y="64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7"/>
            <p:cNvSpPr>
              <a:spLocks noEditPoints="1"/>
            </p:cNvSpPr>
            <p:nvPr/>
          </p:nvSpPr>
          <p:spPr bwMode="auto">
            <a:xfrm>
              <a:off x="3600555" y="1799341"/>
              <a:ext cx="365699" cy="430345"/>
            </a:xfrm>
            <a:custGeom>
              <a:avLst/>
              <a:gdLst>
                <a:gd name="T0" fmla="*/ 64 w 72"/>
                <a:gd name="T1" fmla="*/ 36 h 84"/>
                <a:gd name="T2" fmla="*/ 64 w 72"/>
                <a:gd name="T3" fmla="*/ 28 h 84"/>
                <a:gd name="T4" fmla="*/ 64 w 72"/>
                <a:gd name="T5" fmla="*/ 28 h 84"/>
                <a:gd name="T6" fmla="*/ 36 w 72"/>
                <a:gd name="T7" fmla="*/ 0 h 84"/>
                <a:gd name="T8" fmla="*/ 8 w 72"/>
                <a:gd name="T9" fmla="*/ 28 h 84"/>
                <a:gd name="T10" fmla="*/ 8 w 72"/>
                <a:gd name="T11" fmla="*/ 28 h 84"/>
                <a:gd name="T12" fmla="*/ 8 w 72"/>
                <a:gd name="T13" fmla="*/ 36 h 84"/>
                <a:gd name="T14" fmla="*/ 0 w 72"/>
                <a:gd name="T15" fmla="*/ 36 h 84"/>
                <a:gd name="T16" fmla="*/ 0 w 72"/>
                <a:gd name="T17" fmla="*/ 84 h 84"/>
                <a:gd name="T18" fmla="*/ 72 w 72"/>
                <a:gd name="T19" fmla="*/ 84 h 84"/>
                <a:gd name="T20" fmla="*/ 72 w 72"/>
                <a:gd name="T21" fmla="*/ 36 h 84"/>
                <a:gd name="T22" fmla="*/ 64 w 72"/>
                <a:gd name="T23" fmla="*/ 36 h 84"/>
                <a:gd name="T24" fmla="*/ 41 w 72"/>
                <a:gd name="T25" fmla="*/ 65 h 84"/>
                <a:gd name="T26" fmla="*/ 41 w 72"/>
                <a:gd name="T27" fmla="*/ 74 h 84"/>
                <a:gd name="T28" fmla="*/ 31 w 72"/>
                <a:gd name="T29" fmla="*/ 74 h 84"/>
                <a:gd name="T30" fmla="*/ 31 w 72"/>
                <a:gd name="T31" fmla="*/ 65 h 84"/>
                <a:gd name="T32" fmla="*/ 26 w 72"/>
                <a:gd name="T33" fmla="*/ 56 h 84"/>
                <a:gd name="T34" fmla="*/ 36 w 72"/>
                <a:gd name="T35" fmla="*/ 45 h 84"/>
                <a:gd name="T36" fmla="*/ 46 w 72"/>
                <a:gd name="T37" fmla="*/ 56 h 84"/>
                <a:gd name="T38" fmla="*/ 41 w 72"/>
                <a:gd name="T39" fmla="*/ 65 h 84"/>
                <a:gd name="T40" fmla="*/ 16 w 72"/>
                <a:gd name="T41" fmla="*/ 36 h 84"/>
                <a:gd name="T42" fmla="*/ 16 w 72"/>
                <a:gd name="T43" fmla="*/ 28 h 84"/>
                <a:gd name="T44" fmla="*/ 22 w 72"/>
                <a:gd name="T45" fmla="*/ 14 h 84"/>
                <a:gd name="T46" fmla="*/ 36 w 72"/>
                <a:gd name="T47" fmla="*/ 8 h 84"/>
                <a:gd name="T48" fmla="*/ 50 w 72"/>
                <a:gd name="T49" fmla="*/ 14 h 84"/>
                <a:gd name="T50" fmla="*/ 56 w 72"/>
                <a:gd name="T51" fmla="*/ 28 h 84"/>
                <a:gd name="T52" fmla="*/ 56 w 72"/>
                <a:gd name="T53" fmla="*/ 36 h 84"/>
                <a:gd name="T54" fmla="*/ 16 w 72"/>
                <a:gd name="T55" fmla="*/ 3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84">
                  <a:moveTo>
                    <a:pt x="64" y="36"/>
                  </a:moveTo>
                  <a:cubicBezTo>
                    <a:pt x="64" y="28"/>
                    <a:pt x="64" y="28"/>
                    <a:pt x="64" y="28"/>
                  </a:cubicBezTo>
                  <a:cubicBezTo>
                    <a:pt x="64" y="28"/>
                    <a:pt x="64" y="28"/>
                    <a:pt x="64" y="28"/>
                  </a:cubicBezTo>
                  <a:cubicBezTo>
                    <a:pt x="64" y="13"/>
                    <a:pt x="51" y="0"/>
                    <a:pt x="36" y="0"/>
                  </a:cubicBezTo>
                  <a:cubicBezTo>
                    <a:pt x="21" y="0"/>
                    <a:pt x="8" y="13"/>
                    <a:pt x="8" y="28"/>
                  </a:cubicBezTo>
                  <a:cubicBezTo>
                    <a:pt x="8" y="28"/>
                    <a:pt x="8" y="28"/>
                    <a:pt x="8" y="28"/>
                  </a:cubicBezTo>
                  <a:cubicBezTo>
                    <a:pt x="8" y="36"/>
                    <a:pt x="8" y="36"/>
                    <a:pt x="8" y="36"/>
                  </a:cubicBezTo>
                  <a:cubicBezTo>
                    <a:pt x="0" y="36"/>
                    <a:pt x="0" y="36"/>
                    <a:pt x="0" y="36"/>
                  </a:cubicBezTo>
                  <a:cubicBezTo>
                    <a:pt x="0" y="84"/>
                    <a:pt x="0" y="84"/>
                    <a:pt x="0" y="84"/>
                  </a:cubicBezTo>
                  <a:cubicBezTo>
                    <a:pt x="72" y="84"/>
                    <a:pt x="72" y="84"/>
                    <a:pt x="72" y="84"/>
                  </a:cubicBezTo>
                  <a:cubicBezTo>
                    <a:pt x="72" y="36"/>
                    <a:pt x="72" y="36"/>
                    <a:pt x="72" y="36"/>
                  </a:cubicBezTo>
                  <a:lnTo>
                    <a:pt x="64" y="36"/>
                  </a:lnTo>
                  <a:close/>
                  <a:moveTo>
                    <a:pt x="41" y="65"/>
                  </a:moveTo>
                  <a:cubicBezTo>
                    <a:pt x="41" y="74"/>
                    <a:pt x="41" y="74"/>
                    <a:pt x="41" y="74"/>
                  </a:cubicBezTo>
                  <a:cubicBezTo>
                    <a:pt x="31" y="74"/>
                    <a:pt x="31" y="74"/>
                    <a:pt x="31" y="74"/>
                  </a:cubicBezTo>
                  <a:cubicBezTo>
                    <a:pt x="31" y="65"/>
                    <a:pt x="31" y="65"/>
                    <a:pt x="31" y="65"/>
                  </a:cubicBezTo>
                  <a:cubicBezTo>
                    <a:pt x="28" y="63"/>
                    <a:pt x="26" y="60"/>
                    <a:pt x="26" y="56"/>
                  </a:cubicBezTo>
                  <a:cubicBezTo>
                    <a:pt x="26" y="50"/>
                    <a:pt x="30" y="45"/>
                    <a:pt x="36" y="45"/>
                  </a:cubicBezTo>
                  <a:cubicBezTo>
                    <a:pt x="42" y="45"/>
                    <a:pt x="46" y="50"/>
                    <a:pt x="46" y="56"/>
                  </a:cubicBezTo>
                  <a:cubicBezTo>
                    <a:pt x="46" y="60"/>
                    <a:pt x="44" y="63"/>
                    <a:pt x="41" y="65"/>
                  </a:cubicBezTo>
                  <a:close/>
                  <a:moveTo>
                    <a:pt x="16" y="36"/>
                  </a:moveTo>
                  <a:cubicBezTo>
                    <a:pt x="16" y="28"/>
                    <a:pt x="16" y="28"/>
                    <a:pt x="16" y="28"/>
                  </a:cubicBezTo>
                  <a:cubicBezTo>
                    <a:pt x="16" y="23"/>
                    <a:pt x="18" y="18"/>
                    <a:pt x="22" y="14"/>
                  </a:cubicBezTo>
                  <a:cubicBezTo>
                    <a:pt x="25" y="10"/>
                    <a:pt x="30" y="8"/>
                    <a:pt x="36" y="8"/>
                  </a:cubicBezTo>
                  <a:cubicBezTo>
                    <a:pt x="42" y="8"/>
                    <a:pt x="47" y="10"/>
                    <a:pt x="50" y="14"/>
                  </a:cubicBezTo>
                  <a:cubicBezTo>
                    <a:pt x="54" y="18"/>
                    <a:pt x="56" y="23"/>
                    <a:pt x="56" y="28"/>
                  </a:cubicBezTo>
                  <a:cubicBezTo>
                    <a:pt x="56" y="36"/>
                    <a:pt x="56" y="36"/>
                    <a:pt x="56" y="36"/>
                  </a:cubicBezTo>
                  <a:lnTo>
                    <a:pt x="16"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34" name="TextBox 33"/>
          <p:cNvSpPr txBox="1"/>
          <p:nvPr/>
        </p:nvSpPr>
        <p:spPr>
          <a:xfrm>
            <a:off x="6066084" y="4000500"/>
            <a:ext cx="2806700" cy="1077218"/>
          </a:xfrm>
          <a:prstGeom prst="rect">
            <a:avLst/>
          </a:prstGeom>
          <a:noFill/>
        </p:spPr>
        <p:txBody>
          <a:bodyPr wrap="square" rtlCol="0">
            <a:spAutoFit/>
          </a:bodyPr>
          <a:lstStyle/>
          <a:p>
            <a:pPr algn="ctr"/>
            <a:r>
              <a:rPr lang="en-US" sz="3200" b="0" dirty="0" smtClean="0">
                <a:latin typeface="Microsoft YaHei" charset="-122"/>
                <a:ea typeface="Microsoft YaHei" charset="-122"/>
                <a:cs typeface="Microsoft YaHei" charset="-122"/>
              </a:rPr>
              <a:t>NetScaler </a:t>
            </a:r>
            <a:r>
              <a:rPr lang="zh-TW" altLang="en-US" sz="3200" b="0" dirty="0" smtClean="0">
                <a:latin typeface="Microsoft YaHei" charset="-122"/>
                <a:ea typeface="Microsoft YaHei" charset="-122"/>
                <a:cs typeface="Microsoft YaHei" charset="-122"/>
              </a:rPr>
              <a:t>是</a:t>
            </a:r>
            <a:endParaRPr lang="en-US" altLang="zh-TW" sz="3200" b="0" dirty="0" smtClean="0">
              <a:latin typeface="Microsoft YaHei" charset="-122"/>
              <a:ea typeface="Microsoft YaHei" charset="-122"/>
              <a:cs typeface="Microsoft YaHei" charset="-122"/>
            </a:endParaRPr>
          </a:p>
          <a:p>
            <a:pPr algn="ctr"/>
            <a:r>
              <a:rPr lang="zh-TW" altLang="en-US" sz="3200" dirty="0" smtClean="0">
                <a:latin typeface="Microsoft YaHei" charset="-122"/>
                <a:ea typeface="Microsoft YaHei" charset="-122"/>
                <a:cs typeface="Microsoft YaHei" charset="-122"/>
              </a:rPr>
              <a:t>安全平台</a:t>
            </a:r>
            <a:endParaRPr lang="en-US" sz="3200" b="0"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472540950"/>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ounded Rectangle 106"/>
          <p:cNvSpPr/>
          <p:nvPr/>
        </p:nvSpPr>
        <p:spPr bwMode="auto">
          <a:xfrm>
            <a:off x="9081151" y="4577948"/>
            <a:ext cx="2072105" cy="1436701"/>
          </a:xfrm>
          <a:prstGeom prst="roundRect">
            <a:avLst/>
          </a:prstGeom>
          <a:solidFill>
            <a:schemeClr val="accent6">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104" name="Rounded Rectangle 103"/>
          <p:cNvSpPr/>
          <p:nvPr/>
        </p:nvSpPr>
        <p:spPr bwMode="auto">
          <a:xfrm>
            <a:off x="4618332" y="4566653"/>
            <a:ext cx="4441743" cy="1436701"/>
          </a:xfrm>
          <a:prstGeom prst="roundRect">
            <a:avLst/>
          </a:prstGeom>
          <a:solidFill>
            <a:schemeClr val="accent1">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102" name="Rounded Rectangle 101"/>
          <p:cNvSpPr/>
          <p:nvPr/>
        </p:nvSpPr>
        <p:spPr bwMode="auto">
          <a:xfrm>
            <a:off x="947811" y="4566656"/>
            <a:ext cx="3632034" cy="1436701"/>
          </a:xfrm>
          <a:prstGeom prst="roundRect">
            <a:avLst/>
          </a:prstGeom>
          <a:solidFill>
            <a:schemeClr val="accent2">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89" name="Can 88"/>
          <p:cNvSpPr/>
          <p:nvPr/>
        </p:nvSpPr>
        <p:spPr bwMode="auto">
          <a:xfrm rot="5400000">
            <a:off x="5749078" y="125253"/>
            <a:ext cx="284603" cy="5650981"/>
          </a:xfrm>
          <a:prstGeom prst="can">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3" name="Title 2"/>
          <p:cNvSpPr>
            <a:spLocks noGrp="1"/>
          </p:cNvSpPr>
          <p:nvPr>
            <p:ph type="title"/>
          </p:nvPr>
        </p:nvSpPr>
        <p:spPr/>
        <p:txBody>
          <a:bodyPr/>
          <a:lstStyle/>
          <a:p>
            <a:r>
              <a:rPr kumimoji="1" lang="en-US" altLang="zh-TW" dirty="0" err="1" smtClean="0">
                <a:latin typeface="Microsoft YaHei" charset="-122"/>
                <a:ea typeface="Microsoft YaHei" charset="-122"/>
                <a:cs typeface="Microsoft YaHei" charset="-122"/>
              </a:rPr>
              <a:t>NetScaler</a:t>
            </a:r>
            <a:r>
              <a:rPr kumimoji="1" lang="en-US" altLang="zh-TW" dirty="0" smtClean="0">
                <a:latin typeface="Microsoft YaHei" charset="-122"/>
                <a:ea typeface="Microsoft YaHei" charset="-122"/>
                <a:cs typeface="Microsoft YaHei" charset="-122"/>
              </a:rPr>
              <a:t> </a:t>
            </a:r>
            <a:r>
              <a:rPr kumimoji="1" lang="zh-TW" altLang="en-US" dirty="0" smtClean="0">
                <a:latin typeface="Microsoft YaHei" charset="-122"/>
                <a:ea typeface="Microsoft YaHei" charset="-122"/>
                <a:cs typeface="Microsoft YaHei" charset="-122"/>
              </a:rPr>
              <a:t>提升使用者满意</a:t>
            </a:r>
            <a:endParaRPr kumimoji="1" lang="zh-TW" altLang="en-US" dirty="0">
              <a:latin typeface="Microsoft YaHei" charset="-122"/>
              <a:ea typeface="Microsoft YaHei" charset="-122"/>
              <a:cs typeface="Microsoft YaHei" charset="-122"/>
            </a:endParaRPr>
          </a:p>
        </p:txBody>
      </p:sp>
      <p:sp>
        <p:nvSpPr>
          <p:cNvPr id="4" name="Rounded Rectangle 3"/>
          <p:cNvSpPr/>
          <p:nvPr/>
        </p:nvSpPr>
        <p:spPr bwMode="auto">
          <a:xfrm>
            <a:off x="4816798" y="3440662"/>
            <a:ext cx="2108200" cy="895095"/>
          </a:xfrm>
          <a:prstGeom prst="roundRect">
            <a:avLst/>
          </a:prstGeom>
          <a:solidFill>
            <a:schemeClr val="accent3"/>
          </a:solidFill>
          <a:ln w="22225" cap="flat" cmpd="sng" algn="ctr">
            <a:noFill/>
            <a:prstDash val="solid"/>
            <a:round/>
            <a:headEnd type="none" w="med" len="med"/>
            <a:tailEnd type="none" w="med" len="med"/>
          </a:ln>
          <a:effectLst/>
        </p:spPr>
        <p:txBody>
          <a:bodyPr lIns="138228" tIns="69113" rIns="138228" bIns="69113" anchor="ctr">
            <a:normAutofit/>
          </a:bodyPr>
          <a:lstStyle/>
          <a:p>
            <a:pPr algn="ctr" defTabSz="1461470">
              <a:defRPr/>
            </a:pPr>
            <a:r>
              <a:rPr lang="zh-TW" altLang="en-US" dirty="0" smtClean="0">
                <a:latin typeface="Microsoft YaHei" charset="-122"/>
                <a:ea typeface="Microsoft YaHei" charset="-122"/>
                <a:cs typeface="Microsoft YaHei" charset="-122"/>
              </a:rPr>
              <a:t>使用者满意</a:t>
            </a:r>
            <a:endParaRPr lang="en-US" dirty="0">
              <a:latin typeface="Microsoft YaHei" charset="-122"/>
              <a:ea typeface="Microsoft YaHei" charset="-122"/>
              <a:cs typeface="Microsoft YaHei" charset="-122"/>
            </a:endParaRPr>
          </a:p>
        </p:txBody>
      </p:sp>
      <p:grpSp>
        <p:nvGrpSpPr>
          <p:cNvPr id="32" name="Group 31"/>
          <p:cNvGrpSpPr/>
          <p:nvPr/>
        </p:nvGrpSpPr>
        <p:grpSpPr>
          <a:xfrm>
            <a:off x="8942723" y="2011363"/>
            <a:ext cx="2988537" cy="2064545"/>
            <a:chOff x="9744770" y="2779568"/>
            <a:chExt cx="2342939" cy="1551122"/>
          </a:xfrm>
        </p:grpSpPr>
        <p:sp>
          <p:nvSpPr>
            <p:cNvPr id="33" name="Rectangle 32"/>
            <p:cNvSpPr/>
            <p:nvPr/>
          </p:nvSpPr>
          <p:spPr>
            <a:xfrm>
              <a:off x="10449873" y="4041644"/>
              <a:ext cx="932733" cy="289046"/>
            </a:xfrm>
            <a:prstGeom prst="rect">
              <a:avLst/>
            </a:prstGeom>
          </p:spPr>
          <p:txBody>
            <a:bodyPr wrap="none">
              <a:spAutoFit/>
            </a:bodyPr>
            <a:lstStyle/>
            <a:p>
              <a:pPr algn="ctr" defTabSz="1218793" fontAlgn="base">
                <a:spcBef>
                  <a:spcPct val="0"/>
                </a:spcBef>
                <a:spcAft>
                  <a:spcPct val="0"/>
                </a:spcAft>
              </a:pPr>
              <a:r>
                <a:rPr lang="en-US" sz="1900" kern="0" dirty="0">
                  <a:solidFill>
                    <a:schemeClr val="bg2"/>
                  </a:solidFill>
                  <a:latin typeface="Microsoft YaHei" charset="-122"/>
                  <a:ea typeface="Microsoft YaHei" charset="-122"/>
                  <a:cs typeface="Microsoft YaHei" charset="-122"/>
                </a:rPr>
                <a:t>Any App</a:t>
              </a:r>
            </a:p>
          </p:txBody>
        </p:sp>
        <p:grpSp>
          <p:nvGrpSpPr>
            <p:cNvPr id="34" name="Group 33"/>
            <p:cNvGrpSpPr/>
            <p:nvPr/>
          </p:nvGrpSpPr>
          <p:grpSpPr>
            <a:xfrm>
              <a:off x="9744770" y="2779568"/>
              <a:ext cx="2342939" cy="1273312"/>
              <a:chOff x="9744770" y="2779568"/>
              <a:chExt cx="2342939" cy="1273312"/>
            </a:xfrm>
          </p:grpSpPr>
          <p:sp>
            <p:nvSpPr>
              <p:cNvPr id="35" name="Freeform 68"/>
              <p:cNvSpPr>
                <a:spLocks/>
              </p:cNvSpPr>
              <p:nvPr/>
            </p:nvSpPr>
            <p:spPr bwMode="auto">
              <a:xfrm flipH="1">
                <a:off x="9744770" y="2779568"/>
                <a:ext cx="2342939" cy="1273312"/>
              </a:xfrm>
              <a:custGeom>
                <a:avLst/>
                <a:gdLst>
                  <a:gd name="T0" fmla="*/ 589 w 835"/>
                  <a:gd name="T1" fmla="*/ 0 h 485"/>
                  <a:gd name="T2" fmla="*/ 589 w 835"/>
                  <a:gd name="T3" fmla="*/ 0 h 485"/>
                  <a:gd name="T4" fmla="*/ 398 w 835"/>
                  <a:gd name="T5" fmla="*/ 90 h 485"/>
                  <a:gd name="T6" fmla="*/ 322 w 835"/>
                  <a:gd name="T7" fmla="*/ 66 h 485"/>
                  <a:gd name="T8" fmla="*/ 211 w 835"/>
                  <a:gd name="T9" fmla="*/ 130 h 485"/>
                  <a:gd name="T10" fmla="*/ 180 w 835"/>
                  <a:gd name="T11" fmla="*/ 128 h 485"/>
                  <a:gd name="T12" fmla="*/ 0 w 835"/>
                  <a:gd name="T13" fmla="*/ 307 h 485"/>
                  <a:gd name="T14" fmla="*/ 160 w 835"/>
                  <a:gd name="T15" fmla="*/ 483 h 485"/>
                  <a:gd name="T16" fmla="*/ 160 w 835"/>
                  <a:gd name="T17" fmla="*/ 485 h 485"/>
                  <a:gd name="T18" fmla="*/ 626 w 835"/>
                  <a:gd name="T19" fmla="*/ 485 h 485"/>
                  <a:gd name="T20" fmla="*/ 626 w 835"/>
                  <a:gd name="T21" fmla="*/ 481 h 485"/>
                  <a:gd name="T22" fmla="*/ 835 w 835"/>
                  <a:gd name="T23" fmla="*/ 242 h 485"/>
                  <a:gd name="T24" fmla="*/ 589 w 835"/>
                  <a:gd name="T2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5" h="485">
                    <a:moveTo>
                      <a:pt x="589" y="0"/>
                    </a:moveTo>
                    <a:lnTo>
                      <a:pt x="589" y="0"/>
                    </a:lnTo>
                    <a:cubicBezTo>
                      <a:pt x="512" y="0"/>
                      <a:pt x="443" y="34"/>
                      <a:pt x="398" y="90"/>
                    </a:cubicBezTo>
                    <a:cubicBezTo>
                      <a:pt x="377" y="75"/>
                      <a:pt x="351" y="66"/>
                      <a:pt x="322" y="66"/>
                    </a:cubicBezTo>
                    <a:cubicBezTo>
                      <a:pt x="275" y="66"/>
                      <a:pt x="233" y="92"/>
                      <a:pt x="211" y="130"/>
                    </a:cubicBezTo>
                    <a:cubicBezTo>
                      <a:pt x="201" y="129"/>
                      <a:pt x="191" y="128"/>
                      <a:pt x="180" y="128"/>
                    </a:cubicBezTo>
                    <a:cubicBezTo>
                      <a:pt x="80" y="128"/>
                      <a:pt x="0" y="207"/>
                      <a:pt x="0" y="307"/>
                    </a:cubicBezTo>
                    <a:cubicBezTo>
                      <a:pt x="0" y="397"/>
                      <a:pt x="69" y="473"/>
                      <a:pt x="160" y="483"/>
                    </a:cubicBezTo>
                    <a:lnTo>
                      <a:pt x="160" y="485"/>
                    </a:lnTo>
                    <a:lnTo>
                      <a:pt x="626" y="485"/>
                    </a:lnTo>
                    <a:lnTo>
                      <a:pt x="626" y="481"/>
                    </a:lnTo>
                    <a:cubicBezTo>
                      <a:pt x="744" y="464"/>
                      <a:pt x="835" y="363"/>
                      <a:pt x="835" y="242"/>
                    </a:cubicBezTo>
                    <a:cubicBezTo>
                      <a:pt x="835" y="108"/>
                      <a:pt x="725" y="0"/>
                      <a:pt x="589" y="0"/>
                    </a:cubicBezTo>
                    <a:close/>
                  </a:path>
                </a:pathLst>
              </a:custGeom>
              <a:gradFill flip="none" rotWithShape="1">
                <a:gsLst>
                  <a:gs pos="0">
                    <a:srgbClr val="0079BD">
                      <a:shade val="30000"/>
                      <a:satMod val="115000"/>
                      <a:lumMod val="55000"/>
                    </a:srgbClr>
                  </a:gs>
                  <a:gs pos="50000">
                    <a:srgbClr val="0079BD">
                      <a:shade val="67500"/>
                      <a:satMod val="115000"/>
                      <a:lumMod val="79000"/>
                    </a:srgbClr>
                  </a:gs>
                  <a:gs pos="100000">
                    <a:srgbClr val="0079BD">
                      <a:shade val="100000"/>
                      <a:satMod val="115000"/>
                      <a:lumMod val="65000"/>
                    </a:srgbClr>
                  </a:gs>
                </a:gsLst>
                <a:lin ang="16200000" scaled="1"/>
                <a:tileRect/>
              </a:gradFill>
              <a:ln w="19050" cap="flat" cmpd="sng" algn="ctr">
                <a:noFill/>
                <a:prstDash val="solid"/>
                <a:headEnd/>
                <a:tailEnd/>
              </a:ln>
              <a:effectLst/>
            </p:spPr>
            <p:txBody>
              <a:bodyPr lIns="0" tIns="0" rIns="0" bIns="0" rtlCol="0" anchor="ctr"/>
              <a:lstStyle/>
              <a:p>
                <a:pPr algn="ctr" defTabSz="914323" eaLnBrk="0" fontAlgn="base" hangingPunct="0">
                  <a:spcBef>
                    <a:spcPct val="0"/>
                  </a:spcBef>
                  <a:spcAft>
                    <a:spcPts val="1200"/>
                  </a:spcAft>
                </a:pPr>
                <a:endParaRPr lang="en-US" sz="2000" kern="0" dirty="0">
                  <a:latin typeface="Microsoft YaHei" charset="-122"/>
                  <a:ea typeface="Microsoft YaHei" charset="-122"/>
                  <a:cs typeface="Microsoft YaHei" charset="-122"/>
                </a:endParaRPr>
              </a:p>
            </p:txBody>
          </p:sp>
          <p:pic>
            <p:nvPicPr>
              <p:cNvPr id="36" name="Picture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31246" y="3457594"/>
                <a:ext cx="246103" cy="201931"/>
              </a:xfrm>
              <a:prstGeom prst="roundRect">
                <a:avLst/>
              </a:prstGeom>
              <a:noFill/>
              <a:effectLst/>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69249" y="2884999"/>
                <a:ext cx="201841" cy="173741"/>
              </a:xfrm>
              <a:prstGeom prst="roundRect">
                <a:avLst/>
              </a:prstGeom>
              <a:noFill/>
              <a:effectLst/>
            </p:spPr>
          </p:pic>
          <p:pic>
            <p:nvPicPr>
              <p:cNvPr id="38" name="Picture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70170" y="3208686"/>
                <a:ext cx="200390" cy="181135"/>
              </a:xfrm>
              <a:prstGeom prst="rect">
                <a:avLst/>
              </a:prstGeom>
            </p:spPr>
          </p:pic>
          <p:pic>
            <p:nvPicPr>
              <p:cNvPr id="39" name="Picture 3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51662" y="3004492"/>
                <a:ext cx="200390" cy="181135"/>
              </a:xfrm>
              <a:prstGeom prst="rect">
                <a:avLst/>
              </a:prstGeom>
            </p:spPr>
          </p:pic>
          <p:pic>
            <p:nvPicPr>
              <p:cNvPr id="40" name="Picture 3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74133" y="2937714"/>
                <a:ext cx="200390" cy="181135"/>
              </a:xfrm>
              <a:prstGeom prst="rect">
                <a:avLst/>
              </a:prstGeom>
            </p:spPr>
          </p:pic>
          <p:pic>
            <p:nvPicPr>
              <p:cNvPr id="41" name="Picture 4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45403" y="3676478"/>
                <a:ext cx="466107" cy="223730"/>
              </a:xfrm>
              <a:prstGeom prst="roundRect">
                <a:avLst/>
              </a:prstGeom>
              <a:noFill/>
              <a:effectLst/>
            </p:spPr>
          </p:pic>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76695" y="3800580"/>
                <a:ext cx="187730" cy="187731"/>
              </a:xfrm>
              <a:prstGeom prst="roundRect">
                <a:avLst/>
              </a:prstGeom>
              <a:noFill/>
              <a:effectLst/>
            </p:spPr>
          </p:pic>
          <p:pic>
            <p:nvPicPr>
              <p:cNvPr id="43" name="Picture 4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13004" y="3199655"/>
                <a:ext cx="221601" cy="221599"/>
              </a:xfrm>
              <a:prstGeom prst="roundRect">
                <a:avLst/>
              </a:prstGeom>
              <a:noFill/>
              <a:effectLst/>
            </p:spPr>
          </p:pic>
          <p:pic>
            <p:nvPicPr>
              <p:cNvPr id="44" name="Picture 4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1010925" y="3382833"/>
                <a:ext cx="234135" cy="234134"/>
              </a:xfrm>
              <a:prstGeom prst="roundRect">
                <a:avLst/>
              </a:prstGeom>
              <a:noFill/>
              <a:effectLst/>
            </p:spPr>
          </p:pic>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776167" y="3215468"/>
                <a:ext cx="192022" cy="192022"/>
              </a:xfrm>
              <a:prstGeom prst="roundRect">
                <a:avLst/>
              </a:prstGeom>
              <a:noFill/>
              <a:effectLst/>
            </p:spPr>
          </p:pic>
          <p:pic>
            <p:nvPicPr>
              <p:cNvPr id="46" name="Picture 2"/>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11382093" y="3427195"/>
                <a:ext cx="246105" cy="246103"/>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23266" y="3713213"/>
                <a:ext cx="291965" cy="291968"/>
              </a:xfrm>
              <a:prstGeom prst="roundRect">
                <a:avLst/>
              </a:prstGeom>
              <a:noFill/>
              <a:effectLst/>
            </p:spPr>
          </p:pic>
          <p:pic>
            <p:nvPicPr>
              <p:cNvPr id="48" name="Picture 2"/>
              <p:cNvPicPr>
                <a:picLocks noChangeAspect="1" noChangeArrowheads="1"/>
              </p:cNvPicPr>
              <p:nvPr/>
            </p:nvPicPr>
            <p:blipFill>
              <a:blip r:embed="rId14" cstate="email">
                <a:extLst>
                  <a:ext uri="{28A0092B-C50C-407E-A947-70E740481C1C}">
                    <a14:useLocalDpi xmlns:a14="http://schemas.microsoft.com/office/drawing/2010/main"/>
                  </a:ext>
                </a:extLst>
              </a:blip>
              <a:stretch>
                <a:fillRect/>
              </a:stretch>
            </p:blipFill>
            <p:spPr bwMode="auto">
              <a:xfrm>
                <a:off x="10602701" y="3431558"/>
                <a:ext cx="192022" cy="192022"/>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710242" y="3625842"/>
                <a:ext cx="329503" cy="329503"/>
              </a:xfrm>
              <a:prstGeom prst="rect">
                <a:avLst/>
              </a:prstGeom>
            </p:spPr>
          </p:pic>
          <p:pic>
            <p:nvPicPr>
              <p:cNvPr id="50" name="Picture 4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0009063" y="3118849"/>
                <a:ext cx="330920" cy="330920"/>
              </a:xfrm>
              <a:prstGeom prst="rect">
                <a:avLst/>
              </a:prstGeom>
            </p:spPr>
          </p:pic>
          <p:pic>
            <p:nvPicPr>
              <p:cNvPr id="51" name="Picture 5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123809" y="3094050"/>
                <a:ext cx="329503" cy="329503"/>
              </a:xfrm>
              <a:prstGeom prst="rect">
                <a:avLst/>
              </a:prstGeom>
            </p:spPr>
          </p:pic>
          <p:sp>
            <p:nvSpPr>
              <p:cNvPr id="52" name="Freeform 23"/>
              <p:cNvSpPr>
                <a:spLocks/>
              </p:cNvSpPr>
              <p:nvPr/>
            </p:nvSpPr>
            <p:spPr bwMode="auto">
              <a:xfrm>
                <a:off x="10197994" y="3709918"/>
                <a:ext cx="10897" cy="16344"/>
              </a:xfrm>
              <a:custGeom>
                <a:avLst/>
                <a:gdLst>
                  <a:gd name="T0" fmla="*/ 16 w 16"/>
                  <a:gd name="T1" fmla="*/ 3 h 24"/>
                  <a:gd name="T2" fmla="*/ 9 w 16"/>
                  <a:gd name="T3" fmla="*/ 3 h 24"/>
                  <a:gd name="T4" fmla="*/ 9 w 16"/>
                  <a:gd name="T5" fmla="*/ 24 h 24"/>
                  <a:gd name="T6" fmla="*/ 7 w 16"/>
                  <a:gd name="T7" fmla="*/ 24 h 24"/>
                  <a:gd name="T8" fmla="*/ 7 w 16"/>
                  <a:gd name="T9" fmla="*/ 3 h 24"/>
                  <a:gd name="T10" fmla="*/ 0 w 16"/>
                  <a:gd name="T11" fmla="*/ 3 h 24"/>
                  <a:gd name="T12" fmla="*/ 0 w 16"/>
                  <a:gd name="T13" fmla="*/ 0 h 24"/>
                  <a:gd name="T14" fmla="*/ 16 w 16"/>
                  <a:gd name="T15" fmla="*/ 0 h 24"/>
                  <a:gd name="T16" fmla="*/ 16 w 16"/>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3"/>
                    </a:moveTo>
                    <a:lnTo>
                      <a:pt x="9" y="3"/>
                    </a:lnTo>
                    <a:lnTo>
                      <a:pt x="9" y="24"/>
                    </a:lnTo>
                    <a:lnTo>
                      <a:pt x="7" y="24"/>
                    </a:lnTo>
                    <a:lnTo>
                      <a:pt x="7" y="3"/>
                    </a:lnTo>
                    <a:lnTo>
                      <a:pt x="0" y="3"/>
                    </a:lnTo>
                    <a:lnTo>
                      <a:pt x="0" y="0"/>
                    </a:lnTo>
                    <a:lnTo>
                      <a:pt x="16" y="0"/>
                    </a:lnTo>
                    <a:lnTo>
                      <a:pt x="16" y="3"/>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3" name="Freeform 24"/>
              <p:cNvSpPr>
                <a:spLocks/>
              </p:cNvSpPr>
              <p:nvPr/>
            </p:nvSpPr>
            <p:spPr bwMode="auto">
              <a:xfrm>
                <a:off x="10210934" y="3709918"/>
                <a:ext cx="15664" cy="16344"/>
              </a:xfrm>
              <a:custGeom>
                <a:avLst/>
                <a:gdLst>
                  <a:gd name="T0" fmla="*/ 10 w 10"/>
                  <a:gd name="T1" fmla="*/ 10 h 10"/>
                  <a:gd name="T2" fmla="*/ 8 w 10"/>
                  <a:gd name="T3" fmla="*/ 10 h 10"/>
                  <a:gd name="T4" fmla="*/ 8 w 10"/>
                  <a:gd name="T5" fmla="*/ 3 h 10"/>
                  <a:gd name="T6" fmla="*/ 9 w 10"/>
                  <a:gd name="T7" fmla="*/ 1 h 10"/>
                  <a:gd name="T8" fmla="*/ 9 w 10"/>
                  <a:gd name="T9" fmla="*/ 1 h 10"/>
                  <a:gd name="T10" fmla="*/ 8 w 10"/>
                  <a:gd name="T11" fmla="*/ 2 h 10"/>
                  <a:gd name="T12" fmla="*/ 5 w 10"/>
                  <a:gd name="T13" fmla="*/ 10 h 10"/>
                  <a:gd name="T14" fmla="*/ 4 w 10"/>
                  <a:gd name="T15" fmla="*/ 10 h 10"/>
                  <a:gd name="T16" fmla="*/ 1 w 10"/>
                  <a:gd name="T17" fmla="*/ 2 h 10"/>
                  <a:gd name="T18" fmla="*/ 1 w 10"/>
                  <a:gd name="T19" fmla="*/ 1 h 10"/>
                  <a:gd name="T20" fmla="*/ 1 w 10"/>
                  <a:gd name="T21" fmla="*/ 1 h 10"/>
                  <a:gd name="T22" fmla="*/ 1 w 10"/>
                  <a:gd name="T23" fmla="*/ 3 h 10"/>
                  <a:gd name="T24" fmla="*/ 1 w 10"/>
                  <a:gd name="T25" fmla="*/ 10 h 10"/>
                  <a:gd name="T26" fmla="*/ 0 w 10"/>
                  <a:gd name="T27" fmla="*/ 10 h 10"/>
                  <a:gd name="T28" fmla="*/ 0 w 10"/>
                  <a:gd name="T29" fmla="*/ 0 h 10"/>
                  <a:gd name="T30" fmla="*/ 1 w 10"/>
                  <a:gd name="T31" fmla="*/ 0 h 10"/>
                  <a:gd name="T32" fmla="*/ 4 w 10"/>
                  <a:gd name="T33" fmla="*/ 7 h 10"/>
                  <a:gd name="T34" fmla="*/ 5 w 10"/>
                  <a:gd name="T35" fmla="*/ 8 h 10"/>
                  <a:gd name="T36" fmla="*/ 5 w 10"/>
                  <a:gd name="T37" fmla="*/ 8 h 10"/>
                  <a:gd name="T38" fmla="*/ 5 w 10"/>
                  <a:gd name="T39" fmla="*/ 7 h 10"/>
                  <a:gd name="T40" fmla="*/ 8 w 10"/>
                  <a:gd name="T41" fmla="*/ 0 h 10"/>
                  <a:gd name="T42" fmla="*/ 10 w 10"/>
                  <a:gd name="T43" fmla="*/ 0 h 10"/>
                  <a:gd name="T44" fmla="*/ 10 w 10"/>
                  <a:gd name="T4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0">
                    <a:moveTo>
                      <a:pt x="10" y="10"/>
                    </a:moveTo>
                    <a:cubicBezTo>
                      <a:pt x="8" y="10"/>
                      <a:pt x="8" y="10"/>
                      <a:pt x="8" y="10"/>
                    </a:cubicBezTo>
                    <a:cubicBezTo>
                      <a:pt x="8" y="3"/>
                      <a:pt x="8" y="3"/>
                      <a:pt x="8" y="3"/>
                    </a:cubicBezTo>
                    <a:cubicBezTo>
                      <a:pt x="8" y="3"/>
                      <a:pt x="9" y="2"/>
                      <a:pt x="9" y="1"/>
                    </a:cubicBezTo>
                    <a:cubicBezTo>
                      <a:pt x="9" y="1"/>
                      <a:pt x="9" y="1"/>
                      <a:pt x="9" y="1"/>
                    </a:cubicBezTo>
                    <a:cubicBezTo>
                      <a:pt x="8" y="2"/>
                      <a:pt x="8" y="2"/>
                      <a:pt x="8" y="2"/>
                    </a:cubicBezTo>
                    <a:cubicBezTo>
                      <a:pt x="5" y="10"/>
                      <a:pt x="5" y="10"/>
                      <a:pt x="5" y="10"/>
                    </a:cubicBezTo>
                    <a:cubicBezTo>
                      <a:pt x="4" y="10"/>
                      <a:pt x="4" y="10"/>
                      <a:pt x="4" y="10"/>
                    </a:cubicBezTo>
                    <a:cubicBezTo>
                      <a:pt x="1" y="2"/>
                      <a:pt x="1" y="2"/>
                      <a:pt x="1" y="2"/>
                    </a:cubicBezTo>
                    <a:cubicBezTo>
                      <a:pt x="1" y="2"/>
                      <a:pt x="1" y="2"/>
                      <a:pt x="1" y="1"/>
                    </a:cubicBezTo>
                    <a:cubicBezTo>
                      <a:pt x="1" y="1"/>
                      <a:pt x="1" y="1"/>
                      <a:pt x="1" y="1"/>
                    </a:cubicBezTo>
                    <a:cubicBezTo>
                      <a:pt x="1" y="2"/>
                      <a:pt x="1" y="2"/>
                      <a:pt x="1" y="3"/>
                    </a:cubicBezTo>
                    <a:cubicBezTo>
                      <a:pt x="1" y="10"/>
                      <a:pt x="1" y="10"/>
                      <a:pt x="1" y="10"/>
                    </a:cubicBezTo>
                    <a:cubicBezTo>
                      <a:pt x="0" y="10"/>
                      <a:pt x="0" y="10"/>
                      <a:pt x="0" y="10"/>
                    </a:cubicBezTo>
                    <a:cubicBezTo>
                      <a:pt x="0" y="0"/>
                      <a:pt x="0" y="0"/>
                      <a:pt x="0" y="0"/>
                    </a:cubicBezTo>
                    <a:cubicBezTo>
                      <a:pt x="1" y="0"/>
                      <a:pt x="1" y="0"/>
                      <a:pt x="1" y="0"/>
                    </a:cubicBezTo>
                    <a:cubicBezTo>
                      <a:pt x="4" y="7"/>
                      <a:pt x="4" y="7"/>
                      <a:pt x="4" y="7"/>
                    </a:cubicBezTo>
                    <a:cubicBezTo>
                      <a:pt x="4" y="7"/>
                      <a:pt x="5" y="8"/>
                      <a:pt x="5" y="8"/>
                    </a:cubicBezTo>
                    <a:cubicBezTo>
                      <a:pt x="5" y="8"/>
                      <a:pt x="5" y="8"/>
                      <a:pt x="5" y="8"/>
                    </a:cubicBezTo>
                    <a:cubicBezTo>
                      <a:pt x="5" y="7"/>
                      <a:pt x="5" y="7"/>
                      <a:pt x="5" y="7"/>
                    </a:cubicBezTo>
                    <a:cubicBezTo>
                      <a:pt x="8" y="0"/>
                      <a:pt x="8" y="0"/>
                      <a:pt x="8" y="0"/>
                    </a:cubicBezTo>
                    <a:cubicBezTo>
                      <a:pt x="10" y="0"/>
                      <a:pt x="10" y="0"/>
                      <a:pt x="10" y="0"/>
                    </a:cubicBezTo>
                    <a:lnTo>
                      <a:pt x="10" y="1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4" name="Freeform 25"/>
              <p:cNvSpPr>
                <a:spLocks/>
              </p:cNvSpPr>
              <p:nvPr/>
            </p:nvSpPr>
            <p:spPr bwMode="auto">
              <a:xfrm>
                <a:off x="10037956" y="3449769"/>
                <a:ext cx="150506" cy="132798"/>
              </a:xfrm>
              <a:custGeom>
                <a:avLst/>
                <a:gdLst>
                  <a:gd name="T0" fmla="*/ 221 w 221"/>
                  <a:gd name="T1" fmla="*/ 195 h 195"/>
                  <a:gd name="T2" fmla="*/ 221 w 221"/>
                  <a:gd name="T3" fmla="*/ 0 h 195"/>
                  <a:gd name="T4" fmla="*/ 0 w 221"/>
                  <a:gd name="T5" fmla="*/ 34 h 195"/>
                  <a:gd name="T6" fmla="*/ 0 w 221"/>
                  <a:gd name="T7" fmla="*/ 195 h 195"/>
                  <a:gd name="T8" fmla="*/ 221 w 221"/>
                  <a:gd name="T9" fmla="*/ 195 h 195"/>
                </a:gdLst>
                <a:ahLst/>
                <a:cxnLst>
                  <a:cxn ang="0">
                    <a:pos x="T0" y="T1"/>
                  </a:cxn>
                  <a:cxn ang="0">
                    <a:pos x="T2" y="T3"/>
                  </a:cxn>
                  <a:cxn ang="0">
                    <a:pos x="T4" y="T5"/>
                  </a:cxn>
                  <a:cxn ang="0">
                    <a:pos x="T6" y="T7"/>
                  </a:cxn>
                  <a:cxn ang="0">
                    <a:pos x="T8" y="T9"/>
                  </a:cxn>
                </a:cxnLst>
                <a:rect l="0" t="0" r="r" b="b"/>
                <a:pathLst>
                  <a:path w="221" h="195">
                    <a:moveTo>
                      <a:pt x="221" y="195"/>
                    </a:moveTo>
                    <a:lnTo>
                      <a:pt x="221" y="0"/>
                    </a:lnTo>
                    <a:lnTo>
                      <a:pt x="0" y="34"/>
                    </a:lnTo>
                    <a:lnTo>
                      <a:pt x="0" y="195"/>
                    </a:lnTo>
                    <a:lnTo>
                      <a:pt x="221" y="195"/>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5" name="Freeform 26"/>
              <p:cNvSpPr>
                <a:spLocks/>
              </p:cNvSpPr>
              <p:nvPr/>
            </p:nvSpPr>
            <p:spPr bwMode="auto">
              <a:xfrm>
                <a:off x="9918777" y="3472923"/>
                <a:ext cx="108282" cy="109644"/>
              </a:xfrm>
              <a:custGeom>
                <a:avLst/>
                <a:gdLst>
                  <a:gd name="T0" fmla="*/ 159 w 159"/>
                  <a:gd name="T1" fmla="*/ 0 h 161"/>
                  <a:gd name="T2" fmla="*/ 0 w 159"/>
                  <a:gd name="T3" fmla="*/ 24 h 161"/>
                  <a:gd name="T4" fmla="*/ 0 w 159"/>
                  <a:gd name="T5" fmla="*/ 161 h 161"/>
                  <a:gd name="T6" fmla="*/ 159 w 159"/>
                  <a:gd name="T7" fmla="*/ 161 h 161"/>
                  <a:gd name="T8" fmla="*/ 159 w 159"/>
                  <a:gd name="T9" fmla="*/ 0 h 161"/>
                </a:gdLst>
                <a:ahLst/>
                <a:cxnLst>
                  <a:cxn ang="0">
                    <a:pos x="T0" y="T1"/>
                  </a:cxn>
                  <a:cxn ang="0">
                    <a:pos x="T2" y="T3"/>
                  </a:cxn>
                  <a:cxn ang="0">
                    <a:pos x="T4" y="T5"/>
                  </a:cxn>
                  <a:cxn ang="0">
                    <a:pos x="T6" y="T7"/>
                  </a:cxn>
                  <a:cxn ang="0">
                    <a:pos x="T8" y="T9"/>
                  </a:cxn>
                </a:cxnLst>
                <a:rect l="0" t="0" r="r" b="b"/>
                <a:pathLst>
                  <a:path w="159" h="161">
                    <a:moveTo>
                      <a:pt x="159" y="0"/>
                    </a:moveTo>
                    <a:lnTo>
                      <a:pt x="0" y="24"/>
                    </a:lnTo>
                    <a:lnTo>
                      <a:pt x="0" y="161"/>
                    </a:lnTo>
                    <a:lnTo>
                      <a:pt x="159" y="161"/>
                    </a:lnTo>
                    <a:lnTo>
                      <a:pt x="159"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6" name="Freeform 27"/>
              <p:cNvSpPr>
                <a:spLocks/>
              </p:cNvSpPr>
              <p:nvPr/>
            </p:nvSpPr>
            <p:spPr bwMode="auto">
              <a:xfrm>
                <a:off x="9918777" y="3592102"/>
                <a:ext cx="108282" cy="111686"/>
              </a:xfrm>
              <a:custGeom>
                <a:avLst/>
                <a:gdLst>
                  <a:gd name="T0" fmla="*/ 0 w 159"/>
                  <a:gd name="T1" fmla="*/ 0 h 164"/>
                  <a:gd name="T2" fmla="*/ 0 w 159"/>
                  <a:gd name="T3" fmla="*/ 140 h 164"/>
                  <a:gd name="T4" fmla="*/ 159 w 159"/>
                  <a:gd name="T5" fmla="*/ 164 h 164"/>
                  <a:gd name="T6" fmla="*/ 159 w 159"/>
                  <a:gd name="T7" fmla="*/ 0 h 164"/>
                  <a:gd name="T8" fmla="*/ 0 w 159"/>
                  <a:gd name="T9" fmla="*/ 0 h 164"/>
                </a:gdLst>
                <a:ahLst/>
                <a:cxnLst>
                  <a:cxn ang="0">
                    <a:pos x="T0" y="T1"/>
                  </a:cxn>
                  <a:cxn ang="0">
                    <a:pos x="T2" y="T3"/>
                  </a:cxn>
                  <a:cxn ang="0">
                    <a:pos x="T4" y="T5"/>
                  </a:cxn>
                  <a:cxn ang="0">
                    <a:pos x="T6" y="T7"/>
                  </a:cxn>
                  <a:cxn ang="0">
                    <a:pos x="T8" y="T9"/>
                  </a:cxn>
                </a:cxnLst>
                <a:rect l="0" t="0" r="r" b="b"/>
                <a:pathLst>
                  <a:path w="159" h="164">
                    <a:moveTo>
                      <a:pt x="0" y="0"/>
                    </a:moveTo>
                    <a:lnTo>
                      <a:pt x="0" y="140"/>
                    </a:lnTo>
                    <a:lnTo>
                      <a:pt x="159" y="164"/>
                    </a:lnTo>
                    <a:lnTo>
                      <a:pt x="159" y="0"/>
                    </a:lnTo>
                    <a:lnTo>
                      <a:pt x="0"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7" name="Freeform 28"/>
              <p:cNvSpPr>
                <a:spLocks/>
              </p:cNvSpPr>
              <p:nvPr/>
            </p:nvSpPr>
            <p:spPr bwMode="auto">
              <a:xfrm>
                <a:off x="10037956" y="3592102"/>
                <a:ext cx="150506" cy="134160"/>
              </a:xfrm>
              <a:custGeom>
                <a:avLst/>
                <a:gdLst>
                  <a:gd name="T0" fmla="*/ 0 w 221"/>
                  <a:gd name="T1" fmla="*/ 166 h 197"/>
                  <a:gd name="T2" fmla="*/ 221 w 221"/>
                  <a:gd name="T3" fmla="*/ 197 h 197"/>
                  <a:gd name="T4" fmla="*/ 221 w 221"/>
                  <a:gd name="T5" fmla="*/ 0 h 197"/>
                  <a:gd name="T6" fmla="*/ 0 w 221"/>
                  <a:gd name="T7" fmla="*/ 0 h 197"/>
                  <a:gd name="T8" fmla="*/ 0 w 221"/>
                  <a:gd name="T9" fmla="*/ 166 h 197"/>
                </a:gdLst>
                <a:ahLst/>
                <a:cxnLst>
                  <a:cxn ang="0">
                    <a:pos x="T0" y="T1"/>
                  </a:cxn>
                  <a:cxn ang="0">
                    <a:pos x="T2" y="T3"/>
                  </a:cxn>
                  <a:cxn ang="0">
                    <a:pos x="T4" y="T5"/>
                  </a:cxn>
                  <a:cxn ang="0">
                    <a:pos x="T6" y="T7"/>
                  </a:cxn>
                  <a:cxn ang="0">
                    <a:pos x="T8" y="T9"/>
                  </a:cxn>
                </a:cxnLst>
                <a:rect l="0" t="0" r="r" b="b"/>
                <a:pathLst>
                  <a:path w="221" h="197">
                    <a:moveTo>
                      <a:pt x="0" y="166"/>
                    </a:moveTo>
                    <a:lnTo>
                      <a:pt x="221" y="197"/>
                    </a:lnTo>
                    <a:lnTo>
                      <a:pt x="221" y="0"/>
                    </a:lnTo>
                    <a:lnTo>
                      <a:pt x="0" y="0"/>
                    </a:lnTo>
                    <a:lnTo>
                      <a:pt x="0" y="166"/>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8" name="Oval 99"/>
              <p:cNvSpPr>
                <a:spLocks noChangeArrowheads="1"/>
              </p:cNvSpPr>
              <p:nvPr/>
            </p:nvSpPr>
            <p:spPr bwMode="auto">
              <a:xfrm>
                <a:off x="10370170" y="3505105"/>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59" name="Freeform 100"/>
              <p:cNvSpPr>
                <a:spLocks/>
              </p:cNvSpPr>
              <p:nvPr/>
            </p:nvSpPr>
            <p:spPr bwMode="auto">
              <a:xfrm>
                <a:off x="10370170" y="3632918"/>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0" name="Freeform 101"/>
              <p:cNvSpPr>
                <a:spLocks/>
              </p:cNvSpPr>
              <p:nvPr/>
            </p:nvSpPr>
            <p:spPr bwMode="auto">
              <a:xfrm>
                <a:off x="10370170" y="3553787"/>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1" name="Oval 99"/>
              <p:cNvSpPr>
                <a:spLocks noChangeArrowheads="1"/>
              </p:cNvSpPr>
              <p:nvPr/>
            </p:nvSpPr>
            <p:spPr bwMode="auto">
              <a:xfrm>
                <a:off x="11466630" y="3729196"/>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2" name="Freeform 100"/>
              <p:cNvSpPr>
                <a:spLocks/>
              </p:cNvSpPr>
              <p:nvPr/>
            </p:nvSpPr>
            <p:spPr bwMode="auto">
              <a:xfrm>
                <a:off x="11466630" y="3857009"/>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3" name="Freeform 101"/>
              <p:cNvSpPr>
                <a:spLocks/>
              </p:cNvSpPr>
              <p:nvPr/>
            </p:nvSpPr>
            <p:spPr bwMode="auto">
              <a:xfrm>
                <a:off x="11466630" y="3777878"/>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4" name="Oval 99"/>
              <p:cNvSpPr>
                <a:spLocks noChangeArrowheads="1"/>
              </p:cNvSpPr>
              <p:nvPr/>
            </p:nvSpPr>
            <p:spPr bwMode="auto">
              <a:xfrm>
                <a:off x="10597234" y="2964213"/>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5" name="Freeform 100"/>
              <p:cNvSpPr>
                <a:spLocks/>
              </p:cNvSpPr>
              <p:nvPr/>
            </p:nvSpPr>
            <p:spPr bwMode="auto">
              <a:xfrm>
                <a:off x="10597234" y="3092026"/>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6" name="Freeform 101"/>
              <p:cNvSpPr>
                <a:spLocks/>
              </p:cNvSpPr>
              <p:nvPr/>
            </p:nvSpPr>
            <p:spPr bwMode="auto">
              <a:xfrm>
                <a:off x="10597234" y="3012895"/>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7" name="Oval 99"/>
              <p:cNvSpPr>
                <a:spLocks noChangeArrowheads="1"/>
              </p:cNvSpPr>
              <p:nvPr/>
            </p:nvSpPr>
            <p:spPr bwMode="auto">
              <a:xfrm>
                <a:off x="11703401" y="3691079"/>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8" name="Freeform 100"/>
              <p:cNvSpPr>
                <a:spLocks/>
              </p:cNvSpPr>
              <p:nvPr/>
            </p:nvSpPr>
            <p:spPr bwMode="auto">
              <a:xfrm>
                <a:off x="11703401" y="3818892"/>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9" name="Freeform 101"/>
              <p:cNvSpPr>
                <a:spLocks/>
              </p:cNvSpPr>
              <p:nvPr/>
            </p:nvSpPr>
            <p:spPr bwMode="auto">
              <a:xfrm>
                <a:off x="11703401" y="3739761"/>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grpSp>
      </p:grpSp>
      <p:grpSp>
        <p:nvGrpSpPr>
          <p:cNvPr id="86" name="Group 85"/>
          <p:cNvGrpSpPr/>
          <p:nvPr/>
        </p:nvGrpSpPr>
        <p:grpSpPr>
          <a:xfrm>
            <a:off x="687398" y="1931073"/>
            <a:ext cx="2050526" cy="2056091"/>
            <a:chOff x="687398" y="1700169"/>
            <a:chExt cx="2050526" cy="2056091"/>
          </a:xfrm>
        </p:grpSpPr>
        <p:grpSp>
          <p:nvGrpSpPr>
            <p:cNvPr id="15" name="Group 14"/>
            <p:cNvGrpSpPr>
              <a:grpSpLocks noChangeAspect="1"/>
            </p:cNvGrpSpPr>
            <p:nvPr/>
          </p:nvGrpSpPr>
          <p:grpSpPr>
            <a:xfrm>
              <a:off x="2353776" y="1921992"/>
              <a:ext cx="384148" cy="384048"/>
              <a:chOff x="2142191" y="4969947"/>
              <a:chExt cx="487114" cy="487114"/>
            </a:xfrm>
          </p:grpSpPr>
          <p:sp>
            <p:nvSpPr>
              <p:cNvPr id="16" name="Oval 15"/>
              <p:cNvSpPr/>
              <p:nvPr/>
            </p:nvSpPr>
            <p:spPr bwMode="auto">
              <a:xfrm>
                <a:off x="2142191" y="4969947"/>
                <a:ext cx="487114"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17" name="Freeform 24"/>
              <p:cNvSpPr>
                <a:spLocks noChangeAspect="1" noEditPoints="1"/>
              </p:cNvSpPr>
              <p:nvPr/>
            </p:nvSpPr>
            <p:spPr bwMode="auto">
              <a:xfrm>
                <a:off x="2199968" y="5071692"/>
                <a:ext cx="371558" cy="304950"/>
              </a:xfrm>
              <a:custGeom>
                <a:avLst/>
                <a:gdLst>
                  <a:gd name="T0" fmla="*/ 105 w 196"/>
                  <a:gd name="T1" fmla="*/ 16 h 161"/>
                  <a:gd name="T2" fmla="*/ 85 w 196"/>
                  <a:gd name="T3" fmla="*/ 6 h 161"/>
                  <a:gd name="T4" fmla="*/ 69 w 196"/>
                  <a:gd name="T5" fmla="*/ 1 h 161"/>
                  <a:gd name="T6" fmla="*/ 61 w 196"/>
                  <a:gd name="T7" fmla="*/ 3 h 161"/>
                  <a:gd name="T8" fmla="*/ 82 w 196"/>
                  <a:gd name="T9" fmla="*/ 23 h 161"/>
                  <a:gd name="T10" fmla="*/ 105 w 196"/>
                  <a:gd name="T11" fmla="*/ 16 h 161"/>
                  <a:gd name="T12" fmla="*/ 41 w 196"/>
                  <a:gd name="T13" fmla="*/ 69 h 161"/>
                  <a:gd name="T14" fmla="*/ 36 w 196"/>
                  <a:gd name="T15" fmla="*/ 80 h 161"/>
                  <a:gd name="T16" fmla="*/ 29 w 196"/>
                  <a:gd name="T17" fmla="*/ 88 h 161"/>
                  <a:gd name="T18" fmla="*/ 20 w 196"/>
                  <a:gd name="T19" fmla="*/ 91 h 161"/>
                  <a:gd name="T20" fmla="*/ 26 w 196"/>
                  <a:gd name="T21" fmla="*/ 65 h 161"/>
                  <a:gd name="T22" fmla="*/ 0 w 196"/>
                  <a:gd name="T23" fmla="*/ 33 h 161"/>
                  <a:gd name="T24" fmla="*/ 8 w 196"/>
                  <a:gd name="T25" fmla="*/ 29 h 161"/>
                  <a:gd name="T26" fmla="*/ 17 w 196"/>
                  <a:gd name="T27" fmla="*/ 30 h 161"/>
                  <a:gd name="T28" fmla="*/ 38 w 196"/>
                  <a:gd name="T29" fmla="*/ 41 h 161"/>
                  <a:gd name="T30" fmla="*/ 59 w 196"/>
                  <a:gd name="T31" fmla="*/ 42 h 161"/>
                  <a:gd name="T32" fmla="*/ 149 w 196"/>
                  <a:gd name="T33" fmla="*/ 14 h 161"/>
                  <a:gd name="T34" fmla="*/ 181 w 196"/>
                  <a:gd name="T35" fmla="*/ 13 h 161"/>
                  <a:gd name="T36" fmla="*/ 195 w 196"/>
                  <a:gd name="T37" fmla="*/ 22 h 161"/>
                  <a:gd name="T38" fmla="*/ 168 w 196"/>
                  <a:gd name="T39" fmla="*/ 44 h 161"/>
                  <a:gd name="T40" fmla="*/ 130 w 196"/>
                  <a:gd name="T41" fmla="*/ 55 h 161"/>
                  <a:gd name="T42" fmla="*/ 112 w 196"/>
                  <a:gd name="T43" fmla="*/ 100 h 161"/>
                  <a:gd name="T44" fmla="*/ 101 w 196"/>
                  <a:gd name="T45" fmla="*/ 114 h 161"/>
                  <a:gd name="T46" fmla="*/ 92 w 196"/>
                  <a:gd name="T47" fmla="*/ 117 h 161"/>
                  <a:gd name="T48" fmla="*/ 97 w 196"/>
                  <a:gd name="T49" fmla="*/ 66 h 161"/>
                  <a:gd name="T50" fmla="*/ 96 w 196"/>
                  <a:gd name="T51" fmla="*/ 66 h 161"/>
                  <a:gd name="T52" fmla="*/ 41 w 196"/>
                  <a:gd name="T53" fmla="*/ 69 h 161"/>
                  <a:gd name="T54" fmla="*/ 192 w 196"/>
                  <a:gd name="T55" fmla="*/ 139 h 161"/>
                  <a:gd name="T56" fmla="*/ 150 w 196"/>
                  <a:gd name="T57" fmla="*/ 154 h 161"/>
                  <a:gd name="T58" fmla="*/ 102 w 196"/>
                  <a:gd name="T59" fmla="*/ 161 h 161"/>
                  <a:gd name="T60" fmla="*/ 76 w 196"/>
                  <a:gd name="T61" fmla="*/ 157 h 161"/>
                  <a:gd name="T62" fmla="*/ 42 w 196"/>
                  <a:gd name="T63" fmla="*/ 160 h 161"/>
                  <a:gd name="T64" fmla="*/ 3 w 196"/>
                  <a:gd name="T65" fmla="*/ 136 h 161"/>
                  <a:gd name="T66" fmla="*/ 3 w 196"/>
                  <a:gd name="T67" fmla="*/ 125 h 161"/>
                  <a:gd name="T68" fmla="*/ 42 w 196"/>
                  <a:gd name="T69" fmla="*/ 138 h 161"/>
                  <a:gd name="T70" fmla="*/ 78 w 196"/>
                  <a:gd name="T71" fmla="*/ 138 h 161"/>
                  <a:gd name="T72" fmla="*/ 101 w 196"/>
                  <a:gd name="T73" fmla="*/ 141 h 161"/>
                  <a:gd name="T74" fmla="*/ 149 w 196"/>
                  <a:gd name="T75" fmla="*/ 135 h 161"/>
                  <a:gd name="T76" fmla="*/ 192 w 196"/>
                  <a:gd name="T77" fmla="*/ 128 h 161"/>
                  <a:gd name="T78" fmla="*/ 192 w 196"/>
                  <a:gd name="T79"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61">
                    <a:moveTo>
                      <a:pt x="105" y="16"/>
                    </a:moveTo>
                    <a:cubicBezTo>
                      <a:pt x="85" y="6"/>
                      <a:pt x="85" y="6"/>
                      <a:pt x="85" y="6"/>
                    </a:cubicBezTo>
                    <a:cubicBezTo>
                      <a:pt x="78" y="3"/>
                      <a:pt x="72" y="0"/>
                      <a:pt x="69" y="1"/>
                    </a:cubicBezTo>
                    <a:cubicBezTo>
                      <a:pt x="61" y="3"/>
                      <a:pt x="61" y="3"/>
                      <a:pt x="61" y="3"/>
                    </a:cubicBezTo>
                    <a:cubicBezTo>
                      <a:pt x="82" y="23"/>
                      <a:pt x="82" y="23"/>
                      <a:pt x="82" y="23"/>
                    </a:cubicBezTo>
                    <a:cubicBezTo>
                      <a:pt x="105" y="16"/>
                      <a:pt x="105" y="16"/>
                      <a:pt x="105" y="16"/>
                    </a:cubicBezTo>
                    <a:moveTo>
                      <a:pt x="41" y="69"/>
                    </a:moveTo>
                    <a:cubicBezTo>
                      <a:pt x="36" y="80"/>
                      <a:pt x="36" y="80"/>
                      <a:pt x="36" y="80"/>
                    </a:cubicBezTo>
                    <a:cubicBezTo>
                      <a:pt x="32" y="86"/>
                      <a:pt x="31" y="88"/>
                      <a:pt x="29" y="88"/>
                    </a:cubicBezTo>
                    <a:cubicBezTo>
                      <a:pt x="20" y="91"/>
                      <a:pt x="20" y="91"/>
                      <a:pt x="20" y="91"/>
                    </a:cubicBezTo>
                    <a:cubicBezTo>
                      <a:pt x="26" y="65"/>
                      <a:pt x="26" y="65"/>
                      <a:pt x="26" y="65"/>
                    </a:cubicBezTo>
                    <a:cubicBezTo>
                      <a:pt x="0" y="33"/>
                      <a:pt x="0" y="33"/>
                      <a:pt x="0" y="33"/>
                    </a:cubicBezTo>
                    <a:cubicBezTo>
                      <a:pt x="8" y="29"/>
                      <a:pt x="8" y="29"/>
                      <a:pt x="8" y="29"/>
                    </a:cubicBezTo>
                    <a:cubicBezTo>
                      <a:pt x="11" y="28"/>
                      <a:pt x="13" y="28"/>
                      <a:pt x="17" y="30"/>
                    </a:cubicBezTo>
                    <a:cubicBezTo>
                      <a:pt x="38" y="41"/>
                      <a:pt x="38" y="41"/>
                      <a:pt x="38" y="41"/>
                    </a:cubicBezTo>
                    <a:cubicBezTo>
                      <a:pt x="45" y="44"/>
                      <a:pt x="52" y="45"/>
                      <a:pt x="59" y="42"/>
                    </a:cubicBezTo>
                    <a:cubicBezTo>
                      <a:pt x="149" y="14"/>
                      <a:pt x="149" y="14"/>
                      <a:pt x="149" y="14"/>
                    </a:cubicBezTo>
                    <a:cubicBezTo>
                      <a:pt x="165" y="9"/>
                      <a:pt x="175" y="8"/>
                      <a:pt x="181" y="13"/>
                    </a:cubicBezTo>
                    <a:cubicBezTo>
                      <a:pt x="187" y="14"/>
                      <a:pt x="194" y="17"/>
                      <a:pt x="195" y="22"/>
                    </a:cubicBezTo>
                    <a:cubicBezTo>
                      <a:pt x="196" y="26"/>
                      <a:pt x="191" y="36"/>
                      <a:pt x="168" y="44"/>
                    </a:cubicBezTo>
                    <a:cubicBezTo>
                      <a:pt x="130" y="55"/>
                      <a:pt x="130" y="55"/>
                      <a:pt x="130" y="55"/>
                    </a:cubicBezTo>
                    <a:cubicBezTo>
                      <a:pt x="112" y="100"/>
                      <a:pt x="112" y="100"/>
                      <a:pt x="112" y="100"/>
                    </a:cubicBezTo>
                    <a:cubicBezTo>
                      <a:pt x="108" y="108"/>
                      <a:pt x="107" y="113"/>
                      <a:pt x="101" y="114"/>
                    </a:cubicBezTo>
                    <a:cubicBezTo>
                      <a:pt x="92" y="117"/>
                      <a:pt x="92" y="117"/>
                      <a:pt x="92" y="117"/>
                    </a:cubicBezTo>
                    <a:cubicBezTo>
                      <a:pt x="97" y="66"/>
                      <a:pt x="97" y="66"/>
                      <a:pt x="97" y="66"/>
                    </a:cubicBezTo>
                    <a:cubicBezTo>
                      <a:pt x="96" y="66"/>
                      <a:pt x="96" y="66"/>
                      <a:pt x="96" y="66"/>
                    </a:cubicBezTo>
                    <a:cubicBezTo>
                      <a:pt x="82" y="71"/>
                      <a:pt x="58" y="72"/>
                      <a:pt x="41" y="69"/>
                    </a:cubicBezTo>
                    <a:close/>
                    <a:moveTo>
                      <a:pt x="192" y="139"/>
                    </a:moveTo>
                    <a:cubicBezTo>
                      <a:pt x="176" y="129"/>
                      <a:pt x="160" y="137"/>
                      <a:pt x="150" y="154"/>
                    </a:cubicBezTo>
                    <a:cubicBezTo>
                      <a:pt x="133" y="134"/>
                      <a:pt x="116" y="138"/>
                      <a:pt x="102" y="161"/>
                    </a:cubicBezTo>
                    <a:cubicBezTo>
                      <a:pt x="95" y="147"/>
                      <a:pt x="84" y="146"/>
                      <a:pt x="76" y="157"/>
                    </a:cubicBezTo>
                    <a:cubicBezTo>
                      <a:pt x="66" y="136"/>
                      <a:pt x="51" y="141"/>
                      <a:pt x="42" y="160"/>
                    </a:cubicBezTo>
                    <a:cubicBezTo>
                      <a:pt x="33" y="143"/>
                      <a:pt x="21" y="131"/>
                      <a:pt x="3" y="136"/>
                    </a:cubicBezTo>
                    <a:cubicBezTo>
                      <a:pt x="3" y="125"/>
                      <a:pt x="3" y="125"/>
                      <a:pt x="3" y="125"/>
                    </a:cubicBezTo>
                    <a:cubicBezTo>
                      <a:pt x="17" y="121"/>
                      <a:pt x="32" y="126"/>
                      <a:pt x="42" y="138"/>
                    </a:cubicBezTo>
                    <a:cubicBezTo>
                      <a:pt x="53" y="127"/>
                      <a:pt x="68" y="126"/>
                      <a:pt x="78" y="138"/>
                    </a:cubicBezTo>
                    <a:cubicBezTo>
                      <a:pt x="86" y="134"/>
                      <a:pt x="95" y="135"/>
                      <a:pt x="101" y="141"/>
                    </a:cubicBezTo>
                    <a:cubicBezTo>
                      <a:pt x="114" y="126"/>
                      <a:pt x="134" y="123"/>
                      <a:pt x="149" y="135"/>
                    </a:cubicBezTo>
                    <a:cubicBezTo>
                      <a:pt x="160" y="122"/>
                      <a:pt x="178" y="118"/>
                      <a:pt x="192" y="128"/>
                    </a:cubicBezTo>
                    <a:lnTo>
                      <a:pt x="192"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18" name="Group 17"/>
            <p:cNvGrpSpPr>
              <a:grpSpLocks noChangeAspect="1"/>
            </p:cNvGrpSpPr>
            <p:nvPr/>
          </p:nvGrpSpPr>
          <p:grpSpPr>
            <a:xfrm>
              <a:off x="1237247" y="1700169"/>
              <a:ext cx="384148" cy="384048"/>
              <a:chOff x="4104132" y="1202174"/>
              <a:chExt cx="320040" cy="320040"/>
            </a:xfrm>
          </p:grpSpPr>
          <p:sp>
            <p:nvSpPr>
              <p:cNvPr id="19" name="Oval 18"/>
              <p:cNvSpPr/>
              <p:nvPr/>
            </p:nvSpPr>
            <p:spPr bwMode="auto">
              <a:xfrm>
                <a:off x="4104132" y="1202174"/>
                <a:ext cx="320040" cy="320040"/>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0" name="Group 19"/>
              <p:cNvGrpSpPr>
                <a:grpSpLocks noChangeAspect="1"/>
              </p:cNvGrpSpPr>
              <p:nvPr/>
            </p:nvGrpSpPr>
            <p:grpSpPr>
              <a:xfrm>
                <a:off x="4131719" y="1244765"/>
                <a:ext cx="264867" cy="216859"/>
                <a:chOff x="4094163" y="1814513"/>
                <a:chExt cx="762000" cy="623887"/>
              </a:xfrm>
              <a:blipFill>
                <a:blip r:embed="rId18"/>
                <a:stretch>
                  <a:fillRect/>
                </a:stretch>
              </a:blipFill>
            </p:grpSpPr>
            <p:sp>
              <p:nvSpPr>
                <p:cNvPr id="21" name="Freeform 18"/>
                <p:cNvSpPr>
                  <a:spLocks/>
                </p:cNvSpPr>
                <p:nvPr/>
              </p:nvSpPr>
              <p:spPr bwMode="auto">
                <a:xfrm>
                  <a:off x="4202113" y="1935163"/>
                  <a:ext cx="533400" cy="503237"/>
                </a:xfrm>
                <a:custGeom>
                  <a:avLst/>
                  <a:gdLst>
                    <a:gd name="T0" fmla="*/ 0 w 336"/>
                    <a:gd name="T1" fmla="*/ 106 h 317"/>
                    <a:gd name="T2" fmla="*/ 0 w 336"/>
                    <a:gd name="T3" fmla="*/ 317 h 317"/>
                    <a:gd name="T4" fmla="*/ 336 w 336"/>
                    <a:gd name="T5" fmla="*/ 317 h 317"/>
                    <a:gd name="T6" fmla="*/ 336 w 336"/>
                    <a:gd name="T7" fmla="*/ 111 h 317"/>
                    <a:gd name="T8" fmla="*/ 166 w 336"/>
                    <a:gd name="T9" fmla="*/ 0 h 317"/>
                    <a:gd name="T10" fmla="*/ 0 w 336"/>
                    <a:gd name="T11" fmla="*/ 106 h 317"/>
                  </a:gdLst>
                  <a:ahLst/>
                  <a:cxnLst>
                    <a:cxn ang="0">
                      <a:pos x="T0" y="T1"/>
                    </a:cxn>
                    <a:cxn ang="0">
                      <a:pos x="T2" y="T3"/>
                    </a:cxn>
                    <a:cxn ang="0">
                      <a:pos x="T4" y="T5"/>
                    </a:cxn>
                    <a:cxn ang="0">
                      <a:pos x="T6" y="T7"/>
                    </a:cxn>
                    <a:cxn ang="0">
                      <a:pos x="T8" y="T9"/>
                    </a:cxn>
                    <a:cxn ang="0">
                      <a:pos x="T10" y="T11"/>
                    </a:cxn>
                  </a:cxnLst>
                  <a:rect l="0" t="0" r="r" b="b"/>
                  <a:pathLst>
                    <a:path w="336" h="317">
                      <a:moveTo>
                        <a:pt x="0" y="106"/>
                      </a:moveTo>
                      <a:lnTo>
                        <a:pt x="0" y="317"/>
                      </a:lnTo>
                      <a:lnTo>
                        <a:pt x="336" y="317"/>
                      </a:lnTo>
                      <a:lnTo>
                        <a:pt x="336" y="111"/>
                      </a:lnTo>
                      <a:lnTo>
                        <a:pt x="166" y="0"/>
                      </a:lnTo>
                      <a:lnTo>
                        <a:pt x="0"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22" name="Freeform 19"/>
                <p:cNvSpPr>
                  <a:spLocks/>
                </p:cNvSpPr>
                <p:nvPr/>
              </p:nvSpPr>
              <p:spPr bwMode="auto">
                <a:xfrm>
                  <a:off x="4094163" y="1814513"/>
                  <a:ext cx="762000" cy="300037"/>
                </a:xfrm>
                <a:custGeom>
                  <a:avLst/>
                  <a:gdLst>
                    <a:gd name="T0" fmla="*/ 385 w 480"/>
                    <a:gd name="T1" fmla="*/ 100 h 189"/>
                    <a:gd name="T2" fmla="*/ 385 w 480"/>
                    <a:gd name="T3" fmla="*/ 17 h 189"/>
                    <a:gd name="T4" fmla="*/ 317 w 480"/>
                    <a:gd name="T5" fmla="*/ 17 h 189"/>
                    <a:gd name="T6" fmla="*/ 319 w 480"/>
                    <a:gd name="T7" fmla="*/ 57 h 189"/>
                    <a:gd name="T8" fmla="*/ 234 w 480"/>
                    <a:gd name="T9" fmla="*/ 0 h 189"/>
                    <a:gd name="T10" fmla="*/ 231 w 480"/>
                    <a:gd name="T11" fmla="*/ 3 h 189"/>
                    <a:gd name="T12" fmla="*/ 0 w 480"/>
                    <a:gd name="T13" fmla="*/ 152 h 189"/>
                    <a:gd name="T14" fmla="*/ 21 w 480"/>
                    <a:gd name="T15" fmla="*/ 180 h 189"/>
                    <a:gd name="T16" fmla="*/ 236 w 480"/>
                    <a:gd name="T17" fmla="*/ 43 h 189"/>
                    <a:gd name="T18" fmla="*/ 456 w 480"/>
                    <a:gd name="T19" fmla="*/ 189 h 189"/>
                    <a:gd name="T20" fmla="*/ 480 w 480"/>
                    <a:gd name="T21" fmla="*/ 161 h 189"/>
                    <a:gd name="T22" fmla="*/ 385 w 480"/>
                    <a:gd name="T23" fmla="*/ 10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189">
                      <a:moveTo>
                        <a:pt x="385" y="100"/>
                      </a:moveTo>
                      <a:lnTo>
                        <a:pt x="385" y="17"/>
                      </a:lnTo>
                      <a:lnTo>
                        <a:pt x="317" y="17"/>
                      </a:lnTo>
                      <a:lnTo>
                        <a:pt x="319" y="57"/>
                      </a:lnTo>
                      <a:lnTo>
                        <a:pt x="234" y="0"/>
                      </a:lnTo>
                      <a:lnTo>
                        <a:pt x="231" y="3"/>
                      </a:lnTo>
                      <a:lnTo>
                        <a:pt x="0" y="152"/>
                      </a:lnTo>
                      <a:lnTo>
                        <a:pt x="21" y="180"/>
                      </a:lnTo>
                      <a:lnTo>
                        <a:pt x="236" y="43"/>
                      </a:lnTo>
                      <a:lnTo>
                        <a:pt x="456" y="189"/>
                      </a:lnTo>
                      <a:lnTo>
                        <a:pt x="480" y="161"/>
                      </a:lnTo>
                      <a:lnTo>
                        <a:pt x="385"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23" name="Group 22"/>
            <p:cNvGrpSpPr>
              <a:grpSpLocks noChangeAspect="1"/>
            </p:cNvGrpSpPr>
            <p:nvPr/>
          </p:nvGrpSpPr>
          <p:grpSpPr>
            <a:xfrm>
              <a:off x="1807327" y="1700169"/>
              <a:ext cx="384148" cy="384048"/>
              <a:chOff x="3245364" y="4983338"/>
              <a:chExt cx="487115" cy="487114"/>
            </a:xfrm>
          </p:grpSpPr>
          <p:sp>
            <p:nvSpPr>
              <p:cNvPr id="24" name="Oval 23"/>
              <p:cNvSpPr/>
              <p:nvPr/>
            </p:nvSpPr>
            <p:spPr bwMode="auto">
              <a:xfrm>
                <a:off x="3245364" y="4983338"/>
                <a:ext cx="487115"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25" name="Freeform 25"/>
              <p:cNvSpPr>
                <a:spLocks noChangeAspect="1" noEditPoints="1"/>
              </p:cNvSpPr>
              <p:nvPr/>
            </p:nvSpPr>
            <p:spPr bwMode="auto">
              <a:xfrm>
                <a:off x="3358496" y="5058481"/>
                <a:ext cx="280295" cy="317807"/>
              </a:xfrm>
              <a:custGeom>
                <a:avLst/>
                <a:gdLst>
                  <a:gd name="T0" fmla="*/ 250 w 396"/>
                  <a:gd name="T1" fmla="*/ 36 h 449"/>
                  <a:gd name="T2" fmla="*/ 250 w 396"/>
                  <a:gd name="T3" fmla="*/ 0 h 449"/>
                  <a:gd name="T4" fmla="*/ 54 w 396"/>
                  <a:gd name="T5" fmla="*/ 0 h 449"/>
                  <a:gd name="T6" fmla="*/ 54 w 396"/>
                  <a:gd name="T7" fmla="*/ 36 h 449"/>
                  <a:gd name="T8" fmla="*/ 0 w 396"/>
                  <a:gd name="T9" fmla="*/ 36 h 449"/>
                  <a:gd name="T10" fmla="*/ 0 w 396"/>
                  <a:gd name="T11" fmla="*/ 449 h 449"/>
                  <a:gd name="T12" fmla="*/ 148 w 396"/>
                  <a:gd name="T13" fmla="*/ 449 h 449"/>
                  <a:gd name="T14" fmla="*/ 165 w 396"/>
                  <a:gd name="T15" fmla="*/ 449 h 449"/>
                  <a:gd name="T16" fmla="*/ 165 w 396"/>
                  <a:gd name="T17" fmla="*/ 329 h 449"/>
                  <a:gd name="T18" fmla="*/ 236 w 396"/>
                  <a:gd name="T19" fmla="*/ 329 h 449"/>
                  <a:gd name="T20" fmla="*/ 236 w 396"/>
                  <a:gd name="T21" fmla="*/ 449 h 449"/>
                  <a:gd name="T22" fmla="*/ 248 w 396"/>
                  <a:gd name="T23" fmla="*/ 449 h 449"/>
                  <a:gd name="T24" fmla="*/ 396 w 396"/>
                  <a:gd name="T25" fmla="*/ 449 h 449"/>
                  <a:gd name="T26" fmla="*/ 396 w 396"/>
                  <a:gd name="T27" fmla="*/ 36 h 449"/>
                  <a:gd name="T28" fmla="*/ 250 w 396"/>
                  <a:gd name="T29" fmla="*/ 36 h 449"/>
                  <a:gd name="T30" fmla="*/ 120 w 396"/>
                  <a:gd name="T31" fmla="*/ 397 h 449"/>
                  <a:gd name="T32" fmla="*/ 54 w 396"/>
                  <a:gd name="T33" fmla="*/ 397 h 449"/>
                  <a:gd name="T34" fmla="*/ 54 w 396"/>
                  <a:gd name="T35" fmla="*/ 336 h 449"/>
                  <a:gd name="T36" fmla="*/ 120 w 396"/>
                  <a:gd name="T37" fmla="*/ 336 h 449"/>
                  <a:gd name="T38" fmla="*/ 120 w 396"/>
                  <a:gd name="T39" fmla="*/ 397 h 449"/>
                  <a:gd name="T40" fmla="*/ 120 w 396"/>
                  <a:gd name="T41" fmla="*/ 279 h 449"/>
                  <a:gd name="T42" fmla="*/ 54 w 396"/>
                  <a:gd name="T43" fmla="*/ 279 h 449"/>
                  <a:gd name="T44" fmla="*/ 54 w 396"/>
                  <a:gd name="T45" fmla="*/ 218 h 449"/>
                  <a:gd name="T46" fmla="*/ 120 w 396"/>
                  <a:gd name="T47" fmla="*/ 218 h 449"/>
                  <a:gd name="T48" fmla="*/ 120 w 396"/>
                  <a:gd name="T49" fmla="*/ 279 h 449"/>
                  <a:gd name="T50" fmla="*/ 120 w 396"/>
                  <a:gd name="T51" fmla="*/ 161 h 449"/>
                  <a:gd name="T52" fmla="*/ 54 w 396"/>
                  <a:gd name="T53" fmla="*/ 161 h 449"/>
                  <a:gd name="T54" fmla="*/ 54 w 396"/>
                  <a:gd name="T55" fmla="*/ 100 h 449"/>
                  <a:gd name="T56" fmla="*/ 120 w 396"/>
                  <a:gd name="T57" fmla="*/ 100 h 449"/>
                  <a:gd name="T58" fmla="*/ 120 w 396"/>
                  <a:gd name="T59" fmla="*/ 161 h 449"/>
                  <a:gd name="T60" fmla="*/ 231 w 396"/>
                  <a:gd name="T61" fmla="*/ 279 h 449"/>
                  <a:gd name="T62" fmla="*/ 165 w 396"/>
                  <a:gd name="T63" fmla="*/ 279 h 449"/>
                  <a:gd name="T64" fmla="*/ 165 w 396"/>
                  <a:gd name="T65" fmla="*/ 218 h 449"/>
                  <a:gd name="T66" fmla="*/ 231 w 396"/>
                  <a:gd name="T67" fmla="*/ 218 h 449"/>
                  <a:gd name="T68" fmla="*/ 231 w 396"/>
                  <a:gd name="T69" fmla="*/ 279 h 449"/>
                  <a:gd name="T70" fmla="*/ 231 w 396"/>
                  <a:gd name="T71" fmla="*/ 161 h 449"/>
                  <a:gd name="T72" fmla="*/ 165 w 396"/>
                  <a:gd name="T73" fmla="*/ 161 h 449"/>
                  <a:gd name="T74" fmla="*/ 165 w 396"/>
                  <a:gd name="T75" fmla="*/ 100 h 449"/>
                  <a:gd name="T76" fmla="*/ 231 w 396"/>
                  <a:gd name="T77" fmla="*/ 100 h 449"/>
                  <a:gd name="T78" fmla="*/ 231 w 396"/>
                  <a:gd name="T79" fmla="*/ 161 h 449"/>
                  <a:gd name="T80" fmla="*/ 342 w 396"/>
                  <a:gd name="T81" fmla="*/ 397 h 449"/>
                  <a:gd name="T82" fmla="*/ 276 w 396"/>
                  <a:gd name="T83" fmla="*/ 397 h 449"/>
                  <a:gd name="T84" fmla="*/ 276 w 396"/>
                  <a:gd name="T85" fmla="*/ 336 h 449"/>
                  <a:gd name="T86" fmla="*/ 342 w 396"/>
                  <a:gd name="T87" fmla="*/ 336 h 449"/>
                  <a:gd name="T88" fmla="*/ 342 w 396"/>
                  <a:gd name="T89" fmla="*/ 397 h 449"/>
                  <a:gd name="T90" fmla="*/ 342 w 396"/>
                  <a:gd name="T91" fmla="*/ 279 h 449"/>
                  <a:gd name="T92" fmla="*/ 276 w 396"/>
                  <a:gd name="T93" fmla="*/ 279 h 449"/>
                  <a:gd name="T94" fmla="*/ 276 w 396"/>
                  <a:gd name="T95" fmla="*/ 218 h 449"/>
                  <a:gd name="T96" fmla="*/ 342 w 396"/>
                  <a:gd name="T97" fmla="*/ 218 h 449"/>
                  <a:gd name="T98" fmla="*/ 342 w 396"/>
                  <a:gd name="T99" fmla="*/ 279 h 449"/>
                  <a:gd name="T100" fmla="*/ 342 w 396"/>
                  <a:gd name="T101" fmla="*/ 161 h 449"/>
                  <a:gd name="T102" fmla="*/ 276 w 396"/>
                  <a:gd name="T103" fmla="*/ 161 h 449"/>
                  <a:gd name="T104" fmla="*/ 276 w 396"/>
                  <a:gd name="T105" fmla="*/ 100 h 449"/>
                  <a:gd name="T106" fmla="*/ 342 w 396"/>
                  <a:gd name="T107" fmla="*/ 100 h 449"/>
                  <a:gd name="T108" fmla="*/ 342 w 396"/>
                  <a:gd name="T109" fmla="*/ 16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449">
                    <a:moveTo>
                      <a:pt x="250" y="36"/>
                    </a:moveTo>
                    <a:lnTo>
                      <a:pt x="250" y="0"/>
                    </a:lnTo>
                    <a:lnTo>
                      <a:pt x="54" y="0"/>
                    </a:lnTo>
                    <a:lnTo>
                      <a:pt x="54" y="36"/>
                    </a:lnTo>
                    <a:lnTo>
                      <a:pt x="0" y="36"/>
                    </a:lnTo>
                    <a:lnTo>
                      <a:pt x="0" y="449"/>
                    </a:lnTo>
                    <a:lnTo>
                      <a:pt x="148" y="449"/>
                    </a:lnTo>
                    <a:lnTo>
                      <a:pt x="165" y="449"/>
                    </a:lnTo>
                    <a:lnTo>
                      <a:pt x="165" y="329"/>
                    </a:lnTo>
                    <a:lnTo>
                      <a:pt x="236" y="329"/>
                    </a:lnTo>
                    <a:lnTo>
                      <a:pt x="236" y="449"/>
                    </a:lnTo>
                    <a:lnTo>
                      <a:pt x="248" y="449"/>
                    </a:lnTo>
                    <a:lnTo>
                      <a:pt x="396" y="449"/>
                    </a:lnTo>
                    <a:lnTo>
                      <a:pt x="396" y="36"/>
                    </a:lnTo>
                    <a:lnTo>
                      <a:pt x="250" y="36"/>
                    </a:lnTo>
                    <a:close/>
                    <a:moveTo>
                      <a:pt x="120" y="397"/>
                    </a:moveTo>
                    <a:lnTo>
                      <a:pt x="54" y="397"/>
                    </a:lnTo>
                    <a:lnTo>
                      <a:pt x="54" y="336"/>
                    </a:lnTo>
                    <a:lnTo>
                      <a:pt x="120" y="336"/>
                    </a:lnTo>
                    <a:lnTo>
                      <a:pt x="120" y="397"/>
                    </a:lnTo>
                    <a:close/>
                    <a:moveTo>
                      <a:pt x="120" y="279"/>
                    </a:moveTo>
                    <a:lnTo>
                      <a:pt x="54" y="279"/>
                    </a:lnTo>
                    <a:lnTo>
                      <a:pt x="54" y="218"/>
                    </a:lnTo>
                    <a:lnTo>
                      <a:pt x="120" y="218"/>
                    </a:lnTo>
                    <a:lnTo>
                      <a:pt x="120" y="279"/>
                    </a:lnTo>
                    <a:close/>
                    <a:moveTo>
                      <a:pt x="120" y="161"/>
                    </a:moveTo>
                    <a:lnTo>
                      <a:pt x="54" y="161"/>
                    </a:lnTo>
                    <a:lnTo>
                      <a:pt x="54" y="100"/>
                    </a:lnTo>
                    <a:lnTo>
                      <a:pt x="120" y="100"/>
                    </a:lnTo>
                    <a:lnTo>
                      <a:pt x="120" y="161"/>
                    </a:lnTo>
                    <a:close/>
                    <a:moveTo>
                      <a:pt x="231" y="279"/>
                    </a:moveTo>
                    <a:lnTo>
                      <a:pt x="165" y="279"/>
                    </a:lnTo>
                    <a:lnTo>
                      <a:pt x="165" y="218"/>
                    </a:lnTo>
                    <a:lnTo>
                      <a:pt x="231" y="218"/>
                    </a:lnTo>
                    <a:lnTo>
                      <a:pt x="231" y="279"/>
                    </a:lnTo>
                    <a:close/>
                    <a:moveTo>
                      <a:pt x="231" y="161"/>
                    </a:moveTo>
                    <a:lnTo>
                      <a:pt x="165" y="161"/>
                    </a:lnTo>
                    <a:lnTo>
                      <a:pt x="165" y="100"/>
                    </a:lnTo>
                    <a:lnTo>
                      <a:pt x="231" y="100"/>
                    </a:lnTo>
                    <a:lnTo>
                      <a:pt x="231" y="161"/>
                    </a:lnTo>
                    <a:close/>
                    <a:moveTo>
                      <a:pt x="342" y="397"/>
                    </a:moveTo>
                    <a:lnTo>
                      <a:pt x="276" y="397"/>
                    </a:lnTo>
                    <a:lnTo>
                      <a:pt x="276" y="336"/>
                    </a:lnTo>
                    <a:lnTo>
                      <a:pt x="342" y="336"/>
                    </a:lnTo>
                    <a:lnTo>
                      <a:pt x="342" y="397"/>
                    </a:lnTo>
                    <a:close/>
                    <a:moveTo>
                      <a:pt x="342" y="279"/>
                    </a:moveTo>
                    <a:lnTo>
                      <a:pt x="276" y="279"/>
                    </a:lnTo>
                    <a:lnTo>
                      <a:pt x="276" y="218"/>
                    </a:lnTo>
                    <a:lnTo>
                      <a:pt x="342" y="218"/>
                    </a:lnTo>
                    <a:lnTo>
                      <a:pt x="342" y="279"/>
                    </a:lnTo>
                    <a:close/>
                    <a:moveTo>
                      <a:pt x="342" y="161"/>
                    </a:moveTo>
                    <a:lnTo>
                      <a:pt x="276" y="161"/>
                    </a:lnTo>
                    <a:lnTo>
                      <a:pt x="276" y="100"/>
                    </a:lnTo>
                    <a:lnTo>
                      <a:pt x="342" y="100"/>
                    </a:lnTo>
                    <a:lnTo>
                      <a:pt x="342"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27" name="Group 26"/>
            <p:cNvGrpSpPr/>
            <p:nvPr/>
          </p:nvGrpSpPr>
          <p:grpSpPr>
            <a:xfrm>
              <a:off x="687398" y="1912311"/>
              <a:ext cx="384148" cy="384048"/>
              <a:chOff x="416116" y="2414502"/>
              <a:chExt cx="512064" cy="512064"/>
            </a:xfrm>
          </p:grpSpPr>
          <p:sp>
            <p:nvSpPr>
              <p:cNvPr id="28" name="Oval 27"/>
              <p:cNvSpPr/>
              <p:nvPr/>
            </p:nvSpPr>
            <p:spPr bwMode="auto">
              <a:xfrm>
                <a:off x="416116" y="2414502"/>
                <a:ext cx="512064" cy="51206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9" name="Group 28"/>
              <p:cNvGrpSpPr/>
              <p:nvPr/>
            </p:nvGrpSpPr>
            <p:grpSpPr>
              <a:xfrm>
                <a:off x="499435" y="2536962"/>
                <a:ext cx="345427" cy="290232"/>
                <a:chOff x="-1603375" y="3960813"/>
                <a:chExt cx="1500187" cy="1260476"/>
              </a:xfrm>
              <a:solidFill>
                <a:schemeClr val="accent4"/>
              </a:solidFill>
            </p:grpSpPr>
            <p:sp>
              <p:nvSpPr>
                <p:cNvPr id="30" name="Freeform 14"/>
                <p:cNvSpPr>
                  <a:spLocks/>
                </p:cNvSpPr>
                <p:nvPr/>
              </p:nvSpPr>
              <p:spPr bwMode="auto">
                <a:xfrm>
                  <a:off x="-1603375" y="4997451"/>
                  <a:ext cx="1500187" cy="223838"/>
                </a:xfrm>
                <a:custGeom>
                  <a:avLst/>
                  <a:gdLst>
                    <a:gd name="T0" fmla="*/ 320 w 400"/>
                    <a:gd name="T1" fmla="*/ 24 h 60"/>
                    <a:gd name="T2" fmla="*/ 288 w 400"/>
                    <a:gd name="T3" fmla="*/ 24 h 60"/>
                    <a:gd name="T4" fmla="*/ 288 w 400"/>
                    <a:gd name="T5" fmla="*/ 0 h 60"/>
                    <a:gd name="T6" fmla="*/ 112 w 400"/>
                    <a:gd name="T7" fmla="*/ 0 h 60"/>
                    <a:gd name="T8" fmla="*/ 112 w 400"/>
                    <a:gd name="T9" fmla="*/ 24 h 60"/>
                    <a:gd name="T10" fmla="*/ 80 w 400"/>
                    <a:gd name="T11" fmla="*/ 24 h 60"/>
                    <a:gd name="T12" fmla="*/ 80 w 400"/>
                    <a:gd name="T13" fmla="*/ 0 h 60"/>
                    <a:gd name="T14" fmla="*/ 0 w 400"/>
                    <a:gd name="T15" fmla="*/ 0 h 60"/>
                    <a:gd name="T16" fmla="*/ 60 w 400"/>
                    <a:gd name="T17" fmla="*/ 60 h 60"/>
                    <a:gd name="T18" fmla="*/ 340 w 400"/>
                    <a:gd name="T19" fmla="*/ 60 h 60"/>
                    <a:gd name="T20" fmla="*/ 400 w 400"/>
                    <a:gd name="T21" fmla="*/ 0 h 60"/>
                    <a:gd name="T22" fmla="*/ 320 w 400"/>
                    <a:gd name="T23" fmla="*/ 0 h 60"/>
                    <a:gd name="T24" fmla="*/ 320 w 400"/>
                    <a:gd name="T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60">
                      <a:moveTo>
                        <a:pt x="320" y="24"/>
                      </a:moveTo>
                      <a:cubicBezTo>
                        <a:pt x="288" y="24"/>
                        <a:pt x="288" y="24"/>
                        <a:pt x="288" y="24"/>
                      </a:cubicBezTo>
                      <a:cubicBezTo>
                        <a:pt x="288" y="0"/>
                        <a:pt x="288" y="0"/>
                        <a:pt x="288" y="0"/>
                      </a:cubicBezTo>
                      <a:cubicBezTo>
                        <a:pt x="112" y="0"/>
                        <a:pt x="112" y="0"/>
                        <a:pt x="112" y="0"/>
                      </a:cubicBezTo>
                      <a:cubicBezTo>
                        <a:pt x="112" y="24"/>
                        <a:pt x="112" y="24"/>
                        <a:pt x="112" y="24"/>
                      </a:cubicBezTo>
                      <a:cubicBezTo>
                        <a:pt x="80" y="24"/>
                        <a:pt x="80" y="24"/>
                        <a:pt x="80" y="24"/>
                      </a:cubicBezTo>
                      <a:cubicBezTo>
                        <a:pt x="80" y="0"/>
                        <a:pt x="80" y="0"/>
                        <a:pt x="80" y="0"/>
                      </a:cubicBezTo>
                      <a:cubicBezTo>
                        <a:pt x="0" y="0"/>
                        <a:pt x="0" y="0"/>
                        <a:pt x="0" y="0"/>
                      </a:cubicBezTo>
                      <a:cubicBezTo>
                        <a:pt x="0" y="33"/>
                        <a:pt x="27" y="60"/>
                        <a:pt x="60" y="60"/>
                      </a:cubicBezTo>
                      <a:cubicBezTo>
                        <a:pt x="340" y="60"/>
                        <a:pt x="340" y="60"/>
                        <a:pt x="340" y="60"/>
                      </a:cubicBezTo>
                      <a:cubicBezTo>
                        <a:pt x="373" y="60"/>
                        <a:pt x="400" y="33"/>
                        <a:pt x="400" y="0"/>
                      </a:cubicBezTo>
                      <a:cubicBezTo>
                        <a:pt x="320" y="0"/>
                        <a:pt x="320" y="0"/>
                        <a:pt x="320" y="0"/>
                      </a:cubicBezTo>
                      <a:lnTo>
                        <a:pt x="320" y="24"/>
                      </a:lnTo>
                      <a:close/>
                    </a:path>
                  </a:pathLst>
                </a:custGeom>
                <a:blipFill>
                  <a:blip r:embed="rId19"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31" name="Freeform 15"/>
                <p:cNvSpPr>
                  <a:spLocks noEditPoints="1"/>
                </p:cNvSpPr>
                <p:nvPr/>
              </p:nvSpPr>
              <p:spPr bwMode="auto">
                <a:xfrm>
                  <a:off x="-1603375" y="3960813"/>
                  <a:ext cx="1500187" cy="976313"/>
                </a:xfrm>
                <a:custGeom>
                  <a:avLst/>
                  <a:gdLst>
                    <a:gd name="T0" fmla="*/ 284 w 400"/>
                    <a:gd name="T1" fmla="*/ 68 h 260"/>
                    <a:gd name="T2" fmla="*/ 284 w 400"/>
                    <a:gd name="T3" fmla="*/ 36 h 260"/>
                    <a:gd name="T4" fmla="*/ 248 w 400"/>
                    <a:gd name="T5" fmla="*/ 0 h 260"/>
                    <a:gd name="T6" fmla="*/ 152 w 400"/>
                    <a:gd name="T7" fmla="*/ 0 h 260"/>
                    <a:gd name="T8" fmla="*/ 116 w 400"/>
                    <a:gd name="T9" fmla="*/ 36 h 260"/>
                    <a:gd name="T10" fmla="*/ 116 w 400"/>
                    <a:gd name="T11" fmla="*/ 68 h 260"/>
                    <a:gd name="T12" fmla="*/ 0 w 400"/>
                    <a:gd name="T13" fmla="*/ 68 h 260"/>
                    <a:gd name="T14" fmla="*/ 0 w 400"/>
                    <a:gd name="T15" fmla="*/ 260 h 260"/>
                    <a:gd name="T16" fmla="*/ 80 w 400"/>
                    <a:gd name="T17" fmla="*/ 260 h 260"/>
                    <a:gd name="T18" fmla="*/ 80 w 400"/>
                    <a:gd name="T19" fmla="*/ 208 h 260"/>
                    <a:gd name="T20" fmla="*/ 112 w 400"/>
                    <a:gd name="T21" fmla="*/ 208 h 260"/>
                    <a:gd name="T22" fmla="*/ 112 w 400"/>
                    <a:gd name="T23" fmla="*/ 260 h 260"/>
                    <a:gd name="T24" fmla="*/ 288 w 400"/>
                    <a:gd name="T25" fmla="*/ 260 h 260"/>
                    <a:gd name="T26" fmla="*/ 288 w 400"/>
                    <a:gd name="T27" fmla="*/ 208 h 260"/>
                    <a:gd name="T28" fmla="*/ 320 w 400"/>
                    <a:gd name="T29" fmla="*/ 208 h 260"/>
                    <a:gd name="T30" fmla="*/ 320 w 400"/>
                    <a:gd name="T31" fmla="*/ 260 h 260"/>
                    <a:gd name="T32" fmla="*/ 400 w 400"/>
                    <a:gd name="T33" fmla="*/ 260 h 260"/>
                    <a:gd name="T34" fmla="*/ 400 w 400"/>
                    <a:gd name="T35" fmla="*/ 68 h 260"/>
                    <a:gd name="T36" fmla="*/ 284 w 400"/>
                    <a:gd name="T37" fmla="*/ 68 h 260"/>
                    <a:gd name="T38" fmla="*/ 148 w 400"/>
                    <a:gd name="T39" fmla="*/ 36 h 260"/>
                    <a:gd name="T40" fmla="*/ 152 w 400"/>
                    <a:gd name="T41" fmla="*/ 32 h 260"/>
                    <a:gd name="T42" fmla="*/ 248 w 400"/>
                    <a:gd name="T43" fmla="*/ 32 h 260"/>
                    <a:gd name="T44" fmla="*/ 252 w 400"/>
                    <a:gd name="T45" fmla="*/ 36 h 260"/>
                    <a:gd name="T46" fmla="*/ 252 w 400"/>
                    <a:gd name="T47" fmla="*/ 68 h 260"/>
                    <a:gd name="T48" fmla="*/ 148 w 400"/>
                    <a:gd name="T49" fmla="*/ 68 h 260"/>
                    <a:gd name="T50" fmla="*/ 148 w 400"/>
                    <a:gd name="T51" fmla="*/ 3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260">
                      <a:moveTo>
                        <a:pt x="284" y="68"/>
                      </a:moveTo>
                      <a:cubicBezTo>
                        <a:pt x="284" y="36"/>
                        <a:pt x="284" y="36"/>
                        <a:pt x="284" y="36"/>
                      </a:cubicBezTo>
                      <a:cubicBezTo>
                        <a:pt x="284" y="16"/>
                        <a:pt x="268" y="0"/>
                        <a:pt x="248" y="0"/>
                      </a:cubicBezTo>
                      <a:cubicBezTo>
                        <a:pt x="152" y="0"/>
                        <a:pt x="152" y="0"/>
                        <a:pt x="152" y="0"/>
                      </a:cubicBezTo>
                      <a:cubicBezTo>
                        <a:pt x="132" y="0"/>
                        <a:pt x="116" y="16"/>
                        <a:pt x="116" y="36"/>
                      </a:cubicBezTo>
                      <a:cubicBezTo>
                        <a:pt x="116" y="68"/>
                        <a:pt x="116" y="68"/>
                        <a:pt x="116" y="68"/>
                      </a:cubicBezTo>
                      <a:cubicBezTo>
                        <a:pt x="0" y="68"/>
                        <a:pt x="0" y="68"/>
                        <a:pt x="0" y="68"/>
                      </a:cubicBezTo>
                      <a:cubicBezTo>
                        <a:pt x="0" y="260"/>
                        <a:pt x="0" y="260"/>
                        <a:pt x="0" y="260"/>
                      </a:cubicBezTo>
                      <a:cubicBezTo>
                        <a:pt x="80" y="260"/>
                        <a:pt x="80" y="260"/>
                        <a:pt x="80" y="260"/>
                      </a:cubicBezTo>
                      <a:cubicBezTo>
                        <a:pt x="80" y="208"/>
                        <a:pt x="80" y="208"/>
                        <a:pt x="80" y="208"/>
                      </a:cubicBezTo>
                      <a:cubicBezTo>
                        <a:pt x="112" y="208"/>
                        <a:pt x="112" y="208"/>
                        <a:pt x="112" y="208"/>
                      </a:cubicBezTo>
                      <a:cubicBezTo>
                        <a:pt x="112" y="260"/>
                        <a:pt x="112" y="260"/>
                        <a:pt x="112" y="260"/>
                      </a:cubicBezTo>
                      <a:cubicBezTo>
                        <a:pt x="288" y="260"/>
                        <a:pt x="288" y="260"/>
                        <a:pt x="288" y="260"/>
                      </a:cubicBezTo>
                      <a:cubicBezTo>
                        <a:pt x="288" y="208"/>
                        <a:pt x="288" y="208"/>
                        <a:pt x="288" y="208"/>
                      </a:cubicBezTo>
                      <a:cubicBezTo>
                        <a:pt x="320" y="208"/>
                        <a:pt x="320" y="208"/>
                        <a:pt x="320" y="208"/>
                      </a:cubicBezTo>
                      <a:cubicBezTo>
                        <a:pt x="320" y="260"/>
                        <a:pt x="320" y="260"/>
                        <a:pt x="320" y="260"/>
                      </a:cubicBezTo>
                      <a:cubicBezTo>
                        <a:pt x="400" y="260"/>
                        <a:pt x="400" y="260"/>
                        <a:pt x="400" y="260"/>
                      </a:cubicBezTo>
                      <a:cubicBezTo>
                        <a:pt x="400" y="68"/>
                        <a:pt x="400" y="68"/>
                        <a:pt x="400" y="68"/>
                      </a:cubicBezTo>
                      <a:lnTo>
                        <a:pt x="284" y="68"/>
                      </a:lnTo>
                      <a:close/>
                      <a:moveTo>
                        <a:pt x="148" y="36"/>
                      </a:moveTo>
                      <a:cubicBezTo>
                        <a:pt x="148" y="34"/>
                        <a:pt x="150" y="32"/>
                        <a:pt x="152" y="32"/>
                      </a:cubicBezTo>
                      <a:cubicBezTo>
                        <a:pt x="248" y="32"/>
                        <a:pt x="248" y="32"/>
                        <a:pt x="248" y="32"/>
                      </a:cubicBezTo>
                      <a:cubicBezTo>
                        <a:pt x="250" y="32"/>
                        <a:pt x="252" y="34"/>
                        <a:pt x="252" y="36"/>
                      </a:cubicBezTo>
                      <a:cubicBezTo>
                        <a:pt x="252" y="68"/>
                        <a:pt x="252" y="68"/>
                        <a:pt x="252" y="68"/>
                      </a:cubicBezTo>
                      <a:cubicBezTo>
                        <a:pt x="148" y="68"/>
                        <a:pt x="148" y="68"/>
                        <a:pt x="148" y="68"/>
                      </a:cubicBezTo>
                      <a:lnTo>
                        <a:pt x="148"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74" name="Group 73"/>
            <p:cNvGrpSpPr/>
            <p:nvPr/>
          </p:nvGrpSpPr>
          <p:grpSpPr>
            <a:xfrm>
              <a:off x="905785" y="2191980"/>
              <a:ext cx="1506384" cy="1564280"/>
              <a:chOff x="101098" y="647212"/>
              <a:chExt cx="1506384" cy="1564279"/>
            </a:xfrm>
          </p:grpSpPr>
          <p:grpSp>
            <p:nvGrpSpPr>
              <p:cNvPr id="75" name="Group 74"/>
              <p:cNvGrpSpPr/>
              <p:nvPr/>
            </p:nvGrpSpPr>
            <p:grpSpPr>
              <a:xfrm>
                <a:off x="296804" y="647212"/>
                <a:ext cx="1081428" cy="829176"/>
                <a:chOff x="6855847" y="3608020"/>
                <a:chExt cx="3214828" cy="2464940"/>
              </a:xfrm>
            </p:grpSpPr>
            <p:pic>
              <p:nvPicPr>
                <p:cNvPr id="84" name="Picture 83"/>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6984999" y="3719777"/>
                  <a:ext cx="2962912" cy="1736143"/>
                </a:xfrm>
                <a:prstGeom prst="rect">
                  <a:avLst/>
                </a:prstGeom>
              </p:spPr>
            </p:pic>
            <p:pic>
              <p:nvPicPr>
                <p:cNvPr id="85" name="Picture 84"/>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855847" y="3608020"/>
                  <a:ext cx="3214828" cy="2464940"/>
                </a:xfrm>
                <a:prstGeom prst="rect">
                  <a:avLst/>
                </a:prstGeom>
              </p:spPr>
            </p:pic>
          </p:grpSp>
          <p:grpSp>
            <p:nvGrpSpPr>
              <p:cNvPr id="76" name="Group 75"/>
              <p:cNvGrpSpPr/>
              <p:nvPr/>
            </p:nvGrpSpPr>
            <p:grpSpPr>
              <a:xfrm>
                <a:off x="289815" y="1083254"/>
                <a:ext cx="199258" cy="380923"/>
                <a:chOff x="9270066" y="3730378"/>
                <a:chExt cx="588395" cy="1124834"/>
              </a:xfrm>
            </p:grpSpPr>
            <p:pic>
              <p:nvPicPr>
                <p:cNvPr id="82" name="Picture 8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9309145" y="3821906"/>
                  <a:ext cx="510236" cy="907088"/>
                </a:xfrm>
                <a:prstGeom prst="rect">
                  <a:avLst/>
                </a:prstGeom>
              </p:spPr>
            </p:pic>
            <p:pic>
              <p:nvPicPr>
                <p:cNvPr id="83" name="Picture 82"/>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9270066" y="3730378"/>
                  <a:ext cx="588395" cy="1124834"/>
                </a:xfrm>
                <a:prstGeom prst="rect">
                  <a:avLst/>
                </a:prstGeom>
              </p:spPr>
            </p:pic>
          </p:grpSp>
          <p:grpSp>
            <p:nvGrpSpPr>
              <p:cNvPr id="77" name="Group 76"/>
              <p:cNvGrpSpPr/>
              <p:nvPr/>
            </p:nvGrpSpPr>
            <p:grpSpPr>
              <a:xfrm>
                <a:off x="1003440" y="1063792"/>
                <a:ext cx="537017" cy="361219"/>
                <a:chOff x="1573072" y="996578"/>
                <a:chExt cx="1585766" cy="1066650"/>
              </a:xfrm>
            </p:grpSpPr>
            <p:pic>
              <p:nvPicPr>
                <p:cNvPr id="80" name="Picture 79"/>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731533" y="1053359"/>
                  <a:ext cx="1268842" cy="951632"/>
                </a:xfrm>
                <a:prstGeom prst="rect">
                  <a:avLst/>
                </a:prstGeom>
              </p:spPr>
            </p:pic>
            <p:pic>
              <p:nvPicPr>
                <p:cNvPr id="81" name="Picture 80"/>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6200000">
                  <a:off x="1832630" y="737020"/>
                  <a:ext cx="1066650" cy="1585766"/>
                </a:xfrm>
                <a:prstGeom prst="rect">
                  <a:avLst/>
                </a:prstGeom>
              </p:spPr>
            </p:pic>
          </p:grpSp>
          <p:sp>
            <p:nvSpPr>
              <p:cNvPr id="78" name="Freeform 14"/>
              <p:cNvSpPr>
                <a:spLocks/>
              </p:cNvSpPr>
              <p:nvPr/>
            </p:nvSpPr>
            <p:spPr bwMode="auto">
              <a:xfrm>
                <a:off x="152850" y="784098"/>
                <a:ext cx="1454632" cy="1018250"/>
              </a:xfrm>
              <a:custGeom>
                <a:avLst/>
                <a:gdLst>
                  <a:gd name="T0" fmla="*/ 391 w 399"/>
                  <a:gd name="T1" fmla="*/ 276 h 294"/>
                  <a:gd name="T2" fmla="*/ 389 w 399"/>
                  <a:gd name="T3" fmla="*/ 261 h 294"/>
                  <a:gd name="T4" fmla="*/ 379 w 399"/>
                  <a:gd name="T5" fmla="*/ 256 h 294"/>
                  <a:gd name="T6" fmla="*/ 330 w 399"/>
                  <a:gd name="T7" fmla="*/ 240 h 294"/>
                  <a:gd name="T8" fmla="*/ 247 w 399"/>
                  <a:gd name="T9" fmla="*/ 203 h 294"/>
                  <a:gd name="T10" fmla="*/ 244 w 399"/>
                  <a:gd name="T11" fmla="*/ 178 h 294"/>
                  <a:gd name="T12" fmla="*/ 245 w 399"/>
                  <a:gd name="T13" fmla="*/ 149 h 294"/>
                  <a:gd name="T14" fmla="*/ 257 w 399"/>
                  <a:gd name="T15" fmla="*/ 122 h 294"/>
                  <a:gd name="T16" fmla="*/ 249 w 399"/>
                  <a:gd name="T17" fmla="*/ 103 h 294"/>
                  <a:gd name="T18" fmla="*/ 247 w 399"/>
                  <a:gd name="T19" fmla="*/ 65 h 294"/>
                  <a:gd name="T20" fmla="*/ 239 w 399"/>
                  <a:gd name="T21" fmla="*/ 27 h 294"/>
                  <a:gd name="T22" fmla="*/ 176 w 399"/>
                  <a:gd name="T23" fmla="*/ 7 h 294"/>
                  <a:gd name="T24" fmla="*/ 151 w 399"/>
                  <a:gd name="T25" fmla="*/ 21 h 294"/>
                  <a:gd name="T26" fmla="*/ 127 w 399"/>
                  <a:gd name="T27" fmla="*/ 44 h 294"/>
                  <a:gd name="T28" fmla="*/ 124 w 399"/>
                  <a:gd name="T29" fmla="*/ 78 h 294"/>
                  <a:gd name="T30" fmla="*/ 129 w 399"/>
                  <a:gd name="T31" fmla="*/ 110 h 294"/>
                  <a:gd name="T32" fmla="*/ 120 w 399"/>
                  <a:gd name="T33" fmla="*/ 132 h 294"/>
                  <a:gd name="T34" fmla="*/ 127 w 399"/>
                  <a:gd name="T35" fmla="*/ 156 h 294"/>
                  <a:gd name="T36" fmla="*/ 134 w 399"/>
                  <a:gd name="T37" fmla="*/ 156 h 294"/>
                  <a:gd name="T38" fmla="*/ 142 w 399"/>
                  <a:gd name="T39" fmla="*/ 193 h 294"/>
                  <a:gd name="T40" fmla="*/ 136 w 399"/>
                  <a:gd name="T41" fmla="*/ 213 h 294"/>
                  <a:gd name="T42" fmla="*/ 103 w 399"/>
                  <a:gd name="T43" fmla="*/ 229 h 294"/>
                  <a:gd name="T44" fmla="*/ 24 w 399"/>
                  <a:gd name="T45" fmla="*/ 251 h 294"/>
                  <a:gd name="T46" fmla="*/ 10 w 399"/>
                  <a:gd name="T47" fmla="*/ 267 h 294"/>
                  <a:gd name="T48" fmla="*/ 0 w 399"/>
                  <a:gd name="T49" fmla="*/ 293 h 294"/>
                  <a:gd name="T50" fmla="*/ 0 w 399"/>
                  <a:gd name="T51" fmla="*/ 294 h 294"/>
                  <a:gd name="T52" fmla="*/ 399 w 399"/>
                  <a:gd name="T53" fmla="*/ 294 h 294"/>
                  <a:gd name="T54" fmla="*/ 391 w 399"/>
                  <a:gd name="T55" fmla="*/ 27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9" h="294">
                    <a:moveTo>
                      <a:pt x="391" y="276"/>
                    </a:moveTo>
                    <a:cubicBezTo>
                      <a:pt x="389" y="271"/>
                      <a:pt x="393" y="264"/>
                      <a:pt x="389" y="261"/>
                    </a:cubicBezTo>
                    <a:cubicBezTo>
                      <a:pt x="388" y="257"/>
                      <a:pt x="381" y="257"/>
                      <a:pt x="379" y="256"/>
                    </a:cubicBezTo>
                    <a:cubicBezTo>
                      <a:pt x="362" y="249"/>
                      <a:pt x="345" y="245"/>
                      <a:pt x="330" y="240"/>
                    </a:cubicBezTo>
                    <a:cubicBezTo>
                      <a:pt x="300" y="232"/>
                      <a:pt x="269" y="229"/>
                      <a:pt x="247" y="203"/>
                    </a:cubicBezTo>
                    <a:cubicBezTo>
                      <a:pt x="240" y="198"/>
                      <a:pt x="244" y="186"/>
                      <a:pt x="244" y="178"/>
                    </a:cubicBezTo>
                    <a:cubicBezTo>
                      <a:pt x="244" y="174"/>
                      <a:pt x="244" y="149"/>
                      <a:pt x="245" y="149"/>
                    </a:cubicBezTo>
                    <a:cubicBezTo>
                      <a:pt x="259" y="149"/>
                      <a:pt x="259" y="136"/>
                      <a:pt x="257" y="122"/>
                    </a:cubicBezTo>
                    <a:cubicBezTo>
                      <a:pt x="257" y="114"/>
                      <a:pt x="257" y="95"/>
                      <a:pt x="249" y="103"/>
                    </a:cubicBezTo>
                    <a:cubicBezTo>
                      <a:pt x="254" y="98"/>
                      <a:pt x="247" y="73"/>
                      <a:pt x="247" y="65"/>
                    </a:cubicBezTo>
                    <a:cubicBezTo>
                      <a:pt x="247" y="51"/>
                      <a:pt x="247" y="37"/>
                      <a:pt x="239" y="27"/>
                    </a:cubicBezTo>
                    <a:cubicBezTo>
                      <a:pt x="222" y="10"/>
                      <a:pt x="198" y="0"/>
                      <a:pt x="176" y="7"/>
                    </a:cubicBezTo>
                    <a:cubicBezTo>
                      <a:pt x="168" y="9"/>
                      <a:pt x="159" y="19"/>
                      <a:pt x="151" y="21"/>
                    </a:cubicBezTo>
                    <a:cubicBezTo>
                      <a:pt x="142" y="22"/>
                      <a:pt x="127" y="36"/>
                      <a:pt x="127" y="44"/>
                    </a:cubicBezTo>
                    <a:cubicBezTo>
                      <a:pt x="127" y="56"/>
                      <a:pt x="124" y="66"/>
                      <a:pt x="124" y="78"/>
                    </a:cubicBezTo>
                    <a:cubicBezTo>
                      <a:pt x="124" y="90"/>
                      <a:pt x="129" y="98"/>
                      <a:pt x="129" y="110"/>
                    </a:cubicBezTo>
                    <a:cubicBezTo>
                      <a:pt x="117" y="102"/>
                      <a:pt x="120" y="127"/>
                      <a:pt x="120" y="132"/>
                    </a:cubicBezTo>
                    <a:cubicBezTo>
                      <a:pt x="120" y="141"/>
                      <a:pt x="124" y="149"/>
                      <a:pt x="127" y="156"/>
                    </a:cubicBezTo>
                    <a:cubicBezTo>
                      <a:pt x="129" y="159"/>
                      <a:pt x="134" y="156"/>
                      <a:pt x="134" y="156"/>
                    </a:cubicBezTo>
                    <a:cubicBezTo>
                      <a:pt x="141" y="164"/>
                      <a:pt x="141" y="181"/>
                      <a:pt x="142" y="193"/>
                    </a:cubicBezTo>
                    <a:cubicBezTo>
                      <a:pt x="146" y="203"/>
                      <a:pt x="147" y="207"/>
                      <a:pt x="136" y="213"/>
                    </a:cubicBezTo>
                    <a:cubicBezTo>
                      <a:pt x="125" y="218"/>
                      <a:pt x="117" y="225"/>
                      <a:pt x="103" y="229"/>
                    </a:cubicBezTo>
                    <a:cubicBezTo>
                      <a:pt x="80" y="235"/>
                      <a:pt x="46" y="239"/>
                      <a:pt x="24" y="251"/>
                    </a:cubicBezTo>
                    <a:cubicBezTo>
                      <a:pt x="15" y="256"/>
                      <a:pt x="10" y="252"/>
                      <a:pt x="10" y="267"/>
                    </a:cubicBezTo>
                    <a:cubicBezTo>
                      <a:pt x="10" y="281"/>
                      <a:pt x="5" y="281"/>
                      <a:pt x="0" y="293"/>
                    </a:cubicBezTo>
                    <a:cubicBezTo>
                      <a:pt x="0" y="293"/>
                      <a:pt x="0" y="293"/>
                      <a:pt x="0" y="294"/>
                    </a:cubicBezTo>
                    <a:cubicBezTo>
                      <a:pt x="399" y="294"/>
                      <a:pt x="399" y="294"/>
                      <a:pt x="399" y="294"/>
                    </a:cubicBezTo>
                    <a:cubicBezTo>
                      <a:pt x="396" y="288"/>
                      <a:pt x="393" y="281"/>
                      <a:pt x="391" y="276"/>
                    </a:cubicBezTo>
                    <a:close/>
                  </a:path>
                </a:pathLst>
              </a:custGeom>
              <a:solidFill>
                <a:srgbClr val="326195"/>
              </a:solidFill>
              <a:ln w="28575" cap="flat" cmpd="sng" algn="ctr">
                <a:solidFill>
                  <a:sysClr val="window" lastClr="FFFFFF">
                    <a:lumMod val="65000"/>
                  </a:sysClr>
                </a:solidFill>
                <a:prstDash val="solid"/>
                <a:round/>
                <a:headEnd type="none" w="med" len="med"/>
                <a:tailEnd type="none" w="med" len="med"/>
              </a:ln>
              <a:effectLst/>
            </p:spPr>
            <p:txBody>
              <a:bodyPr rot="0" spcFirstLastPara="0" vertOverflow="overflow" horzOverflow="overflow" vert="horz" wrap="square" lIns="184271" tIns="92135" rIns="184271" bIns="92135" numCol="1" spcCol="0" rtlCol="0" fromWordArt="0" anchor="ctr" anchorCtr="0" forceAA="0" compatLnSpc="1">
                <a:prstTxWarp prst="textNoShape">
                  <a:avLst/>
                </a:prstTxWarp>
                <a:normAutofit/>
              </a:bodyPr>
              <a:lstStyle/>
              <a:p>
                <a:pPr algn="ctr" defTabSz="1948136" fontAlgn="base">
                  <a:spcBef>
                    <a:spcPct val="0"/>
                  </a:spcBef>
                  <a:spcAft>
                    <a:spcPct val="0"/>
                  </a:spcAft>
                  <a:defRPr/>
                </a:pPr>
                <a:endParaRPr lang="en-US" sz="2700" b="1" kern="0">
                  <a:solidFill>
                    <a:schemeClr val="tx1">
                      <a:lumMod val="75000"/>
                    </a:schemeClr>
                  </a:solidFill>
                  <a:latin typeface="Microsoft YaHei" charset="-122"/>
                  <a:ea typeface="Microsoft YaHei" charset="-122"/>
                  <a:cs typeface="Microsoft YaHei" charset="-122"/>
                </a:endParaRPr>
              </a:p>
            </p:txBody>
          </p:sp>
          <p:sp>
            <p:nvSpPr>
              <p:cNvPr id="79" name="Rectangle 78"/>
              <p:cNvSpPr/>
              <p:nvPr/>
            </p:nvSpPr>
            <p:spPr>
              <a:xfrm>
                <a:off x="101098" y="1826770"/>
                <a:ext cx="1483098" cy="384721"/>
              </a:xfrm>
              <a:prstGeom prst="rect">
                <a:avLst/>
              </a:prstGeom>
            </p:spPr>
            <p:txBody>
              <a:bodyPr wrap="none">
                <a:spAutoFit/>
              </a:bodyPr>
              <a:lstStyle/>
              <a:p>
                <a:pPr algn="ctr" defTabSz="1218793" fontAlgn="base">
                  <a:spcBef>
                    <a:spcPct val="0"/>
                  </a:spcBef>
                  <a:spcAft>
                    <a:spcPct val="0"/>
                  </a:spcAft>
                  <a:defRPr/>
                </a:pPr>
                <a:r>
                  <a:rPr lang="en-US" sz="1900" kern="0" dirty="0">
                    <a:solidFill>
                      <a:schemeClr val="bg2"/>
                    </a:solidFill>
                    <a:latin typeface="Microsoft YaHei" charset="-122"/>
                    <a:ea typeface="Microsoft YaHei" charset="-122"/>
                    <a:cs typeface="Microsoft YaHei" charset="-122"/>
                  </a:rPr>
                  <a:t>Any Device</a:t>
                </a:r>
              </a:p>
            </p:txBody>
          </p:sp>
        </p:grpSp>
      </p:grpSp>
      <p:sp>
        <p:nvSpPr>
          <p:cNvPr id="90" name="TextBox 89"/>
          <p:cNvSpPr txBox="1"/>
          <p:nvPr/>
        </p:nvSpPr>
        <p:spPr>
          <a:xfrm>
            <a:off x="3358976" y="2770114"/>
            <a:ext cx="5397631" cy="369332"/>
          </a:xfrm>
          <a:prstGeom prst="rect">
            <a:avLst/>
          </a:prstGeom>
          <a:noFill/>
        </p:spPr>
        <p:txBody>
          <a:bodyPr wrap="none" rtlCol="0">
            <a:spAutoFit/>
          </a:bodyPr>
          <a:lstStyle/>
          <a:p>
            <a:r>
              <a:rPr kumimoji="1" lang="en-US" altLang="zh-TW" sz="1800" dirty="0" smtClean="0">
                <a:solidFill>
                  <a:schemeClr val="tx1">
                    <a:lumMod val="75000"/>
                  </a:schemeClr>
                </a:solidFill>
                <a:latin typeface="Microsoft YaHei" charset="-122"/>
                <a:ea typeface="Microsoft YaHei" charset="-122"/>
                <a:cs typeface="Microsoft YaHei" charset="-122"/>
              </a:rPr>
              <a:t>SSL010101010101010101010101010101010SSL</a:t>
            </a:r>
            <a:endParaRPr kumimoji="1" lang="zh-TW" altLang="en-US" sz="1800" dirty="0" err="1" smtClean="0">
              <a:solidFill>
                <a:schemeClr val="tx1">
                  <a:lumMod val="75000"/>
                </a:schemeClr>
              </a:solidFill>
              <a:latin typeface="Microsoft YaHei" charset="-122"/>
              <a:ea typeface="Microsoft YaHei" charset="-122"/>
              <a:cs typeface="Microsoft YaHei" charset="-122"/>
            </a:endParaRPr>
          </a:p>
        </p:txBody>
      </p:sp>
      <p:pic>
        <p:nvPicPr>
          <p:cNvPr id="87" name="圖片 12"/>
          <p:cNvPicPr>
            <a:picLocks noChangeAspect="1"/>
          </p:cNvPicPr>
          <p:nvPr/>
        </p:nvPicPr>
        <p:blipFill>
          <a:blip r:embed="rId26"/>
          <a:stretch>
            <a:fillRect/>
          </a:stretch>
        </p:blipFill>
        <p:spPr>
          <a:xfrm>
            <a:off x="4637198" y="2531445"/>
            <a:ext cx="2452535" cy="866205"/>
          </a:xfrm>
          <a:prstGeom prst="rect">
            <a:avLst/>
          </a:prstGeom>
        </p:spPr>
      </p:pic>
      <p:sp>
        <p:nvSpPr>
          <p:cNvPr id="91" name="Isosceles Triangle 90"/>
          <p:cNvSpPr/>
          <p:nvPr/>
        </p:nvSpPr>
        <p:spPr bwMode="auto">
          <a:xfrm>
            <a:off x="657650" y="4335757"/>
            <a:ext cx="10608991" cy="192415"/>
          </a:xfrm>
          <a:prstGeom prst="triangl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92" name="Rounded Rectangle 91"/>
          <p:cNvSpPr/>
          <p:nvPr/>
        </p:nvSpPr>
        <p:spPr bwMode="auto">
          <a:xfrm>
            <a:off x="1036636" y="4617965"/>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r>
              <a:rPr kumimoji="1" lang="en-US" altLang="zh-TW" dirty="0" smtClean="0">
                <a:latin typeface="Microsoft YaHei" charset="-122"/>
                <a:ea typeface="Microsoft YaHei" charset="-122"/>
                <a:cs typeface="Microsoft YaHei" charset="-122"/>
              </a:rPr>
              <a:t>SLB</a:t>
            </a:r>
            <a:endParaRPr kumimoji="1" lang="zh-TW" altLang="en-US" dirty="0" smtClean="0">
              <a:latin typeface="Microsoft YaHei" charset="-122"/>
              <a:ea typeface="Microsoft YaHei" charset="-122"/>
              <a:cs typeface="Microsoft YaHei" charset="-122"/>
            </a:endParaRPr>
          </a:p>
        </p:txBody>
      </p:sp>
      <p:sp>
        <p:nvSpPr>
          <p:cNvPr id="93" name="Rounded Rectangle 92"/>
          <p:cNvSpPr/>
          <p:nvPr/>
        </p:nvSpPr>
        <p:spPr bwMode="auto">
          <a:xfrm>
            <a:off x="1944956" y="4617965"/>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400" dirty="0" smtClean="0">
                <a:latin typeface="Microsoft YaHei" charset="-122"/>
                <a:ea typeface="Microsoft YaHei" charset="-122"/>
                <a:cs typeface="Microsoft YaHei" charset="-122"/>
              </a:rPr>
              <a:t>GSLB</a:t>
            </a:r>
            <a:endParaRPr kumimoji="1" lang="zh-TW" altLang="en-US" sz="1400" dirty="0" smtClean="0">
              <a:latin typeface="Microsoft YaHei" charset="-122"/>
              <a:ea typeface="Microsoft YaHei" charset="-122"/>
              <a:cs typeface="Microsoft YaHei" charset="-122"/>
            </a:endParaRPr>
          </a:p>
        </p:txBody>
      </p:sp>
      <p:sp>
        <p:nvSpPr>
          <p:cNvPr id="94" name="Rounded Rectangle 93"/>
          <p:cNvSpPr/>
          <p:nvPr/>
        </p:nvSpPr>
        <p:spPr bwMode="auto">
          <a:xfrm>
            <a:off x="2830854"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400" dirty="0" smtClean="0">
                <a:latin typeface="Microsoft YaHei" charset="-122"/>
                <a:ea typeface="Microsoft YaHei" charset="-122"/>
                <a:cs typeface="Microsoft YaHei" charset="-122"/>
              </a:rPr>
              <a:t>LLB</a:t>
            </a:r>
            <a:endParaRPr kumimoji="1" lang="zh-TW" altLang="en-US" sz="1400" dirty="0" smtClean="0">
              <a:latin typeface="Microsoft YaHei" charset="-122"/>
              <a:ea typeface="Microsoft YaHei" charset="-122"/>
              <a:cs typeface="Microsoft YaHei" charset="-122"/>
            </a:endParaRPr>
          </a:p>
        </p:txBody>
      </p:sp>
      <p:sp>
        <p:nvSpPr>
          <p:cNvPr id="95" name="Rounded Rectangle 94"/>
          <p:cNvSpPr/>
          <p:nvPr/>
        </p:nvSpPr>
        <p:spPr bwMode="auto">
          <a:xfrm>
            <a:off x="3717472"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Surge Queue</a:t>
            </a:r>
            <a:endParaRPr kumimoji="1" lang="zh-TW" altLang="en-US" sz="1100" dirty="0" smtClean="0">
              <a:latin typeface="Microsoft YaHei" charset="-122"/>
              <a:ea typeface="Microsoft YaHei" charset="-122"/>
              <a:cs typeface="Microsoft YaHei" charset="-122"/>
            </a:endParaRPr>
          </a:p>
        </p:txBody>
      </p:sp>
      <p:sp>
        <p:nvSpPr>
          <p:cNvPr id="96" name="Rounded Rectangle 95"/>
          <p:cNvSpPr/>
          <p:nvPr/>
        </p:nvSpPr>
        <p:spPr bwMode="auto">
          <a:xfrm>
            <a:off x="4656819"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Cache</a:t>
            </a:r>
            <a:endParaRPr kumimoji="1" lang="zh-TW" altLang="en-US" sz="1100" dirty="0" smtClean="0">
              <a:latin typeface="Microsoft YaHei" charset="-122"/>
              <a:ea typeface="Microsoft YaHei" charset="-122"/>
              <a:cs typeface="Microsoft YaHei" charset="-122"/>
            </a:endParaRPr>
          </a:p>
        </p:txBody>
      </p:sp>
      <p:sp>
        <p:nvSpPr>
          <p:cNvPr id="97" name="Rounded Rectangle 96"/>
          <p:cNvSpPr/>
          <p:nvPr/>
        </p:nvSpPr>
        <p:spPr bwMode="auto">
          <a:xfrm>
            <a:off x="5522073"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Compression</a:t>
            </a:r>
            <a:endParaRPr kumimoji="1" lang="zh-TW" altLang="en-US" sz="1100" dirty="0" smtClean="0">
              <a:latin typeface="Microsoft YaHei" charset="-122"/>
              <a:ea typeface="Microsoft YaHei" charset="-122"/>
              <a:cs typeface="Microsoft YaHei" charset="-122"/>
            </a:endParaRPr>
          </a:p>
        </p:txBody>
      </p:sp>
      <p:sp>
        <p:nvSpPr>
          <p:cNvPr id="98" name="Rounded Rectangle 97"/>
          <p:cNvSpPr/>
          <p:nvPr/>
        </p:nvSpPr>
        <p:spPr bwMode="auto">
          <a:xfrm>
            <a:off x="6418721"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Mobile Optimization</a:t>
            </a:r>
            <a:endParaRPr kumimoji="1" lang="zh-TW" altLang="en-US" sz="1100" dirty="0" smtClean="0">
              <a:latin typeface="Microsoft YaHei" charset="-122"/>
              <a:ea typeface="Microsoft YaHei" charset="-122"/>
              <a:cs typeface="Microsoft YaHei" charset="-122"/>
            </a:endParaRPr>
          </a:p>
        </p:txBody>
      </p:sp>
      <p:sp>
        <p:nvSpPr>
          <p:cNvPr id="99" name="Rounded Rectangle 98"/>
          <p:cNvSpPr/>
          <p:nvPr/>
        </p:nvSpPr>
        <p:spPr bwMode="auto">
          <a:xfrm>
            <a:off x="7310111"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400" dirty="0" smtClean="0">
                <a:latin typeface="Microsoft YaHei" charset="-122"/>
                <a:ea typeface="Microsoft YaHei" charset="-122"/>
                <a:cs typeface="Microsoft YaHei" charset="-122"/>
              </a:rPr>
              <a:t>FEO</a:t>
            </a:r>
            <a:endParaRPr kumimoji="1" lang="zh-TW" altLang="en-US" sz="1400" dirty="0" smtClean="0">
              <a:latin typeface="Microsoft YaHei" charset="-122"/>
              <a:ea typeface="Microsoft YaHei" charset="-122"/>
              <a:cs typeface="Microsoft YaHei" charset="-122"/>
            </a:endParaRPr>
          </a:p>
        </p:txBody>
      </p:sp>
      <p:sp>
        <p:nvSpPr>
          <p:cNvPr id="100" name="Rounded Rectangle 99"/>
          <p:cNvSpPr/>
          <p:nvPr/>
        </p:nvSpPr>
        <p:spPr bwMode="auto">
          <a:xfrm>
            <a:off x="8197702"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TCP Optimization</a:t>
            </a:r>
            <a:endParaRPr kumimoji="1" lang="zh-TW" altLang="en-US" sz="1100" dirty="0" smtClean="0">
              <a:latin typeface="Microsoft YaHei" charset="-122"/>
              <a:ea typeface="Microsoft YaHei" charset="-122"/>
              <a:cs typeface="Microsoft YaHei" charset="-122"/>
            </a:endParaRPr>
          </a:p>
        </p:txBody>
      </p:sp>
      <p:sp>
        <p:nvSpPr>
          <p:cNvPr id="101" name="Rounded Rectangle 100"/>
          <p:cNvSpPr/>
          <p:nvPr/>
        </p:nvSpPr>
        <p:spPr bwMode="auto">
          <a:xfrm>
            <a:off x="9171488"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App Performance</a:t>
            </a:r>
            <a:endParaRPr kumimoji="1" lang="zh-TW" altLang="en-US" sz="1100" dirty="0" smtClean="0">
              <a:latin typeface="Microsoft YaHei" charset="-122"/>
              <a:ea typeface="Microsoft YaHei" charset="-122"/>
              <a:cs typeface="Microsoft YaHei" charset="-122"/>
            </a:endParaRPr>
          </a:p>
        </p:txBody>
      </p:sp>
      <p:sp>
        <p:nvSpPr>
          <p:cNvPr id="103" name="TextBox 102"/>
          <p:cNvSpPr txBox="1"/>
          <p:nvPr/>
        </p:nvSpPr>
        <p:spPr>
          <a:xfrm>
            <a:off x="1801394" y="5490249"/>
            <a:ext cx="992579" cy="415498"/>
          </a:xfrm>
          <a:prstGeom prst="rect">
            <a:avLst/>
          </a:prstGeom>
          <a:noFill/>
        </p:spPr>
        <p:txBody>
          <a:bodyPr wrap="none" rtlCol="0">
            <a:spAutoFit/>
          </a:bodyPr>
          <a:lstStyle/>
          <a:p>
            <a:r>
              <a:rPr kumimoji="1" lang="zh-TW" altLang="en-US" b="1" dirty="0" smtClean="0">
                <a:latin typeface="Microsoft YaHei" charset="-122"/>
                <a:ea typeface="Microsoft YaHei" charset="-122"/>
                <a:cs typeface="Microsoft YaHei" charset="-122"/>
              </a:rPr>
              <a:t>高可用</a:t>
            </a:r>
          </a:p>
        </p:txBody>
      </p:sp>
      <p:sp>
        <p:nvSpPr>
          <p:cNvPr id="105" name="TextBox 104"/>
          <p:cNvSpPr txBox="1"/>
          <p:nvPr/>
        </p:nvSpPr>
        <p:spPr>
          <a:xfrm>
            <a:off x="5582022" y="5515902"/>
            <a:ext cx="1261884" cy="415498"/>
          </a:xfrm>
          <a:prstGeom prst="rect">
            <a:avLst/>
          </a:prstGeom>
          <a:noFill/>
        </p:spPr>
        <p:txBody>
          <a:bodyPr wrap="none" rtlCol="0">
            <a:spAutoFit/>
          </a:bodyPr>
          <a:lstStyle/>
          <a:p>
            <a:r>
              <a:rPr kumimoji="1" lang="zh-TW" altLang="en-US" b="1" dirty="0" smtClean="0">
                <a:latin typeface="Microsoft YaHei" charset="-122"/>
                <a:ea typeface="Microsoft YaHei" charset="-122"/>
                <a:cs typeface="Microsoft YaHei" charset="-122"/>
              </a:rPr>
              <a:t>服务加速</a:t>
            </a:r>
          </a:p>
        </p:txBody>
      </p:sp>
      <p:sp>
        <p:nvSpPr>
          <p:cNvPr id="106" name="Rounded Rectangle 105"/>
          <p:cNvSpPr/>
          <p:nvPr/>
        </p:nvSpPr>
        <p:spPr bwMode="auto">
          <a:xfrm>
            <a:off x="10108719" y="4617965"/>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000" dirty="0" smtClean="0">
                <a:latin typeface="Microsoft YaHei" charset="-122"/>
                <a:ea typeface="Microsoft YaHei" charset="-122"/>
                <a:cs typeface="Microsoft YaHei" charset="-122"/>
              </a:rPr>
              <a:t>Central </a:t>
            </a:r>
            <a:r>
              <a:rPr kumimoji="1" lang="en-US" altLang="zh-TW" sz="1000" dirty="0" err="1" smtClean="0">
                <a:latin typeface="Microsoft YaHei" charset="-122"/>
                <a:ea typeface="Microsoft YaHei" charset="-122"/>
                <a:cs typeface="Microsoft YaHei" charset="-122"/>
              </a:rPr>
              <a:t>Mgmt</a:t>
            </a:r>
            <a:endParaRPr kumimoji="1" lang="zh-TW" altLang="en-US" sz="1000" dirty="0" smtClean="0">
              <a:latin typeface="Microsoft YaHei" charset="-122"/>
              <a:ea typeface="Microsoft YaHei" charset="-122"/>
              <a:cs typeface="Microsoft YaHei" charset="-122"/>
            </a:endParaRPr>
          </a:p>
        </p:txBody>
      </p:sp>
      <p:sp>
        <p:nvSpPr>
          <p:cNvPr id="108" name="TextBox 107"/>
          <p:cNvSpPr txBox="1"/>
          <p:nvPr/>
        </p:nvSpPr>
        <p:spPr>
          <a:xfrm>
            <a:off x="9132952" y="5515902"/>
            <a:ext cx="1388522" cy="415498"/>
          </a:xfrm>
          <a:prstGeom prst="rect">
            <a:avLst/>
          </a:prstGeom>
          <a:noFill/>
        </p:spPr>
        <p:txBody>
          <a:bodyPr wrap="none" rtlCol="0">
            <a:spAutoFit/>
          </a:bodyPr>
          <a:lstStyle/>
          <a:p>
            <a:r>
              <a:rPr kumimoji="1" lang="zh-TW" altLang="en-US" b="1" dirty="0" smtClean="0">
                <a:latin typeface="Microsoft YaHei" charset="-122"/>
                <a:ea typeface="Microsoft YaHei" charset="-122"/>
                <a:cs typeface="Microsoft YaHei" charset="-122"/>
              </a:rPr>
              <a:t>可视</a:t>
            </a:r>
            <a:r>
              <a:rPr kumimoji="1" lang="en-US" altLang="zh-TW" b="1" dirty="0" smtClean="0">
                <a:latin typeface="Microsoft YaHei" charset="-122"/>
                <a:ea typeface="Microsoft YaHei" charset="-122"/>
                <a:cs typeface="Microsoft YaHei" charset="-122"/>
              </a:rPr>
              <a:t>/</a:t>
            </a:r>
            <a:r>
              <a:rPr kumimoji="1" lang="zh-TW" altLang="en-US" b="1" dirty="0" smtClean="0">
                <a:latin typeface="Microsoft YaHei" charset="-122"/>
                <a:ea typeface="Microsoft YaHei" charset="-122"/>
                <a:cs typeface="Microsoft YaHei" charset="-122"/>
              </a:rPr>
              <a:t>管理</a:t>
            </a:r>
          </a:p>
        </p:txBody>
      </p:sp>
    </p:spTree>
    <p:extLst>
      <p:ext uri="{BB962C8B-B14F-4D97-AF65-F5344CB8AC3E}">
        <p14:creationId xmlns:p14="http://schemas.microsoft.com/office/powerpoint/2010/main" val="1474377200"/>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Can 88"/>
          <p:cNvSpPr/>
          <p:nvPr/>
        </p:nvSpPr>
        <p:spPr bwMode="auto">
          <a:xfrm rot="5400000">
            <a:off x="5749078" y="125253"/>
            <a:ext cx="284603" cy="5650981"/>
          </a:xfrm>
          <a:prstGeom prst="can">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3" name="Title 2"/>
          <p:cNvSpPr>
            <a:spLocks noGrp="1"/>
          </p:cNvSpPr>
          <p:nvPr>
            <p:ph type="title"/>
          </p:nvPr>
        </p:nvSpPr>
        <p:spPr/>
        <p:txBody>
          <a:bodyPr/>
          <a:lstStyle/>
          <a:p>
            <a:r>
              <a:rPr kumimoji="1" lang="en-US" altLang="zh-TW" dirty="0" err="1" smtClean="0">
                <a:latin typeface="Microsoft YaHei" charset="-122"/>
                <a:ea typeface="Microsoft YaHei" charset="-122"/>
                <a:cs typeface="Microsoft YaHei" charset="-122"/>
              </a:rPr>
              <a:t>NetScaler</a:t>
            </a:r>
            <a:r>
              <a:rPr kumimoji="1" lang="en-US" altLang="zh-TW" dirty="0" smtClean="0">
                <a:latin typeface="Microsoft YaHei" charset="-122"/>
                <a:ea typeface="Microsoft YaHei" charset="-122"/>
                <a:cs typeface="Microsoft YaHei" charset="-122"/>
              </a:rPr>
              <a:t> </a:t>
            </a:r>
            <a:r>
              <a:rPr kumimoji="1" lang="zh-TW" altLang="en-US" dirty="0" smtClean="0">
                <a:latin typeface="Microsoft YaHei" charset="-122"/>
                <a:ea typeface="Microsoft YaHei" charset="-122"/>
                <a:cs typeface="Microsoft YaHei" charset="-122"/>
              </a:rPr>
              <a:t>提高安全与法规满足</a:t>
            </a:r>
            <a:endParaRPr kumimoji="1" lang="zh-TW" altLang="en-US" dirty="0">
              <a:latin typeface="Microsoft YaHei" charset="-122"/>
              <a:ea typeface="Microsoft YaHei" charset="-122"/>
              <a:cs typeface="Microsoft YaHei" charset="-122"/>
            </a:endParaRPr>
          </a:p>
        </p:txBody>
      </p:sp>
      <p:sp>
        <p:nvSpPr>
          <p:cNvPr id="4" name="Rounded Rectangle 3"/>
          <p:cNvSpPr/>
          <p:nvPr/>
        </p:nvSpPr>
        <p:spPr bwMode="auto">
          <a:xfrm>
            <a:off x="4816798" y="3440662"/>
            <a:ext cx="2108200" cy="895095"/>
          </a:xfrm>
          <a:prstGeom prst="roundRect">
            <a:avLst/>
          </a:prstGeom>
          <a:solidFill>
            <a:schemeClr val="accent3"/>
          </a:solidFill>
          <a:ln w="22225" cap="flat" cmpd="sng" algn="ctr">
            <a:noFill/>
            <a:prstDash val="solid"/>
            <a:round/>
            <a:headEnd type="none" w="med" len="med"/>
            <a:tailEnd type="none" w="med" len="med"/>
          </a:ln>
          <a:effectLst/>
        </p:spPr>
        <p:txBody>
          <a:bodyPr lIns="138228" tIns="69113" rIns="138228" bIns="69113" anchor="ctr">
            <a:normAutofit/>
          </a:bodyPr>
          <a:lstStyle/>
          <a:p>
            <a:pPr algn="ctr" defTabSz="1461470">
              <a:defRPr/>
            </a:pPr>
            <a:r>
              <a:rPr lang="zh-TW" altLang="en-US" dirty="0" smtClean="0">
                <a:latin typeface="Microsoft YaHei" charset="-122"/>
                <a:ea typeface="Microsoft YaHei" charset="-122"/>
                <a:cs typeface="Microsoft YaHei" charset="-122"/>
              </a:rPr>
              <a:t>安全</a:t>
            </a:r>
            <a:r>
              <a:rPr lang="en-US" altLang="zh-TW" dirty="0" smtClean="0">
                <a:latin typeface="Microsoft YaHei" charset="-122"/>
                <a:ea typeface="Microsoft YaHei" charset="-122"/>
                <a:cs typeface="Microsoft YaHei" charset="-122"/>
              </a:rPr>
              <a:t>/</a:t>
            </a:r>
            <a:r>
              <a:rPr lang="zh-TW" altLang="en-US" dirty="0" smtClean="0">
                <a:latin typeface="Microsoft YaHei" charset="-122"/>
                <a:ea typeface="Microsoft YaHei" charset="-122"/>
                <a:cs typeface="Microsoft YaHei" charset="-122"/>
              </a:rPr>
              <a:t>法规</a:t>
            </a:r>
            <a:endParaRPr lang="en-US" dirty="0">
              <a:latin typeface="Microsoft YaHei" charset="-122"/>
              <a:ea typeface="Microsoft YaHei" charset="-122"/>
              <a:cs typeface="Microsoft YaHei" charset="-122"/>
            </a:endParaRPr>
          </a:p>
        </p:txBody>
      </p:sp>
      <p:grpSp>
        <p:nvGrpSpPr>
          <p:cNvPr id="32" name="Group 31"/>
          <p:cNvGrpSpPr/>
          <p:nvPr/>
        </p:nvGrpSpPr>
        <p:grpSpPr>
          <a:xfrm>
            <a:off x="8942723" y="2011363"/>
            <a:ext cx="2988537" cy="2064545"/>
            <a:chOff x="9744770" y="2779568"/>
            <a:chExt cx="2342939" cy="1551122"/>
          </a:xfrm>
        </p:grpSpPr>
        <p:sp>
          <p:nvSpPr>
            <p:cNvPr id="33" name="Rectangle 32"/>
            <p:cNvSpPr/>
            <p:nvPr/>
          </p:nvSpPr>
          <p:spPr>
            <a:xfrm>
              <a:off x="10449873" y="4041644"/>
              <a:ext cx="932733" cy="289046"/>
            </a:xfrm>
            <a:prstGeom prst="rect">
              <a:avLst/>
            </a:prstGeom>
          </p:spPr>
          <p:txBody>
            <a:bodyPr wrap="none">
              <a:spAutoFit/>
            </a:bodyPr>
            <a:lstStyle/>
            <a:p>
              <a:pPr algn="ctr" defTabSz="1218793" fontAlgn="base">
                <a:spcBef>
                  <a:spcPct val="0"/>
                </a:spcBef>
                <a:spcAft>
                  <a:spcPct val="0"/>
                </a:spcAft>
              </a:pPr>
              <a:r>
                <a:rPr lang="en-US" sz="1900" kern="0" dirty="0">
                  <a:solidFill>
                    <a:schemeClr val="bg2"/>
                  </a:solidFill>
                  <a:latin typeface="Microsoft YaHei" charset="-122"/>
                  <a:ea typeface="Microsoft YaHei" charset="-122"/>
                  <a:cs typeface="Microsoft YaHei" charset="-122"/>
                </a:rPr>
                <a:t>Any App</a:t>
              </a:r>
            </a:p>
          </p:txBody>
        </p:sp>
        <p:grpSp>
          <p:nvGrpSpPr>
            <p:cNvPr id="34" name="Group 33"/>
            <p:cNvGrpSpPr/>
            <p:nvPr/>
          </p:nvGrpSpPr>
          <p:grpSpPr>
            <a:xfrm>
              <a:off x="9744770" y="2779568"/>
              <a:ext cx="2342939" cy="1273312"/>
              <a:chOff x="9744770" y="2779568"/>
              <a:chExt cx="2342939" cy="1273312"/>
            </a:xfrm>
          </p:grpSpPr>
          <p:sp>
            <p:nvSpPr>
              <p:cNvPr id="35" name="Freeform 68"/>
              <p:cNvSpPr>
                <a:spLocks/>
              </p:cNvSpPr>
              <p:nvPr/>
            </p:nvSpPr>
            <p:spPr bwMode="auto">
              <a:xfrm flipH="1">
                <a:off x="9744770" y="2779568"/>
                <a:ext cx="2342939" cy="1273312"/>
              </a:xfrm>
              <a:custGeom>
                <a:avLst/>
                <a:gdLst>
                  <a:gd name="T0" fmla="*/ 589 w 835"/>
                  <a:gd name="T1" fmla="*/ 0 h 485"/>
                  <a:gd name="T2" fmla="*/ 589 w 835"/>
                  <a:gd name="T3" fmla="*/ 0 h 485"/>
                  <a:gd name="T4" fmla="*/ 398 w 835"/>
                  <a:gd name="T5" fmla="*/ 90 h 485"/>
                  <a:gd name="T6" fmla="*/ 322 w 835"/>
                  <a:gd name="T7" fmla="*/ 66 h 485"/>
                  <a:gd name="T8" fmla="*/ 211 w 835"/>
                  <a:gd name="T9" fmla="*/ 130 h 485"/>
                  <a:gd name="T10" fmla="*/ 180 w 835"/>
                  <a:gd name="T11" fmla="*/ 128 h 485"/>
                  <a:gd name="T12" fmla="*/ 0 w 835"/>
                  <a:gd name="T13" fmla="*/ 307 h 485"/>
                  <a:gd name="T14" fmla="*/ 160 w 835"/>
                  <a:gd name="T15" fmla="*/ 483 h 485"/>
                  <a:gd name="T16" fmla="*/ 160 w 835"/>
                  <a:gd name="T17" fmla="*/ 485 h 485"/>
                  <a:gd name="T18" fmla="*/ 626 w 835"/>
                  <a:gd name="T19" fmla="*/ 485 h 485"/>
                  <a:gd name="T20" fmla="*/ 626 w 835"/>
                  <a:gd name="T21" fmla="*/ 481 h 485"/>
                  <a:gd name="T22" fmla="*/ 835 w 835"/>
                  <a:gd name="T23" fmla="*/ 242 h 485"/>
                  <a:gd name="T24" fmla="*/ 589 w 835"/>
                  <a:gd name="T2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5" h="485">
                    <a:moveTo>
                      <a:pt x="589" y="0"/>
                    </a:moveTo>
                    <a:lnTo>
                      <a:pt x="589" y="0"/>
                    </a:lnTo>
                    <a:cubicBezTo>
                      <a:pt x="512" y="0"/>
                      <a:pt x="443" y="34"/>
                      <a:pt x="398" y="90"/>
                    </a:cubicBezTo>
                    <a:cubicBezTo>
                      <a:pt x="377" y="75"/>
                      <a:pt x="351" y="66"/>
                      <a:pt x="322" y="66"/>
                    </a:cubicBezTo>
                    <a:cubicBezTo>
                      <a:pt x="275" y="66"/>
                      <a:pt x="233" y="92"/>
                      <a:pt x="211" y="130"/>
                    </a:cubicBezTo>
                    <a:cubicBezTo>
                      <a:pt x="201" y="129"/>
                      <a:pt x="191" y="128"/>
                      <a:pt x="180" y="128"/>
                    </a:cubicBezTo>
                    <a:cubicBezTo>
                      <a:pt x="80" y="128"/>
                      <a:pt x="0" y="207"/>
                      <a:pt x="0" y="307"/>
                    </a:cubicBezTo>
                    <a:cubicBezTo>
                      <a:pt x="0" y="397"/>
                      <a:pt x="69" y="473"/>
                      <a:pt x="160" y="483"/>
                    </a:cubicBezTo>
                    <a:lnTo>
                      <a:pt x="160" y="485"/>
                    </a:lnTo>
                    <a:lnTo>
                      <a:pt x="626" y="485"/>
                    </a:lnTo>
                    <a:lnTo>
                      <a:pt x="626" y="481"/>
                    </a:lnTo>
                    <a:cubicBezTo>
                      <a:pt x="744" y="464"/>
                      <a:pt x="835" y="363"/>
                      <a:pt x="835" y="242"/>
                    </a:cubicBezTo>
                    <a:cubicBezTo>
                      <a:pt x="835" y="108"/>
                      <a:pt x="725" y="0"/>
                      <a:pt x="589" y="0"/>
                    </a:cubicBezTo>
                    <a:close/>
                  </a:path>
                </a:pathLst>
              </a:custGeom>
              <a:gradFill flip="none" rotWithShape="1">
                <a:gsLst>
                  <a:gs pos="0">
                    <a:srgbClr val="0079BD">
                      <a:shade val="30000"/>
                      <a:satMod val="115000"/>
                      <a:lumMod val="55000"/>
                    </a:srgbClr>
                  </a:gs>
                  <a:gs pos="50000">
                    <a:srgbClr val="0079BD">
                      <a:shade val="67500"/>
                      <a:satMod val="115000"/>
                      <a:lumMod val="79000"/>
                    </a:srgbClr>
                  </a:gs>
                  <a:gs pos="100000">
                    <a:srgbClr val="0079BD">
                      <a:shade val="100000"/>
                      <a:satMod val="115000"/>
                      <a:lumMod val="65000"/>
                    </a:srgbClr>
                  </a:gs>
                </a:gsLst>
                <a:lin ang="16200000" scaled="1"/>
                <a:tileRect/>
              </a:gradFill>
              <a:ln w="19050" cap="flat" cmpd="sng" algn="ctr">
                <a:noFill/>
                <a:prstDash val="solid"/>
                <a:headEnd/>
                <a:tailEnd/>
              </a:ln>
              <a:effectLst/>
            </p:spPr>
            <p:txBody>
              <a:bodyPr lIns="0" tIns="0" rIns="0" bIns="0" rtlCol="0" anchor="ctr"/>
              <a:lstStyle/>
              <a:p>
                <a:pPr algn="ctr" defTabSz="914323" eaLnBrk="0" fontAlgn="base" hangingPunct="0">
                  <a:spcBef>
                    <a:spcPct val="0"/>
                  </a:spcBef>
                  <a:spcAft>
                    <a:spcPts val="1200"/>
                  </a:spcAft>
                </a:pPr>
                <a:endParaRPr lang="en-US" sz="2000" kern="0" dirty="0">
                  <a:latin typeface="Microsoft YaHei" charset="-122"/>
                  <a:ea typeface="Microsoft YaHei" charset="-122"/>
                  <a:cs typeface="Microsoft YaHei" charset="-122"/>
                </a:endParaRPr>
              </a:p>
            </p:txBody>
          </p:sp>
          <p:pic>
            <p:nvPicPr>
              <p:cNvPr id="36" name="Picture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31246" y="3457594"/>
                <a:ext cx="246103" cy="201931"/>
              </a:xfrm>
              <a:prstGeom prst="roundRect">
                <a:avLst/>
              </a:prstGeom>
              <a:noFill/>
              <a:effectLst/>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69249" y="2884999"/>
                <a:ext cx="201841" cy="173741"/>
              </a:xfrm>
              <a:prstGeom prst="roundRect">
                <a:avLst/>
              </a:prstGeom>
              <a:noFill/>
              <a:effectLst/>
            </p:spPr>
          </p:pic>
          <p:pic>
            <p:nvPicPr>
              <p:cNvPr id="38" name="Picture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70170" y="3208686"/>
                <a:ext cx="200390" cy="181135"/>
              </a:xfrm>
              <a:prstGeom prst="rect">
                <a:avLst/>
              </a:prstGeom>
            </p:spPr>
          </p:pic>
          <p:pic>
            <p:nvPicPr>
              <p:cNvPr id="39" name="Picture 3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51662" y="3004492"/>
                <a:ext cx="200390" cy="181135"/>
              </a:xfrm>
              <a:prstGeom prst="rect">
                <a:avLst/>
              </a:prstGeom>
            </p:spPr>
          </p:pic>
          <p:pic>
            <p:nvPicPr>
              <p:cNvPr id="40" name="Picture 3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74133" y="2937714"/>
                <a:ext cx="200390" cy="181135"/>
              </a:xfrm>
              <a:prstGeom prst="rect">
                <a:avLst/>
              </a:prstGeom>
            </p:spPr>
          </p:pic>
          <p:pic>
            <p:nvPicPr>
              <p:cNvPr id="41" name="Picture 4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45403" y="3676478"/>
                <a:ext cx="466107" cy="223730"/>
              </a:xfrm>
              <a:prstGeom prst="roundRect">
                <a:avLst/>
              </a:prstGeom>
              <a:noFill/>
              <a:effectLst/>
            </p:spPr>
          </p:pic>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76695" y="3800580"/>
                <a:ext cx="187730" cy="187731"/>
              </a:xfrm>
              <a:prstGeom prst="roundRect">
                <a:avLst/>
              </a:prstGeom>
              <a:noFill/>
              <a:effectLst/>
            </p:spPr>
          </p:pic>
          <p:pic>
            <p:nvPicPr>
              <p:cNvPr id="43" name="Picture 4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13004" y="3199655"/>
                <a:ext cx="221601" cy="221599"/>
              </a:xfrm>
              <a:prstGeom prst="roundRect">
                <a:avLst/>
              </a:prstGeom>
              <a:noFill/>
              <a:effectLst/>
            </p:spPr>
          </p:pic>
          <p:pic>
            <p:nvPicPr>
              <p:cNvPr id="44" name="Picture 4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1010925" y="3382833"/>
                <a:ext cx="234135" cy="234134"/>
              </a:xfrm>
              <a:prstGeom prst="roundRect">
                <a:avLst/>
              </a:prstGeom>
              <a:noFill/>
              <a:effectLst/>
            </p:spPr>
          </p:pic>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776167" y="3215468"/>
                <a:ext cx="192022" cy="192022"/>
              </a:xfrm>
              <a:prstGeom prst="roundRect">
                <a:avLst/>
              </a:prstGeom>
              <a:noFill/>
              <a:effectLst/>
            </p:spPr>
          </p:pic>
          <p:pic>
            <p:nvPicPr>
              <p:cNvPr id="46" name="Picture 2"/>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11382093" y="3427195"/>
                <a:ext cx="246105" cy="246103"/>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23266" y="3713213"/>
                <a:ext cx="291965" cy="291968"/>
              </a:xfrm>
              <a:prstGeom prst="roundRect">
                <a:avLst/>
              </a:prstGeom>
              <a:noFill/>
              <a:effectLst/>
            </p:spPr>
          </p:pic>
          <p:pic>
            <p:nvPicPr>
              <p:cNvPr id="48" name="Picture 2"/>
              <p:cNvPicPr>
                <a:picLocks noChangeAspect="1" noChangeArrowheads="1"/>
              </p:cNvPicPr>
              <p:nvPr/>
            </p:nvPicPr>
            <p:blipFill>
              <a:blip r:embed="rId14" cstate="email">
                <a:extLst>
                  <a:ext uri="{28A0092B-C50C-407E-A947-70E740481C1C}">
                    <a14:useLocalDpi xmlns:a14="http://schemas.microsoft.com/office/drawing/2010/main"/>
                  </a:ext>
                </a:extLst>
              </a:blip>
              <a:stretch>
                <a:fillRect/>
              </a:stretch>
            </p:blipFill>
            <p:spPr bwMode="auto">
              <a:xfrm>
                <a:off x="10602701" y="3431558"/>
                <a:ext cx="192022" cy="192022"/>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710242" y="3625842"/>
                <a:ext cx="329503" cy="329503"/>
              </a:xfrm>
              <a:prstGeom prst="rect">
                <a:avLst/>
              </a:prstGeom>
            </p:spPr>
          </p:pic>
          <p:pic>
            <p:nvPicPr>
              <p:cNvPr id="50" name="Picture 4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0009063" y="3118849"/>
                <a:ext cx="330920" cy="330920"/>
              </a:xfrm>
              <a:prstGeom prst="rect">
                <a:avLst/>
              </a:prstGeom>
            </p:spPr>
          </p:pic>
          <p:pic>
            <p:nvPicPr>
              <p:cNvPr id="51" name="Picture 5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123809" y="3094050"/>
                <a:ext cx="329503" cy="329503"/>
              </a:xfrm>
              <a:prstGeom prst="rect">
                <a:avLst/>
              </a:prstGeom>
            </p:spPr>
          </p:pic>
          <p:sp>
            <p:nvSpPr>
              <p:cNvPr id="52" name="Freeform 23"/>
              <p:cNvSpPr>
                <a:spLocks/>
              </p:cNvSpPr>
              <p:nvPr/>
            </p:nvSpPr>
            <p:spPr bwMode="auto">
              <a:xfrm>
                <a:off x="10197994" y="3709918"/>
                <a:ext cx="10897" cy="16344"/>
              </a:xfrm>
              <a:custGeom>
                <a:avLst/>
                <a:gdLst>
                  <a:gd name="T0" fmla="*/ 16 w 16"/>
                  <a:gd name="T1" fmla="*/ 3 h 24"/>
                  <a:gd name="T2" fmla="*/ 9 w 16"/>
                  <a:gd name="T3" fmla="*/ 3 h 24"/>
                  <a:gd name="T4" fmla="*/ 9 w 16"/>
                  <a:gd name="T5" fmla="*/ 24 h 24"/>
                  <a:gd name="T6" fmla="*/ 7 w 16"/>
                  <a:gd name="T7" fmla="*/ 24 h 24"/>
                  <a:gd name="T8" fmla="*/ 7 w 16"/>
                  <a:gd name="T9" fmla="*/ 3 h 24"/>
                  <a:gd name="T10" fmla="*/ 0 w 16"/>
                  <a:gd name="T11" fmla="*/ 3 h 24"/>
                  <a:gd name="T12" fmla="*/ 0 w 16"/>
                  <a:gd name="T13" fmla="*/ 0 h 24"/>
                  <a:gd name="T14" fmla="*/ 16 w 16"/>
                  <a:gd name="T15" fmla="*/ 0 h 24"/>
                  <a:gd name="T16" fmla="*/ 16 w 16"/>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3"/>
                    </a:moveTo>
                    <a:lnTo>
                      <a:pt x="9" y="3"/>
                    </a:lnTo>
                    <a:lnTo>
                      <a:pt x="9" y="24"/>
                    </a:lnTo>
                    <a:lnTo>
                      <a:pt x="7" y="24"/>
                    </a:lnTo>
                    <a:lnTo>
                      <a:pt x="7" y="3"/>
                    </a:lnTo>
                    <a:lnTo>
                      <a:pt x="0" y="3"/>
                    </a:lnTo>
                    <a:lnTo>
                      <a:pt x="0" y="0"/>
                    </a:lnTo>
                    <a:lnTo>
                      <a:pt x="16" y="0"/>
                    </a:lnTo>
                    <a:lnTo>
                      <a:pt x="16" y="3"/>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3" name="Freeform 24"/>
              <p:cNvSpPr>
                <a:spLocks/>
              </p:cNvSpPr>
              <p:nvPr/>
            </p:nvSpPr>
            <p:spPr bwMode="auto">
              <a:xfrm>
                <a:off x="10210934" y="3709918"/>
                <a:ext cx="15664" cy="16344"/>
              </a:xfrm>
              <a:custGeom>
                <a:avLst/>
                <a:gdLst>
                  <a:gd name="T0" fmla="*/ 10 w 10"/>
                  <a:gd name="T1" fmla="*/ 10 h 10"/>
                  <a:gd name="T2" fmla="*/ 8 w 10"/>
                  <a:gd name="T3" fmla="*/ 10 h 10"/>
                  <a:gd name="T4" fmla="*/ 8 w 10"/>
                  <a:gd name="T5" fmla="*/ 3 h 10"/>
                  <a:gd name="T6" fmla="*/ 9 w 10"/>
                  <a:gd name="T7" fmla="*/ 1 h 10"/>
                  <a:gd name="T8" fmla="*/ 9 w 10"/>
                  <a:gd name="T9" fmla="*/ 1 h 10"/>
                  <a:gd name="T10" fmla="*/ 8 w 10"/>
                  <a:gd name="T11" fmla="*/ 2 h 10"/>
                  <a:gd name="T12" fmla="*/ 5 w 10"/>
                  <a:gd name="T13" fmla="*/ 10 h 10"/>
                  <a:gd name="T14" fmla="*/ 4 w 10"/>
                  <a:gd name="T15" fmla="*/ 10 h 10"/>
                  <a:gd name="T16" fmla="*/ 1 w 10"/>
                  <a:gd name="T17" fmla="*/ 2 h 10"/>
                  <a:gd name="T18" fmla="*/ 1 w 10"/>
                  <a:gd name="T19" fmla="*/ 1 h 10"/>
                  <a:gd name="T20" fmla="*/ 1 w 10"/>
                  <a:gd name="T21" fmla="*/ 1 h 10"/>
                  <a:gd name="T22" fmla="*/ 1 w 10"/>
                  <a:gd name="T23" fmla="*/ 3 h 10"/>
                  <a:gd name="T24" fmla="*/ 1 w 10"/>
                  <a:gd name="T25" fmla="*/ 10 h 10"/>
                  <a:gd name="T26" fmla="*/ 0 w 10"/>
                  <a:gd name="T27" fmla="*/ 10 h 10"/>
                  <a:gd name="T28" fmla="*/ 0 w 10"/>
                  <a:gd name="T29" fmla="*/ 0 h 10"/>
                  <a:gd name="T30" fmla="*/ 1 w 10"/>
                  <a:gd name="T31" fmla="*/ 0 h 10"/>
                  <a:gd name="T32" fmla="*/ 4 w 10"/>
                  <a:gd name="T33" fmla="*/ 7 h 10"/>
                  <a:gd name="T34" fmla="*/ 5 w 10"/>
                  <a:gd name="T35" fmla="*/ 8 h 10"/>
                  <a:gd name="T36" fmla="*/ 5 w 10"/>
                  <a:gd name="T37" fmla="*/ 8 h 10"/>
                  <a:gd name="T38" fmla="*/ 5 w 10"/>
                  <a:gd name="T39" fmla="*/ 7 h 10"/>
                  <a:gd name="T40" fmla="*/ 8 w 10"/>
                  <a:gd name="T41" fmla="*/ 0 h 10"/>
                  <a:gd name="T42" fmla="*/ 10 w 10"/>
                  <a:gd name="T43" fmla="*/ 0 h 10"/>
                  <a:gd name="T44" fmla="*/ 10 w 10"/>
                  <a:gd name="T4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0">
                    <a:moveTo>
                      <a:pt x="10" y="10"/>
                    </a:moveTo>
                    <a:cubicBezTo>
                      <a:pt x="8" y="10"/>
                      <a:pt x="8" y="10"/>
                      <a:pt x="8" y="10"/>
                    </a:cubicBezTo>
                    <a:cubicBezTo>
                      <a:pt x="8" y="3"/>
                      <a:pt x="8" y="3"/>
                      <a:pt x="8" y="3"/>
                    </a:cubicBezTo>
                    <a:cubicBezTo>
                      <a:pt x="8" y="3"/>
                      <a:pt x="9" y="2"/>
                      <a:pt x="9" y="1"/>
                    </a:cubicBezTo>
                    <a:cubicBezTo>
                      <a:pt x="9" y="1"/>
                      <a:pt x="9" y="1"/>
                      <a:pt x="9" y="1"/>
                    </a:cubicBezTo>
                    <a:cubicBezTo>
                      <a:pt x="8" y="2"/>
                      <a:pt x="8" y="2"/>
                      <a:pt x="8" y="2"/>
                    </a:cubicBezTo>
                    <a:cubicBezTo>
                      <a:pt x="5" y="10"/>
                      <a:pt x="5" y="10"/>
                      <a:pt x="5" y="10"/>
                    </a:cubicBezTo>
                    <a:cubicBezTo>
                      <a:pt x="4" y="10"/>
                      <a:pt x="4" y="10"/>
                      <a:pt x="4" y="10"/>
                    </a:cubicBezTo>
                    <a:cubicBezTo>
                      <a:pt x="1" y="2"/>
                      <a:pt x="1" y="2"/>
                      <a:pt x="1" y="2"/>
                    </a:cubicBezTo>
                    <a:cubicBezTo>
                      <a:pt x="1" y="2"/>
                      <a:pt x="1" y="2"/>
                      <a:pt x="1" y="1"/>
                    </a:cubicBezTo>
                    <a:cubicBezTo>
                      <a:pt x="1" y="1"/>
                      <a:pt x="1" y="1"/>
                      <a:pt x="1" y="1"/>
                    </a:cubicBezTo>
                    <a:cubicBezTo>
                      <a:pt x="1" y="2"/>
                      <a:pt x="1" y="2"/>
                      <a:pt x="1" y="3"/>
                    </a:cubicBezTo>
                    <a:cubicBezTo>
                      <a:pt x="1" y="10"/>
                      <a:pt x="1" y="10"/>
                      <a:pt x="1" y="10"/>
                    </a:cubicBezTo>
                    <a:cubicBezTo>
                      <a:pt x="0" y="10"/>
                      <a:pt x="0" y="10"/>
                      <a:pt x="0" y="10"/>
                    </a:cubicBezTo>
                    <a:cubicBezTo>
                      <a:pt x="0" y="0"/>
                      <a:pt x="0" y="0"/>
                      <a:pt x="0" y="0"/>
                    </a:cubicBezTo>
                    <a:cubicBezTo>
                      <a:pt x="1" y="0"/>
                      <a:pt x="1" y="0"/>
                      <a:pt x="1" y="0"/>
                    </a:cubicBezTo>
                    <a:cubicBezTo>
                      <a:pt x="4" y="7"/>
                      <a:pt x="4" y="7"/>
                      <a:pt x="4" y="7"/>
                    </a:cubicBezTo>
                    <a:cubicBezTo>
                      <a:pt x="4" y="7"/>
                      <a:pt x="5" y="8"/>
                      <a:pt x="5" y="8"/>
                    </a:cubicBezTo>
                    <a:cubicBezTo>
                      <a:pt x="5" y="8"/>
                      <a:pt x="5" y="8"/>
                      <a:pt x="5" y="8"/>
                    </a:cubicBezTo>
                    <a:cubicBezTo>
                      <a:pt x="5" y="7"/>
                      <a:pt x="5" y="7"/>
                      <a:pt x="5" y="7"/>
                    </a:cubicBezTo>
                    <a:cubicBezTo>
                      <a:pt x="8" y="0"/>
                      <a:pt x="8" y="0"/>
                      <a:pt x="8" y="0"/>
                    </a:cubicBezTo>
                    <a:cubicBezTo>
                      <a:pt x="10" y="0"/>
                      <a:pt x="10" y="0"/>
                      <a:pt x="10" y="0"/>
                    </a:cubicBezTo>
                    <a:lnTo>
                      <a:pt x="10" y="1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4" name="Freeform 25"/>
              <p:cNvSpPr>
                <a:spLocks/>
              </p:cNvSpPr>
              <p:nvPr/>
            </p:nvSpPr>
            <p:spPr bwMode="auto">
              <a:xfrm>
                <a:off x="10037956" y="3449769"/>
                <a:ext cx="150506" cy="132798"/>
              </a:xfrm>
              <a:custGeom>
                <a:avLst/>
                <a:gdLst>
                  <a:gd name="T0" fmla="*/ 221 w 221"/>
                  <a:gd name="T1" fmla="*/ 195 h 195"/>
                  <a:gd name="T2" fmla="*/ 221 w 221"/>
                  <a:gd name="T3" fmla="*/ 0 h 195"/>
                  <a:gd name="T4" fmla="*/ 0 w 221"/>
                  <a:gd name="T5" fmla="*/ 34 h 195"/>
                  <a:gd name="T6" fmla="*/ 0 w 221"/>
                  <a:gd name="T7" fmla="*/ 195 h 195"/>
                  <a:gd name="T8" fmla="*/ 221 w 221"/>
                  <a:gd name="T9" fmla="*/ 195 h 195"/>
                </a:gdLst>
                <a:ahLst/>
                <a:cxnLst>
                  <a:cxn ang="0">
                    <a:pos x="T0" y="T1"/>
                  </a:cxn>
                  <a:cxn ang="0">
                    <a:pos x="T2" y="T3"/>
                  </a:cxn>
                  <a:cxn ang="0">
                    <a:pos x="T4" y="T5"/>
                  </a:cxn>
                  <a:cxn ang="0">
                    <a:pos x="T6" y="T7"/>
                  </a:cxn>
                  <a:cxn ang="0">
                    <a:pos x="T8" y="T9"/>
                  </a:cxn>
                </a:cxnLst>
                <a:rect l="0" t="0" r="r" b="b"/>
                <a:pathLst>
                  <a:path w="221" h="195">
                    <a:moveTo>
                      <a:pt x="221" y="195"/>
                    </a:moveTo>
                    <a:lnTo>
                      <a:pt x="221" y="0"/>
                    </a:lnTo>
                    <a:lnTo>
                      <a:pt x="0" y="34"/>
                    </a:lnTo>
                    <a:lnTo>
                      <a:pt x="0" y="195"/>
                    </a:lnTo>
                    <a:lnTo>
                      <a:pt x="221" y="195"/>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5" name="Freeform 26"/>
              <p:cNvSpPr>
                <a:spLocks/>
              </p:cNvSpPr>
              <p:nvPr/>
            </p:nvSpPr>
            <p:spPr bwMode="auto">
              <a:xfrm>
                <a:off x="9918777" y="3472923"/>
                <a:ext cx="108282" cy="109644"/>
              </a:xfrm>
              <a:custGeom>
                <a:avLst/>
                <a:gdLst>
                  <a:gd name="T0" fmla="*/ 159 w 159"/>
                  <a:gd name="T1" fmla="*/ 0 h 161"/>
                  <a:gd name="T2" fmla="*/ 0 w 159"/>
                  <a:gd name="T3" fmla="*/ 24 h 161"/>
                  <a:gd name="T4" fmla="*/ 0 w 159"/>
                  <a:gd name="T5" fmla="*/ 161 h 161"/>
                  <a:gd name="T6" fmla="*/ 159 w 159"/>
                  <a:gd name="T7" fmla="*/ 161 h 161"/>
                  <a:gd name="T8" fmla="*/ 159 w 159"/>
                  <a:gd name="T9" fmla="*/ 0 h 161"/>
                </a:gdLst>
                <a:ahLst/>
                <a:cxnLst>
                  <a:cxn ang="0">
                    <a:pos x="T0" y="T1"/>
                  </a:cxn>
                  <a:cxn ang="0">
                    <a:pos x="T2" y="T3"/>
                  </a:cxn>
                  <a:cxn ang="0">
                    <a:pos x="T4" y="T5"/>
                  </a:cxn>
                  <a:cxn ang="0">
                    <a:pos x="T6" y="T7"/>
                  </a:cxn>
                  <a:cxn ang="0">
                    <a:pos x="T8" y="T9"/>
                  </a:cxn>
                </a:cxnLst>
                <a:rect l="0" t="0" r="r" b="b"/>
                <a:pathLst>
                  <a:path w="159" h="161">
                    <a:moveTo>
                      <a:pt x="159" y="0"/>
                    </a:moveTo>
                    <a:lnTo>
                      <a:pt x="0" y="24"/>
                    </a:lnTo>
                    <a:lnTo>
                      <a:pt x="0" y="161"/>
                    </a:lnTo>
                    <a:lnTo>
                      <a:pt x="159" y="161"/>
                    </a:lnTo>
                    <a:lnTo>
                      <a:pt x="159"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6" name="Freeform 27"/>
              <p:cNvSpPr>
                <a:spLocks/>
              </p:cNvSpPr>
              <p:nvPr/>
            </p:nvSpPr>
            <p:spPr bwMode="auto">
              <a:xfrm>
                <a:off x="9918777" y="3592102"/>
                <a:ext cx="108282" cy="111686"/>
              </a:xfrm>
              <a:custGeom>
                <a:avLst/>
                <a:gdLst>
                  <a:gd name="T0" fmla="*/ 0 w 159"/>
                  <a:gd name="T1" fmla="*/ 0 h 164"/>
                  <a:gd name="T2" fmla="*/ 0 w 159"/>
                  <a:gd name="T3" fmla="*/ 140 h 164"/>
                  <a:gd name="T4" fmla="*/ 159 w 159"/>
                  <a:gd name="T5" fmla="*/ 164 h 164"/>
                  <a:gd name="T6" fmla="*/ 159 w 159"/>
                  <a:gd name="T7" fmla="*/ 0 h 164"/>
                  <a:gd name="T8" fmla="*/ 0 w 159"/>
                  <a:gd name="T9" fmla="*/ 0 h 164"/>
                </a:gdLst>
                <a:ahLst/>
                <a:cxnLst>
                  <a:cxn ang="0">
                    <a:pos x="T0" y="T1"/>
                  </a:cxn>
                  <a:cxn ang="0">
                    <a:pos x="T2" y="T3"/>
                  </a:cxn>
                  <a:cxn ang="0">
                    <a:pos x="T4" y="T5"/>
                  </a:cxn>
                  <a:cxn ang="0">
                    <a:pos x="T6" y="T7"/>
                  </a:cxn>
                  <a:cxn ang="0">
                    <a:pos x="T8" y="T9"/>
                  </a:cxn>
                </a:cxnLst>
                <a:rect l="0" t="0" r="r" b="b"/>
                <a:pathLst>
                  <a:path w="159" h="164">
                    <a:moveTo>
                      <a:pt x="0" y="0"/>
                    </a:moveTo>
                    <a:lnTo>
                      <a:pt x="0" y="140"/>
                    </a:lnTo>
                    <a:lnTo>
                      <a:pt x="159" y="164"/>
                    </a:lnTo>
                    <a:lnTo>
                      <a:pt x="159" y="0"/>
                    </a:lnTo>
                    <a:lnTo>
                      <a:pt x="0"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7" name="Freeform 28"/>
              <p:cNvSpPr>
                <a:spLocks/>
              </p:cNvSpPr>
              <p:nvPr/>
            </p:nvSpPr>
            <p:spPr bwMode="auto">
              <a:xfrm>
                <a:off x="10037956" y="3592102"/>
                <a:ext cx="150506" cy="134160"/>
              </a:xfrm>
              <a:custGeom>
                <a:avLst/>
                <a:gdLst>
                  <a:gd name="T0" fmla="*/ 0 w 221"/>
                  <a:gd name="T1" fmla="*/ 166 h 197"/>
                  <a:gd name="T2" fmla="*/ 221 w 221"/>
                  <a:gd name="T3" fmla="*/ 197 h 197"/>
                  <a:gd name="T4" fmla="*/ 221 w 221"/>
                  <a:gd name="T5" fmla="*/ 0 h 197"/>
                  <a:gd name="T6" fmla="*/ 0 w 221"/>
                  <a:gd name="T7" fmla="*/ 0 h 197"/>
                  <a:gd name="T8" fmla="*/ 0 w 221"/>
                  <a:gd name="T9" fmla="*/ 166 h 197"/>
                </a:gdLst>
                <a:ahLst/>
                <a:cxnLst>
                  <a:cxn ang="0">
                    <a:pos x="T0" y="T1"/>
                  </a:cxn>
                  <a:cxn ang="0">
                    <a:pos x="T2" y="T3"/>
                  </a:cxn>
                  <a:cxn ang="0">
                    <a:pos x="T4" y="T5"/>
                  </a:cxn>
                  <a:cxn ang="0">
                    <a:pos x="T6" y="T7"/>
                  </a:cxn>
                  <a:cxn ang="0">
                    <a:pos x="T8" y="T9"/>
                  </a:cxn>
                </a:cxnLst>
                <a:rect l="0" t="0" r="r" b="b"/>
                <a:pathLst>
                  <a:path w="221" h="197">
                    <a:moveTo>
                      <a:pt x="0" y="166"/>
                    </a:moveTo>
                    <a:lnTo>
                      <a:pt x="221" y="197"/>
                    </a:lnTo>
                    <a:lnTo>
                      <a:pt x="221" y="0"/>
                    </a:lnTo>
                    <a:lnTo>
                      <a:pt x="0" y="0"/>
                    </a:lnTo>
                    <a:lnTo>
                      <a:pt x="0" y="166"/>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8" name="Oval 99"/>
              <p:cNvSpPr>
                <a:spLocks noChangeArrowheads="1"/>
              </p:cNvSpPr>
              <p:nvPr/>
            </p:nvSpPr>
            <p:spPr bwMode="auto">
              <a:xfrm>
                <a:off x="10370170" y="3505105"/>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59" name="Freeform 100"/>
              <p:cNvSpPr>
                <a:spLocks/>
              </p:cNvSpPr>
              <p:nvPr/>
            </p:nvSpPr>
            <p:spPr bwMode="auto">
              <a:xfrm>
                <a:off x="10370170" y="3632918"/>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0" name="Freeform 101"/>
              <p:cNvSpPr>
                <a:spLocks/>
              </p:cNvSpPr>
              <p:nvPr/>
            </p:nvSpPr>
            <p:spPr bwMode="auto">
              <a:xfrm>
                <a:off x="10370170" y="3553787"/>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1" name="Oval 99"/>
              <p:cNvSpPr>
                <a:spLocks noChangeArrowheads="1"/>
              </p:cNvSpPr>
              <p:nvPr/>
            </p:nvSpPr>
            <p:spPr bwMode="auto">
              <a:xfrm>
                <a:off x="11466630" y="3729196"/>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2" name="Freeform 100"/>
              <p:cNvSpPr>
                <a:spLocks/>
              </p:cNvSpPr>
              <p:nvPr/>
            </p:nvSpPr>
            <p:spPr bwMode="auto">
              <a:xfrm>
                <a:off x="11466630" y="3857009"/>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3" name="Freeform 101"/>
              <p:cNvSpPr>
                <a:spLocks/>
              </p:cNvSpPr>
              <p:nvPr/>
            </p:nvSpPr>
            <p:spPr bwMode="auto">
              <a:xfrm>
                <a:off x="11466630" y="3777878"/>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4" name="Oval 99"/>
              <p:cNvSpPr>
                <a:spLocks noChangeArrowheads="1"/>
              </p:cNvSpPr>
              <p:nvPr/>
            </p:nvSpPr>
            <p:spPr bwMode="auto">
              <a:xfrm>
                <a:off x="10597234" y="2964213"/>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5" name="Freeform 100"/>
              <p:cNvSpPr>
                <a:spLocks/>
              </p:cNvSpPr>
              <p:nvPr/>
            </p:nvSpPr>
            <p:spPr bwMode="auto">
              <a:xfrm>
                <a:off x="10597234" y="3092026"/>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6" name="Freeform 101"/>
              <p:cNvSpPr>
                <a:spLocks/>
              </p:cNvSpPr>
              <p:nvPr/>
            </p:nvSpPr>
            <p:spPr bwMode="auto">
              <a:xfrm>
                <a:off x="10597234" y="3012895"/>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7" name="Oval 99"/>
              <p:cNvSpPr>
                <a:spLocks noChangeArrowheads="1"/>
              </p:cNvSpPr>
              <p:nvPr/>
            </p:nvSpPr>
            <p:spPr bwMode="auto">
              <a:xfrm>
                <a:off x="11703401" y="3691079"/>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8" name="Freeform 100"/>
              <p:cNvSpPr>
                <a:spLocks/>
              </p:cNvSpPr>
              <p:nvPr/>
            </p:nvSpPr>
            <p:spPr bwMode="auto">
              <a:xfrm>
                <a:off x="11703401" y="3818892"/>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9" name="Freeform 101"/>
              <p:cNvSpPr>
                <a:spLocks/>
              </p:cNvSpPr>
              <p:nvPr/>
            </p:nvSpPr>
            <p:spPr bwMode="auto">
              <a:xfrm>
                <a:off x="11703401" y="3739761"/>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grpSp>
      </p:grpSp>
      <p:grpSp>
        <p:nvGrpSpPr>
          <p:cNvPr id="86" name="Group 85"/>
          <p:cNvGrpSpPr/>
          <p:nvPr/>
        </p:nvGrpSpPr>
        <p:grpSpPr>
          <a:xfrm>
            <a:off x="687398" y="1931073"/>
            <a:ext cx="2050526" cy="2056091"/>
            <a:chOff x="687398" y="1700169"/>
            <a:chExt cx="2050526" cy="2056091"/>
          </a:xfrm>
        </p:grpSpPr>
        <p:grpSp>
          <p:nvGrpSpPr>
            <p:cNvPr id="15" name="Group 14"/>
            <p:cNvGrpSpPr>
              <a:grpSpLocks noChangeAspect="1"/>
            </p:cNvGrpSpPr>
            <p:nvPr/>
          </p:nvGrpSpPr>
          <p:grpSpPr>
            <a:xfrm>
              <a:off x="2353776" y="1921992"/>
              <a:ext cx="384148" cy="384048"/>
              <a:chOff x="2142191" y="4969947"/>
              <a:chExt cx="487114" cy="487114"/>
            </a:xfrm>
          </p:grpSpPr>
          <p:sp>
            <p:nvSpPr>
              <p:cNvPr id="16" name="Oval 15"/>
              <p:cNvSpPr/>
              <p:nvPr/>
            </p:nvSpPr>
            <p:spPr bwMode="auto">
              <a:xfrm>
                <a:off x="2142191" y="4969947"/>
                <a:ext cx="487114"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17" name="Freeform 24"/>
              <p:cNvSpPr>
                <a:spLocks noChangeAspect="1" noEditPoints="1"/>
              </p:cNvSpPr>
              <p:nvPr/>
            </p:nvSpPr>
            <p:spPr bwMode="auto">
              <a:xfrm>
                <a:off x="2199968" y="5071692"/>
                <a:ext cx="371558" cy="304950"/>
              </a:xfrm>
              <a:custGeom>
                <a:avLst/>
                <a:gdLst>
                  <a:gd name="T0" fmla="*/ 105 w 196"/>
                  <a:gd name="T1" fmla="*/ 16 h 161"/>
                  <a:gd name="T2" fmla="*/ 85 w 196"/>
                  <a:gd name="T3" fmla="*/ 6 h 161"/>
                  <a:gd name="T4" fmla="*/ 69 w 196"/>
                  <a:gd name="T5" fmla="*/ 1 h 161"/>
                  <a:gd name="T6" fmla="*/ 61 w 196"/>
                  <a:gd name="T7" fmla="*/ 3 h 161"/>
                  <a:gd name="T8" fmla="*/ 82 w 196"/>
                  <a:gd name="T9" fmla="*/ 23 h 161"/>
                  <a:gd name="T10" fmla="*/ 105 w 196"/>
                  <a:gd name="T11" fmla="*/ 16 h 161"/>
                  <a:gd name="T12" fmla="*/ 41 w 196"/>
                  <a:gd name="T13" fmla="*/ 69 h 161"/>
                  <a:gd name="T14" fmla="*/ 36 w 196"/>
                  <a:gd name="T15" fmla="*/ 80 h 161"/>
                  <a:gd name="T16" fmla="*/ 29 w 196"/>
                  <a:gd name="T17" fmla="*/ 88 h 161"/>
                  <a:gd name="T18" fmla="*/ 20 w 196"/>
                  <a:gd name="T19" fmla="*/ 91 h 161"/>
                  <a:gd name="T20" fmla="*/ 26 w 196"/>
                  <a:gd name="T21" fmla="*/ 65 h 161"/>
                  <a:gd name="T22" fmla="*/ 0 w 196"/>
                  <a:gd name="T23" fmla="*/ 33 h 161"/>
                  <a:gd name="T24" fmla="*/ 8 w 196"/>
                  <a:gd name="T25" fmla="*/ 29 h 161"/>
                  <a:gd name="T26" fmla="*/ 17 w 196"/>
                  <a:gd name="T27" fmla="*/ 30 h 161"/>
                  <a:gd name="T28" fmla="*/ 38 w 196"/>
                  <a:gd name="T29" fmla="*/ 41 h 161"/>
                  <a:gd name="T30" fmla="*/ 59 w 196"/>
                  <a:gd name="T31" fmla="*/ 42 h 161"/>
                  <a:gd name="T32" fmla="*/ 149 w 196"/>
                  <a:gd name="T33" fmla="*/ 14 h 161"/>
                  <a:gd name="T34" fmla="*/ 181 w 196"/>
                  <a:gd name="T35" fmla="*/ 13 h 161"/>
                  <a:gd name="T36" fmla="*/ 195 w 196"/>
                  <a:gd name="T37" fmla="*/ 22 h 161"/>
                  <a:gd name="T38" fmla="*/ 168 w 196"/>
                  <a:gd name="T39" fmla="*/ 44 h 161"/>
                  <a:gd name="T40" fmla="*/ 130 w 196"/>
                  <a:gd name="T41" fmla="*/ 55 h 161"/>
                  <a:gd name="T42" fmla="*/ 112 w 196"/>
                  <a:gd name="T43" fmla="*/ 100 h 161"/>
                  <a:gd name="T44" fmla="*/ 101 w 196"/>
                  <a:gd name="T45" fmla="*/ 114 h 161"/>
                  <a:gd name="T46" fmla="*/ 92 w 196"/>
                  <a:gd name="T47" fmla="*/ 117 h 161"/>
                  <a:gd name="T48" fmla="*/ 97 w 196"/>
                  <a:gd name="T49" fmla="*/ 66 h 161"/>
                  <a:gd name="T50" fmla="*/ 96 w 196"/>
                  <a:gd name="T51" fmla="*/ 66 h 161"/>
                  <a:gd name="T52" fmla="*/ 41 w 196"/>
                  <a:gd name="T53" fmla="*/ 69 h 161"/>
                  <a:gd name="T54" fmla="*/ 192 w 196"/>
                  <a:gd name="T55" fmla="*/ 139 h 161"/>
                  <a:gd name="T56" fmla="*/ 150 w 196"/>
                  <a:gd name="T57" fmla="*/ 154 h 161"/>
                  <a:gd name="T58" fmla="*/ 102 w 196"/>
                  <a:gd name="T59" fmla="*/ 161 h 161"/>
                  <a:gd name="T60" fmla="*/ 76 w 196"/>
                  <a:gd name="T61" fmla="*/ 157 h 161"/>
                  <a:gd name="T62" fmla="*/ 42 w 196"/>
                  <a:gd name="T63" fmla="*/ 160 h 161"/>
                  <a:gd name="T64" fmla="*/ 3 w 196"/>
                  <a:gd name="T65" fmla="*/ 136 h 161"/>
                  <a:gd name="T66" fmla="*/ 3 w 196"/>
                  <a:gd name="T67" fmla="*/ 125 h 161"/>
                  <a:gd name="T68" fmla="*/ 42 w 196"/>
                  <a:gd name="T69" fmla="*/ 138 h 161"/>
                  <a:gd name="T70" fmla="*/ 78 w 196"/>
                  <a:gd name="T71" fmla="*/ 138 h 161"/>
                  <a:gd name="T72" fmla="*/ 101 w 196"/>
                  <a:gd name="T73" fmla="*/ 141 h 161"/>
                  <a:gd name="T74" fmla="*/ 149 w 196"/>
                  <a:gd name="T75" fmla="*/ 135 h 161"/>
                  <a:gd name="T76" fmla="*/ 192 w 196"/>
                  <a:gd name="T77" fmla="*/ 128 h 161"/>
                  <a:gd name="T78" fmla="*/ 192 w 196"/>
                  <a:gd name="T79"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61">
                    <a:moveTo>
                      <a:pt x="105" y="16"/>
                    </a:moveTo>
                    <a:cubicBezTo>
                      <a:pt x="85" y="6"/>
                      <a:pt x="85" y="6"/>
                      <a:pt x="85" y="6"/>
                    </a:cubicBezTo>
                    <a:cubicBezTo>
                      <a:pt x="78" y="3"/>
                      <a:pt x="72" y="0"/>
                      <a:pt x="69" y="1"/>
                    </a:cubicBezTo>
                    <a:cubicBezTo>
                      <a:pt x="61" y="3"/>
                      <a:pt x="61" y="3"/>
                      <a:pt x="61" y="3"/>
                    </a:cubicBezTo>
                    <a:cubicBezTo>
                      <a:pt x="82" y="23"/>
                      <a:pt x="82" y="23"/>
                      <a:pt x="82" y="23"/>
                    </a:cubicBezTo>
                    <a:cubicBezTo>
                      <a:pt x="105" y="16"/>
                      <a:pt x="105" y="16"/>
                      <a:pt x="105" y="16"/>
                    </a:cubicBezTo>
                    <a:moveTo>
                      <a:pt x="41" y="69"/>
                    </a:moveTo>
                    <a:cubicBezTo>
                      <a:pt x="36" y="80"/>
                      <a:pt x="36" y="80"/>
                      <a:pt x="36" y="80"/>
                    </a:cubicBezTo>
                    <a:cubicBezTo>
                      <a:pt x="32" y="86"/>
                      <a:pt x="31" y="88"/>
                      <a:pt x="29" y="88"/>
                    </a:cubicBezTo>
                    <a:cubicBezTo>
                      <a:pt x="20" y="91"/>
                      <a:pt x="20" y="91"/>
                      <a:pt x="20" y="91"/>
                    </a:cubicBezTo>
                    <a:cubicBezTo>
                      <a:pt x="26" y="65"/>
                      <a:pt x="26" y="65"/>
                      <a:pt x="26" y="65"/>
                    </a:cubicBezTo>
                    <a:cubicBezTo>
                      <a:pt x="0" y="33"/>
                      <a:pt x="0" y="33"/>
                      <a:pt x="0" y="33"/>
                    </a:cubicBezTo>
                    <a:cubicBezTo>
                      <a:pt x="8" y="29"/>
                      <a:pt x="8" y="29"/>
                      <a:pt x="8" y="29"/>
                    </a:cubicBezTo>
                    <a:cubicBezTo>
                      <a:pt x="11" y="28"/>
                      <a:pt x="13" y="28"/>
                      <a:pt x="17" y="30"/>
                    </a:cubicBezTo>
                    <a:cubicBezTo>
                      <a:pt x="38" y="41"/>
                      <a:pt x="38" y="41"/>
                      <a:pt x="38" y="41"/>
                    </a:cubicBezTo>
                    <a:cubicBezTo>
                      <a:pt x="45" y="44"/>
                      <a:pt x="52" y="45"/>
                      <a:pt x="59" y="42"/>
                    </a:cubicBezTo>
                    <a:cubicBezTo>
                      <a:pt x="149" y="14"/>
                      <a:pt x="149" y="14"/>
                      <a:pt x="149" y="14"/>
                    </a:cubicBezTo>
                    <a:cubicBezTo>
                      <a:pt x="165" y="9"/>
                      <a:pt x="175" y="8"/>
                      <a:pt x="181" y="13"/>
                    </a:cubicBezTo>
                    <a:cubicBezTo>
                      <a:pt x="187" y="14"/>
                      <a:pt x="194" y="17"/>
                      <a:pt x="195" y="22"/>
                    </a:cubicBezTo>
                    <a:cubicBezTo>
                      <a:pt x="196" y="26"/>
                      <a:pt x="191" y="36"/>
                      <a:pt x="168" y="44"/>
                    </a:cubicBezTo>
                    <a:cubicBezTo>
                      <a:pt x="130" y="55"/>
                      <a:pt x="130" y="55"/>
                      <a:pt x="130" y="55"/>
                    </a:cubicBezTo>
                    <a:cubicBezTo>
                      <a:pt x="112" y="100"/>
                      <a:pt x="112" y="100"/>
                      <a:pt x="112" y="100"/>
                    </a:cubicBezTo>
                    <a:cubicBezTo>
                      <a:pt x="108" y="108"/>
                      <a:pt x="107" y="113"/>
                      <a:pt x="101" y="114"/>
                    </a:cubicBezTo>
                    <a:cubicBezTo>
                      <a:pt x="92" y="117"/>
                      <a:pt x="92" y="117"/>
                      <a:pt x="92" y="117"/>
                    </a:cubicBezTo>
                    <a:cubicBezTo>
                      <a:pt x="97" y="66"/>
                      <a:pt x="97" y="66"/>
                      <a:pt x="97" y="66"/>
                    </a:cubicBezTo>
                    <a:cubicBezTo>
                      <a:pt x="96" y="66"/>
                      <a:pt x="96" y="66"/>
                      <a:pt x="96" y="66"/>
                    </a:cubicBezTo>
                    <a:cubicBezTo>
                      <a:pt x="82" y="71"/>
                      <a:pt x="58" y="72"/>
                      <a:pt x="41" y="69"/>
                    </a:cubicBezTo>
                    <a:close/>
                    <a:moveTo>
                      <a:pt x="192" y="139"/>
                    </a:moveTo>
                    <a:cubicBezTo>
                      <a:pt x="176" y="129"/>
                      <a:pt x="160" y="137"/>
                      <a:pt x="150" y="154"/>
                    </a:cubicBezTo>
                    <a:cubicBezTo>
                      <a:pt x="133" y="134"/>
                      <a:pt x="116" y="138"/>
                      <a:pt x="102" y="161"/>
                    </a:cubicBezTo>
                    <a:cubicBezTo>
                      <a:pt x="95" y="147"/>
                      <a:pt x="84" y="146"/>
                      <a:pt x="76" y="157"/>
                    </a:cubicBezTo>
                    <a:cubicBezTo>
                      <a:pt x="66" y="136"/>
                      <a:pt x="51" y="141"/>
                      <a:pt x="42" y="160"/>
                    </a:cubicBezTo>
                    <a:cubicBezTo>
                      <a:pt x="33" y="143"/>
                      <a:pt x="21" y="131"/>
                      <a:pt x="3" y="136"/>
                    </a:cubicBezTo>
                    <a:cubicBezTo>
                      <a:pt x="3" y="125"/>
                      <a:pt x="3" y="125"/>
                      <a:pt x="3" y="125"/>
                    </a:cubicBezTo>
                    <a:cubicBezTo>
                      <a:pt x="17" y="121"/>
                      <a:pt x="32" y="126"/>
                      <a:pt x="42" y="138"/>
                    </a:cubicBezTo>
                    <a:cubicBezTo>
                      <a:pt x="53" y="127"/>
                      <a:pt x="68" y="126"/>
                      <a:pt x="78" y="138"/>
                    </a:cubicBezTo>
                    <a:cubicBezTo>
                      <a:pt x="86" y="134"/>
                      <a:pt x="95" y="135"/>
                      <a:pt x="101" y="141"/>
                    </a:cubicBezTo>
                    <a:cubicBezTo>
                      <a:pt x="114" y="126"/>
                      <a:pt x="134" y="123"/>
                      <a:pt x="149" y="135"/>
                    </a:cubicBezTo>
                    <a:cubicBezTo>
                      <a:pt x="160" y="122"/>
                      <a:pt x="178" y="118"/>
                      <a:pt x="192" y="128"/>
                    </a:cubicBezTo>
                    <a:lnTo>
                      <a:pt x="192"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18" name="Group 17"/>
            <p:cNvGrpSpPr>
              <a:grpSpLocks noChangeAspect="1"/>
            </p:cNvGrpSpPr>
            <p:nvPr/>
          </p:nvGrpSpPr>
          <p:grpSpPr>
            <a:xfrm>
              <a:off x="1237247" y="1700169"/>
              <a:ext cx="384148" cy="384048"/>
              <a:chOff x="4104132" y="1202174"/>
              <a:chExt cx="320040" cy="320040"/>
            </a:xfrm>
          </p:grpSpPr>
          <p:sp>
            <p:nvSpPr>
              <p:cNvPr id="19" name="Oval 18"/>
              <p:cNvSpPr/>
              <p:nvPr/>
            </p:nvSpPr>
            <p:spPr bwMode="auto">
              <a:xfrm>
                <a:off x="4104132" y="1202174"/>
                <a:ext cx="320040" cy="320040"/>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0" name="Group 19"/>
              <p:cNvGrpSpPr>
                <a:grpSpLocks noChangeAspect="1"/>
              </p:cNvGrpSpPr>
              <p:nvPr/>
            </p:nvGrpSpPr>
            <p:grpSpPr>
              <a:xfrm>
                <a:off x="4131719" y="1244765"/>
                <a:ext cx="264867" cy="216859"/>
                <a:chOff x="4094163" y="1814513"/>
                <a:chExt cx="762000" cy="623887"/>
              </a:xfrm>
              <a:blipFill>
                <a:blip r:embed="rId18"/>
                <a:stretch>
                  <a:fillRect/>
                </a:stretch>
              </a:blipFill>
            </p:grpSpPr>
            <p:sp>
              <p:nvSpPr>
                <p:cNvPr id="21" name="Freeform 18"/>
                <p:cNvSpPr>
                  <a:spLocks/>
                </p:cNvSpPr>
                <p:nvPr/>
              </p:nvSpPr>
              <p:spPr bwMode="auto">
                <a:xfrm>
                  <a:off x="4202113" y="1935163"/>
                  <a:ext cx="533400" cy="503237"/>
                </a:xfrm>
                <a:custGeom>
                  <a:avLst/>
                  <a:gdLst>
                    <a:gd name="T0" fmla="*/ 0 w 336"/>
                    <a:gd name="T1" fmla="*/ 106 h 317"/>
                    <a:gd name="T2" fmla="*/ 0 w 336"/>
                    <a:gd name="T3" fmla="*/ 317 h 317"/>
                    <a:gd name="T4" fmla="*/ 336 w 336"/>
                    <a:gd name="T5" fmla="*/ 317 h 317"/>
                    <a:gd name="T6" fmla="*/ 336 w 336"/>
                    <a:gd name="T7" fmla="*/ 111 h 317"/>
                    <a:gd name="T8" fmla="*/ 166 w 336"/>
                    <a:gd name="T9" fmla="*/ 0 h 317"/>
                    <a:gd name="T10" fmla="*/ 0 w 336"/>
                    <a:gd name="T11" fmla="*/ 106 h 317"/>
                  </a:gdLst>
                  <a:ahLst/>
                  <a:cxnLst>
                    <a:cxn ang="0">
                      <a:pos x="T0" y="T1"/>
                    </a:cxn>
                    <a:cxn ang="0">
                      <a:pos x="T2" y="T3"/>
                    </a:cxn>
                    <a:cxn ang="0">
                      <a:pos x="T4" y="T5"/>
                    </a:cxn>
                    <a:cxn ang="0">
                      <a:pos x="T6" y="T7"/>
                    </a:cxn>
                    <a:cxn ang="0">
                      <a:pos x="T8" y="T9"/>
                    </a:cxn>
                    <a:cxn ang="0">
                      <a:pos x="T10" y="T11"/>
                    </a:cxn>
                  </a:cxnLst>
                  <a:rect l="0" t="0" r="r" b="b"/>
                  <a:pathLst>
                    <a:path w="336" h="317">
                      <a:moveTo>
                        <a:pt x="0" y="106"/>
                      </a:moveTo>
                      <a:lnTo>
                        <a:pt x="0" y="317"/>
                      </a:lnTo>
                      <a:lnTo>
                        <a:pt x="336" y="317"/>
                      </a:lnTo>
                      <a:lnTo>
                        <a:pt x="336" y="111"/>
                      </a:lnTo>
                      <a:lnTo>
                        <a:pt x="166" y="0"/>
                      </a:lnTo>
                      <a:lnTo>
                        <a:pt x="0"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22" name="Freeform 19"/>
                <p:cNvSpPr>
                  <a:spLocks/>
                </p:cNvSpPr>
                <p:nvPr/>
              </p:nvSpPr>
              <p:spPr bwMode="auto">
                <a:xfrm>
                  <a:off x="4094163" y="1814513"/>
                  <a:ext cx="762000" cy="300037"/>
                </a:xfrm>
                <a:custGeom>
                  <a:avLst/>
                  <a:gdLst>
                    <a:gd name="T0" fmla="*/ 385 w 480"/>
                    <a:gd name="T1" fmla="*/ 100 h 189"/>
                    <a:gd name="T2" fmla="*/ 385 w 480"/>
                    <a:gd name="T3" fmla="*/ 17 h 189"/>
                    <a:gd name="T4" fmla="*/ 317 w 480"/>
                    <a:gd name="T5" fmla="*/ 17 h 189"/>
                    <a:gd name="T6" fmla="*/ 319 w 480"/>
                    <a:gd name="T7" fmla="*/ 57 h 189"/>
                    <a:gd name="T8" fmla="*/ 234 w 480"/>
                    <a:gd name="T9" fmla="*/ 0 h 189"/>
                    <a:gd name="T10" fmla="*/ 231 w 480"/>
                    <a:gd name="T11" fmla="*/ 3 h 189"/>
                    <a:gd name="T12" fmla="*/ 0 w 480"/>
                    <a:gd name="T13" fmla="*/ 152 h 189"/>
                    <a:gd name="T14" fmla="*/ 21 w 480"/>
                    <a:gd name="T15" fmla="*/ 180 h 189"/>
                    <a:gd name="T16" fmla="*/ 236 w 480"/>
                    <a:gd name="T17" fmla="*/ 43 h 189"/>
                    <a:gd name="T18" fmla="*/ 456 w 480"/>
                    <a:gd name="T19" fmla="*/ 189 h 189"/>
                    <a:gd name="T20" fmla="*/ 480 w 480"/>
                    <a:gd name="T21" fmla="*/ 161 h 189"/>
                    <a:gd name="T22" fmla="*/ 385 w 480"/>
                    <a:gd name="T23" fmla="*/ 10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189">
                      <a:moveTo>
                        <a:pt x="385" y="100"/>
                      </a:moveTo>
                      <a:lnTo>
                        <a:pt x="385" y="17"/>
                      </a:lnTo>
                      <a:lnTo>
                        <a:pt x="317" y="17"/>
                      </a:lnTo>
                      <a:lnTo>
                        <a:pt x="319" y="57"/>
                      </a:lnTo>
                      <a:lnTo>
                        <a:pt x="234" y="0"/>
                      </a:lnTo>
                      <a:lnTo>
                        <a:pt x="231" y="3"/>
                      </a:lnTo>
                      <a:lnTo>
                        <a:pt x="0" y="152"/>
                      </a:lnTo>
                      <a:lnTo>
                        <a:pt x="21" y="180"/>
                      </a:lnTo>
                      <a:lnTo>
                        <a:pt x="236" y="43"/>
                      </a:lnTo>
                      <a:lnTo>
                        <a:pt x="456" y="189"/>
                      </a:lnTo>
                      <a:lnTo>
                        <a:pt x="480" y="161"/>
                      </a:lnTo>
                      <a:lnTo>
                        <a:pt x="385"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23" name="Group 22"/>
            <p:cNvGrpSpPr>
              <a:grpSpLocks noChangeAspect="1"/>
            </p:cNvGrpSpPr>
            <p:nvPr/>
          </p:nvGrpSpPr>
          <p:grpSpPr>
            <a:xfrm>
              <a:off x="1807327" y="1700169"/>
              <a:ext cx="384148" cy="384048"/>
              <a:chOff x="3245364" y="4983338"/>
              <a:chExt cx="487115" cy="487114"/>
            </a:xfrm>
          </p:grpSpPr>
          <p:sp>
            <p:nvSpPr>
              <p:cNvPr id="24" name="Oval 23"/>
              <p:cNvSpPr/>
              <p:nvPr/>
            </p:nvSpPr>
            <p:spPr bwMode="auto">
              <a:xfrm>
                <a:off x="3245364" y="4983338"/>
                <a:ext cx="487115"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25" name="Freeform 25"/>
              <p:cNvSpPr>
                <a:spLocks noChangeAspect="1" noEditPoints="1"/>
              </p:cNvSpPr>
              <p:nvPr/>
            </p:nvSpPr>
            <p:spPr bwMode="auto">
              <a:xfrm>
                <a:off x="3358496" y="5058481"/>
                <a:ext cx="280295" cy="317807"/>
              </a:xfrm>
              <a:custGeom>
                <a:avLst/>
                <a:gdLst>
                  <a:gd name="T0" fmla="*/ 250 w 396"/>
                  <a:gd name="T1" fmla="*/ 36 h 449"/>
                  <a:gd name="T2" fmla="*/ 250 w 396"/>
                  <a:gd name="T3" fmla="*/ 0 h 449"/>
                  <a:gd name="T4" fmla="*/ 54 w 396"/>
                  <a:gd name="T5" fmla="*/ 0 h 449"/>
                  <a:gd name="T6" fmla="*/ 54 w 396"/>
                  <a:gd name="T7" fmla="*/ 36 h 449"/>
                  <a:gd name="T8" fmla="*/ 0 w 396"/>
                  <a:gd name="T9" fmla="*/ 36 h 449"/>
                  <a:gd name="T10" fmla="*/ 0 w 396"/>
                  <a:gd name="T11" fmla="*/ 449 h 449"/>
                  <a:gd name="T12" fmla="*/ 148 w 396"/>
                  <a:gd name="T13" fmla="*/ 449 h 449"/>
                  <a:gd name="T14" fmla="*/ 165 w 396"/>
                  <a:gd name="T15" fmla="*/ 449 h 449"/>
                  <a:gd name="T16" fmla="*/ 165 w 396"/>
                  <a:gd name="T17" fmla="*/ 329 h 449"/>
                  <a:gd name="T18" fmla="*/ 236 w 396"/>
                  <a:gd name="T19" fmla="*/ 329 h 449"/>
                  <a:gd name="T20" fmla="*/ 236 w 396"/>
                  <a:gd name="T21" fmla="*/ 449 h 449"/>
                  <a:gd name="T22" fmla="*/ 248 w 396"/>
                  <a:gd name="T23" fmla="*/ 449 h 449"/>
                  <a:gd name="T24" fmla="*/ 396 w 396"/>
                  <a:gd name="T25" fmla="*/ 449 h 449"/>
                  <a:gd name="T26" fmla="*/ 396 w 396"/>
                  <a:gd name="T27" fmla="*/ 36 h 449"/>
                  <a:gd name="T28" fmla="*/ 250 w 396"/>
                  <a:gd name="T29" fmla="*/ 36 h 449"/>
                  <a:gd name="T30" fmla="*/ 120 w 396"/>
                  <a:gd name="T31" fmla="*/ 397 h 449"/>
                  <a:gd name="T32" fmla="*/ 54 w 396"/>
                  <a:gd name="T33" fmla="*/ 397 h 449"/>
                  <a:gd name="T34" fmla="*/ 54 w 396"/>
                  <a:gd name="T35" fmla="*/ 336 h 449"/>
                  <a:gd name="T36" fmla="*/ 120 w 396"/>
                  <a:gd name="T37" fmla="*/ 336 h 449"/>
                  <a:gd name="T38" fmla="*/ 120 w 396"/>
                  <a:gd name="T39" fmla="*/ 397 h 449"/>
                  <a:gd name="T40" fmla="*/ 120 w 396"/>
                  <a:gd name="T41" fmla="*/ 279 h 449"/>
                  <a:gd name="T42" fmla="*/ 54 w 396"/>
                  <a:gd name="T43" fmla="*/ 279 h 449"/>
                  <a:gd name="T44" fmla="*/ 54 w 396"/>
                  <a:gd name="T45" fmla="*/ 218 h 449"/>
                  <a:gd name="T46" fmla="*/ 120 w 396"/>
                  <a:gd name="T47" fmla="*/ 218 h 449"/>
                  <a:gd name="T48" fmla="*/ 120 w 396"/>
                  <a:gd name="T49" fmla="*/ 279 h 449"/>
                  <a:gd name="T50" fmla="*/ 120 w 396"/>
                  <a:gd name="T51" fmla="*/ 161 h 449"/>
                  <a:gd name="T52" fmla="*/ 54 w 396"/>
                  <a:gd name="T53" fmla="*/ 161 h 449"/>
                  <a:gd name="T54" fmla="*/ 54 w 396"/>
                  <a:gd name="T55" fmla="*/ 100 h 449"/>
                  <a:gd name="T56" fmla="*/ 120 w 396"/>
                  <a:gd name="T57" fmla="*/ 100 h 449"/>
                  <a:gd name="T58" fmla="*/ 120 w 396"/>
                  <a:gd name="T59" fmla="*/ 161 h 449"/>
                  <a:gd name="T60" fmla="*/ 231 w 396"/>
                  <a:gd name="T61" fmla="*/ 279 h 449"/>
                  <a:gd name="T62" fmla="*/ 165 w 396"/>
                  <a:gd name="T63" fmla="*/ 279 h 449"/>
                  <a:gd name="T64" fmla="*/ 165 w 396"/>
                  <a:gd name="T65" fmla="*/ 218 h 449"/>
                  <a:gd name="T66" fmla="*/ 231 w 396"/>
                  <a:gd name="T67" fmla="*/ 218 h 449"/>
                  <a:gd name="T68" fmla="*/ 231 w 396"/>
                  <a:gd name="T69" fmla="*/ 279 h 449"/>
                  <a:gd name="T70" fmla="*/ 231 w 396"/>
                  <a:gd name="T71" fmla="*/ 161 h 449"/>
                  <a:gd name="T72" fmla="*/ 165 w 396"/>
                  <a:gd name="T73" fmla="*/ 161 h 449"/>
                  <a:gd name="T74" fmla="*/ 165 w 396"/>
                  <a:gd name="T75" fmla="*/ 100 h 449"/>
                  <a:gd name="T76" fmla="*/ 231 w 396"/>
                  <a:gd name="T77" fmla="*/ 100 h 449"/>
                  <a:gd name="T78" fmla="*/ 231 w 396"/>
                  <a:gd name="T79" fmla="*/ 161 h 449"/>
                  <a:gd name="T80" fmla="*/ 342 w 396"/>
                  <a:gd name="T81" fmla="*/ 397 h 449"/>
                  <a:gd name="T82" fmla="*/ 276 w 396"/>
                  <a:gd name="T83" fmla="*/ 397 h 449"/>
                  <a:gd name="T84" fmla="*/ 276 w 396"/>
                  <a:gd name="T85" fmla="*/ 336 h 449"/>
                  <a:gd name="T86" fmla="*/ 342 w 396"/>
                  <a:gd name="T87" fmla="*/ 336 h 449"/>
                  <a:gd name="T88" fmla="*/ 342 w 396"/>
                  <a:gd name="T89" fmla="*/ 397 h 449"/>
                  <a:gd name="T90" fmla="*/ 342 w 396"/>
                  <a:gd name="T91" fmla="*/ 279 h 449"/>
                  <a:gd name="T92" fmla="*/ 276 w 396"/>
                  <a:gd name="T93" fmla="*/ 279 h 449"/>
                  <a:gd name="T94" fmla="*/ 276 w 396"/>
                  <a:gd name="T95" fmla="*/ 218 h 449"/>
                  <a:gd name="T96" fmla="*/ 342 w 396"/>
                  <a:gd name="T97" fmla="*/ 218 h 449"/>
                  <a:gd name="T98" fmla="*/ 342 w 396"/>
                  <a:gd name="T99" fmla="*/ 279 h 449"/>
                  <a:gd name="T100" fmla="*/ 342 w 396"/>
                  <a:gd name="T101" fmla="*/ 161 h 449"/>
                  <a:gd name="T102" fmla="*/ 276 w 396"/>
                  <a:gd name="T103" fmla="*/ 161 h 449"/>
                  <a:gd name="T104" fmla="*/ 276 w 396"/>
                  <a:gd name="T105" fmla="*/ 100 h 449"/>
                  <a:gd name="T106" fmla="*/ 342 w 396"/>
                  <a:gd name="T107" fmla="*/ 100 h 449"/>
                  <a:gd name="T108" fmla="*/ 342 w 396"/>
                  <a:gd name="T109" fmla="*/ 16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449">
                    <a:moveTo>
                      <a:pt x="250" y="36"/>
                    </a:moveTo>
                    <a:lnTo>
                      <a:pt x="250" y="0"/>
                    </a:lnTo>
                    <a:lnTo>
                      <a:pt x="54" y="0"/>
                    </a:lnTo>
                    <a:lnTo>
                      <a:pt x="54" y="36"/>
                    </a:lnTo>
                    <a:lnTo>
                      <a:pt x="0" y="36"/>
                    </a:lnTo>
                    <a:lnTo>
                      <a:pt x="0" y="449"/>
                    </a:lnTo>
                    <a:lnTo>
                      <a:pt x="148" y="449"/>
                    </a:lnTo>
                    <a:lnTo>
                      <a:pt x="165" y="449"/>
                    </a:lnTo>
                    <a:lnTo>
                      <a:pt x="165" y="329"/>
                    </a:lnTo>
                    <a:lnTo>
                      <a:pt x="236" y="329"/>
                    </a:lnTo>
                    <a:lnTo>
                      <a:pt x="236" y="449"/>
                    </a:lnTo>
                    <a:lnTo>
                      <a:pt x="248" y="449"/>
                    </a:lnTo>
                    <a:lnTo>
                      <a:pt x="396" y="449"/>
                    </a:lnTo>
                    <a:lnTo>
                      <a:pt x="396" y="36"/>
                    </a:lnTo>
                    <a:lnTo>
                      <a:pt x="250" y="36"/>
                    </a:lnTo>
                    <a:close/>
                    <a:moveTo>
                      <a:pt x="120" y="397"/>
                    </a:moveTo>
                    <a:lnTo>
                      <a:pt x="54" y="397"/>
                    </a:lnTo>
                    <a:lnTo>
                      <a:pt x="54" y="336"/>
                    </a:lnTo>
                    <a:lnTo>
                      <a:pt x="120" y="336"/>
                    </a:lnTo>
                    <a:lnTo>
                      <a:pt x="120" y="397"/>
                    </a:lnTo>
                    <a:close/>
                    <a:moveTo>
                      <a:pt x="120" y="279"/>
                    </a:moveTo>
                    <a:lnTo>
                      <a:pt x="54" y="279"/>
                    </a:lnTo>
                    <a:lnTo>
                      <a:pt x="54" y="218"/>
                    </a:lnTo>
                    <a:lnTo>
                      <a:pt x="120" y="218"/>
                    </a:lnTo>
                    <a:lnTo>
                      <a:pt x="120" y="279"/>
                    </a:lnTo>
                    <a:close/>
                    <a:moveTo>
                      <a:pt x="120" y="161"/>
                    </a:moveTo>
                    <a:lnTo>
                      <a:pt x="54" y="161"/>
                    </a:lnTo>
                    <a:lnTo>
                      <a:pt x="54" y="100"/>
                    </a:lnTo>
                    <a:lnTo>
                      <a:pt x="120" y="100"/>
                    </a:lnTo>
                    <a:lnTo>
                      <a:pt x="120" y="161"/>
                    </a:lnTo>
                    <a:close/>
                    <a:moveTo>
                      <a:pt x="231" y="279"/>
                    </a:moveTo>
                    <a:lnTo>
                      <a:pt x="165" y="279"/>
                    </a:lnTo>
                    <a:lnTo>
                      <a:pt x="165" y="218"/>
                    </a:lnTo>
                    <a:lnTo>
                      <a:pt x="231" y="218"/>
                    </a:lnTo>
                    <a:lnTo>
                      <a:pt x="231" y="279"/>
                    </a:lnTo>
                    <a:close/>
                    <a:moveTo>
                      <a:pt x="231" y="161"/>
                    </a:moveTo>
                    <a:lnTo>
                      <a:pt x="165" y="161"/>
                    </a:lnTo>
                    <a:lnTo>
                      <a:pt x="165" y="100"/>
                    </a:lnTo>
                    <a:lnTo>
                      <a:pt x="231" y="100"/>
                    </a:lnTo>
                    <a:lnTo>
                      <a:pt x="231" y="161"/>
                    </a:lnTo>
                    <a:close/>
                    <a:moveTo>
                      <a:pt x="342" y="397"/>
                    </a:moveTo>
                    <a:lnTo>
                      <a:pt x="276" y="397"/>
                    </a:lnTo>
                    <a:lnTo>
                      <a:pt x="276" y="336"/>
                    </a:lnTo>
                    <a:lnTo>
                      <a:pt x="342" y="336"/>
                    </a:lnTo>
                    <a:lnTo>
                      <a:pt x="342" y="397"/>
                    </a:lnTo>
                    <a:close/>
                    <a:moveTo>
                      <a:pt x="342" y="279"/>
                    </a:moveTo>
                    <a:lnTo>
                      <a:pt x="276" y="279"/>
                    </a:lnTo>
                    <a:lnTo>
                      <a:pt x="276" y="218"/>
                    </a:lnTo>
                    <a:lnTo>
                      <a:pt x="342" y="218"/>
                    </a:lnTo>
                    <a:lnTo>
                      <a:pt x="342" y="279"/>
                    </a:lnTo>
                    <a:close/>
                    <a:moveTo>
                      <a:pt x="342" y="161"/>
                    </a:moveTo>
                    <a:lnTo>
                      <a:pt x="276" y="161"/>
                    </a:lnTo>
                    <a:lnTo>
                      <a:pt x="276" y="100"/>
                    </a:lnTo>
                    <a:lnTo>
                      <a:pt x="342" y="100"/>
                    </a:lnTo>
                    <a:lnTo>
                      <a:pt x="342"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27" name="Group 26"/>
            <p:cNvGrpSpPr/>
            <p:nvPr/>
          </p:nvGrpSpPr>
          <p:grpSpPr>
            <a:xfrm>
              <a:off x="687398" y="1912311"/>
              <a:ext cx="384148" cy="384048"/>
              <a:chOff x="416116" y="2414502"/>
              <a:chExt cx="512064" cy="512064"/>
            </a:xfrm>
          </p:grpSpPr>
          <p:sp>
            <p:nvSpPr>
              <p:cNvPr id="28" name="Oval 27"/>
              <p:cNvSpPr/>
              <p:nvPr/>
            </p:nvSpPr>
            <p:spPr bwMode="auto">
              <a:xfrm>
                <a:off x="416116" y="2414502"/>
                <a:ext cx="512064" cy="51206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9" name="Group 28"/>
              <p:cNvGrpSpPr/>
              <p:nvPr/>
            </p:nvGrpSpPr>
            <p:grpSpPr>
              <a:xfrm>
                <a:off x="499435" y="2536962"/>
                <a:ext cx="345427" cy="290232"/>
                <a:chOff x="-1603375" y="3960813"/>
                <a:chExt cx="1500187" cy="1260476"/>
              </a:xfrm>
              <a:solidFill>
                <a:schemeClr val="accent4"/>
              </a:solidFill>
            </p:grpSpPr>
            <p:sp>
              <p:nvSpPr>
                <p:cNvPr id="30" name="Freeform 14"/>
                <p:cNvSpPr>
                  <a:spLocks/>
                </p:cNvSpPr>
                <p:nvPr/>
              </p:nvSpPr>
              <p:spPr bwMode="auto">
                <a:xfrm>
                  <a:off x="-1603375" y="4997451"/>
                  <a:ext cx="1500187" cy="223838"/>
                </a:xfrm>
                <a:custGeom>
                  <a:avLst/>
                  <a:gdLst>
                    <a:gd name="T0" fmla="*/ 320 w 400"/>
                    <a:gd name="T1" fmla="*/ 24 h 60"/>
                    <a:gd name="T2" fmla="*/ 288 w 400"/>
                    <a:gd name="T3" fmla="*/ 24 h 60"/>
                    <a:gd name="T4" fmla="*/ 288 w 400"/>
                    <a:gd name="T5" fmla="*/ 0 h 60"/>
                    <a:gd name="T6" fmla="*/ 112 w 400"/>
                    <a:gd name="T7" fmla="*/ 0 h 60"/>
                    <a:gd name="T8" fmla="*/ 112 w 400"/>
                    <a:gd name="T9" fmla="*/ 24 h 60"/>
                    <a:gd name="T10" fmla="*/ 80 w 400"/>
                    <a:gd name="T11" fmla="*/ 24 h 60"/>
                    <a:gd name="T12" fmla="*/ 80 w 400"/>
                    <a:gd name="T13" fmla="*/ 0 h 60"/>
                    <a:gd name="T14" fmla="*/ 0 w 400"/>
                    <a:gd name="T15" fmla="*/ 0 h 60"/>
                    <a:gd name="T16" fmla="*/ 60 w 400"/>
                    <a:gd name="T17" fmla="*/ 60 h 60"/>
                    <a:gd name="T18" fmla="*/ 340 w 400"/>
                    <a:gd name="T19" fmla="*/ 60 h 60"/>
                    <a:gd name="T20" fmla="*/ 400 w 400"/>
                    <a:gd name="T21" fmla="*/ 0 h 60"/>
                    <a:gd name="T22" fmla="*/ 320 w 400"/>
                    <a:gd name="T23" fmla="*/ 0 h 60"/>
                    <a:gd name="T24" fmla="*/ 320 w 400"/>
                    <a:gd name="T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60">
                      <a:moveTo>
                        <a:pt x="320" y="24"/>
                      </a:moveTo>
                      <a:cubicBezTo>
                        <a:pt x="288" y="24"/>
                        <a:pt x="288" y="24"/>
                        <a:pt x="288" y="24"/>
                      </a:cubicBezTo>
                      <a:cubicBezTo>
                        <a:pt x="288" y="0"/>
                        <a:pt x="288" y="0"/>
                        <a:pt x="288" y="0"/>
                      </a:cubicBezTo>
                      <a:cubicBezTo>
                        <a:pt x="112" y="0"/>
                        <a:pt x="112" y="0"/>
                        <a:pt x="112" y="0"/>
                      </a:cubicBezTo>
                      <a:cubicBezTo>
                        <a:pt x="112" y="24"/>
                        <a:pt x="112" y="24"/>
                        <a:pt x="112" y="24"/>
                      </a:cubicBezTo>
                      <a:cubicBezTo>
                        <a:pt x="80" y="24"/>
                        <a:pt x="80" y="24"/>
                        <a:pt x="80" y="24"/>
                      </a:cubicBezTo>
                      <a:cubicBezTo>
                        <a:pt x="80" y="0"/>
                        <a:pt x="80" y="0"/>
                        <a:pt x="80" y="0"/>
                      </a:cubicBezTo>
                      <a:cubicBezTo>
                        <a:pt x="0" y="0"/>
                        <a:pt x="0" y="0"/>
                        <a:pt x="0" y="0"/>
                      </a:cubicBezTo>
                      <a:cubicBezTo>
                        <a:pt x="0" y="33"/>
                        <a:pt x="27" y="60"/>
                        <a:pt x="60" y="60"/>
                      </a:cubicBezTo>
                      <a:cubicBezTo>
                        <a:pt x="340" y="60"/>
                        <a:pt x="340" y="60"/>
                        <a:pt x="340" y="60"/>
                      </a:cubicBezTo>
                      <a:cubicBezTo>
                        <a:pt x="373" y="60"/>
                        <a:pt x="400" y="33"/>
                        <a:pt x="400" y="0"/>
                      </a:cubicBezTo>
                      <a:cubicBezTo>
                        <a:pt x="320" y="0"/>
                        <a:pt x="320" y="0"/>
                        <a:pt x="320" y="0"/>
                      </a:cubicBezTo>
                      <a:lnTo>
                        <a:pt x="320" y="24"/>
                      </a:lnTo>
                      <a:close/>
                    </a:path>
                  </a:pathLst>
                </a:custGeom>
                <a:blipFill>
                  <a:blip r:embed="rId19"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31" name="Freeform 15"/>
                <p:cNvSpPr>
                  <a:spLocks noEditPoints="1"/>
                </p:cNvSpPr>
                <p:nvPr/>
              </p:nvSpPr>
              <p:spPr bwMode="auto">
                <a:xfrm>
                  <a:off x="-1603375" y="3960813"/>
                  <a:ext cx="1500187" cy="976313"/>
                </a:xfrm>
                <a:custGeom>
                  <a:avLst/>
                  <a:gdLst>
                    <a:gd name="T0" fmla="*/ 284 w 400"/>
                    <a:gd name="T1" fmla="*/ 68 h 260"/>
                    <a:gd name="T2" fmla="*/ 284 w 400"/>
                    <a:gd name="T3" fmla="*/ 36 h 260"/>
                    <a:gd name="T4" fmla="*/ 248 w 400"/>
                    <a:gd name="T5" fmla="*/ 0 h 260"/>
                    <a:gd name="T6" fmla="*/ 152 w 400"/>
                    <a:gd name="T7" fmla="*/ 0 h 260"/>
                    <a:gd name="T8" fmla="*/ 116 w 400"/>
                    <a:gd name="T9" fmla="*/ 36 h 260"/>
                    <a:gd name="T10" fmla="*/ 116 w 400"/>
                    <a:gd name="T11" fmla="*/ 68 h 260"/>
                    <a:gd name="T12" fmla="*/ 0 w 400"/>
                    <a:gd name="T13" fmla="*/ 68 h 260"/>
                    <a:gd name="T14" fmla="*/ 0 w 400"/>
                    <a:gd name="T15" fmla="*/ 260 h 260"/>
                    <a:gd name="T16" fmla="*/ 80 w 400"/>
                    <a:gd name="T17" fmla="*/ 260 h 260"/>
                    <a:gd name="T18" fmla="*/ 80 w 400"/>
                    <a:gd name="T19" fmla="*/ 208 h 260"/>
                    <a:gd name="T20" fmla="*/ 112 w 400"/>
                    <a:gd name="T21" fmla="*/ 208 h 260"/>
                    <a:gd name="T22" fmla="*/ 112 w 400"/>
                    <a:gd name="T23" fmla="*/ 260 h 260"/>
                    <a:gd name="T24" fmla="*/ 288 w 400"/>
                    <a:gd name="T25" fmla="*/ 260 h 260"/>
                    <a:gd name="T26" fmla="*/ 288 w 400"/>
                    <a:gd name="T27" fmla="*/ 208 h 260"/>
                    <a:gd name="T28" fmla="*/ 320 w 400"/>
                    <a:gd name="T29" fmla="*/ 208 h 260"/>
                    <a:gd name="T30" fmla="*/ 320 w 400"/>
                    <a:gd name="T31" fmla="*/ 260 h 260"/>
                    <a:gd name="T32" fmla="*/ 400 w 400"/>
                    <a:gd name="T33" fmla="*/ 260 h 260"/>
                    <a:gd name="T34" fmla="*/ 400 w 400"/>
                    <a:gd name="T35" fmla="*/ 68 h 260"/>
                    <a:gd name="T36" fmla="*/ 284 w 400"/>
                    <a:gd name="T37" fmla="*/ 68 h 260"/>
                    <a:gd name="T38" fmla="*/ 148 w 400"/>
                    <a:gd name="T39" fmla="*/ 36 h 260"/>
                    <a:gd name="T40" fmla="*/ 152 w 400"/>
                    <a:gd name="T41" fmla="*/ 32 h 260"/>
                    <a:gd name="T42" fmla="*/ 248 w 400"/>
                    <a:gd name="T43" fmla="*/ 32 h 260"/>
                    <a:gd name="T44" fmla="*/ 252 w 400"/>
                    <a:gd name="T45" fmla="*/ 36 h 260"/>
                    <a:gd name="T46" fmla="*/ 252 w 400"/>
                    <a:gd name="T47" fmla="*/ 68 h 260"/>
                    <a:gd name="T48" fmla="*/ 148 w 400"/>
                    <a:gd name="T49" fmla="*/ 68 h 260"/>
                    <a:gd name="T50" fmla="*/ 148 w 400"/>
                    <a:gd name="T51" fmla="*/ 3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260">
                      <a:moveTo>
                        <a:pt x="284" y="68"/>
                      </a:moveTo>
                      <a:cubicBezTo>
                        <a:pt x="284" y="36"/>
                        <a:pt x="284" y="36"/>
                        <a:pt x="284" y="36"/>
                      </a:cubicBezTo>
                      <a:cubicBezTo>
                        <a:pt x="284" y="16"/>
                        <a:pt x="268" y="0"/>
                        <a:pt x="248" y="0"/>
                      </a:cubicBezTo>
                      <a:cubicBezTo>
                        <a:pt x="152" y="0"/>
                        <a:pt x="152" y="0"/>
                        <a:pt x="152" y="0"/>
                      </a:cubicBezTo>
                      <a:cubicBezTo>
                        <a:pt x="132" y="0"/>
                        <a:pt x="116" y="16"/>
                        <a:pt x="116" y="36"/>
                      </a:cubicBezTo>
                      <a:cubicBezTo>
                        <a:pt x="116" y="68"/>
                        <a:pt x="116" y="68"/>
                        <a:pt x="116" y="68"/>
                      </a:cubicBezTo>
                      <a:cubicBezTo>
                        <a:pt x="0" y="68"/>
                        <a:pt x="0" y="68"/>
                        <a:pt x="0" y="68"/>
                      </a:cubicBezTo>
                      <a:cubicBezTo>
                        <a:pt x="0" y="260"/>
                        <a:pt x="0" y="260"/>
                        <a:pt x="0" y="260"/>
                      </a:cubicBezTo>
                      <a:cubicBezTo>
                        <a:pt x="80" y="260"/>
                        <a:pt x="80" y="260"/>
                        <a:pt x="80" y="260"/>
                      </a:cubicBezTo>
                      <a:cubicBezTo>
                        <a:pt x="80" y="208"/>
                        <a:pt x="80" y="208"/>
                        <a:pt x="80" y="208"/>
                      </a:cubicBezTo>
                      <a:cubicBezTo>
                        <a:pt x="112" y="208"/>
                        <a:pt x="112" y="208"/>
                        <a:pt x="112" y="208"/>
                      </a:cubicBezTo>
                      <a:cubicBezTo>
                        <a:pt x="112" y="260"/>
                        <a:pt x="112" y="260"/>
                        <a:pt x="112" y="260"/>
                      </a:cubicBezTo>
                      <a:cubicBezTo>
                        <a:pt x="288" y="260"/>
                        <a:pt x="288" y="260"/>
                        <a:pt x="288" y="260"/>
                      </a:cubicBezTo>
                      <a:cubicBezTo>
                        <a:pt x="288" y="208"/>
                        <a:pt x="288" y="208"/>
                        <a:pt x="288" y="208"/>
                      </a:cubicBezTo>
                      <a:cubicBezTo>
                        <a:pt x="320" y="208"/>
                        <a:pt x="320" y="208"/>
                        <a:pt x="320" y="208"/>
                      </a:cubicBezTo>
                      <a:cubicBezTo>
                        <a:pt x="320" y="260"/>
                        <a:pt x="320" y="260"/>
                        <a:pt x="320" y="260"/>
                      </a:cubicBezTo>
                      <a:cubicBezTo>
                        <a:pt x="400" y="260"/>
                        <a:pt x="400" y="260"/>
                        <a:pt x="400" y="260"/>
                      </a:cubicBezTo>
                      <a:cubicBezTo>
                        <a:pt x="400" y="68"/>
                        <a:pt x="400" y="68"/>
                        <a:pt x="400" y="68"/>
                      </a:cubicBezTo>
                      <a:lnTo>
                        <a:pt x="284" y="68"/>
                      </a:lnTo>
                      <a:close/>
                      <a:moveTo>
                        <a:pt x="148" y="36"/>
                      </a:moveTo>
                      <a:cubicBezTo>
                        <a:pt x="148" y="34"/>
                        <a:pt x="150" y="32"/>
                        <a:pt x="152" y="32"/>
                      </a:cubicBezTo>
                      <a:cubicBezTo>
                        <a:pt x="248" y="32"/>
                        <a:pt x="248" y="32"/>
                        <a:pt x="248" y="32"/>
                      </a:cubicBezTo>
                      <a:cubicBezTo>
                        <a:pt x="250" y="32"/>
                        <a:pt x="252" y="34"/>
                        <a:pt x="252" y="36"/>
                      </a:cubicBezTo>
                      <a:cubicBezTo>
                        <a:pt x="252" y="68"/>
                        <a:pt x="252" y="68"/>
                        <a:pt x="252" y="68"/>
                      </a:cubicBezTo>
                      <a:cubicBezTo>
                        <a:pt x="148" y="68"/>
                        <a:pt x="148" y="68"/>
                        <a:pt x="148" y="68"/>
                      </a:cubicBezTo>
                      <a:lnTo>
                        <a:pt x="148"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74" name="Group 73"/>
            <p:cNvGrpSpPr/>
            <p:nvPr/>
          </p:nvGrpSpPr>
          <p:grpSpPr>
            <a:xfrm>
              <a:off x="905785" y="2191980"/>
              <a:ext cx="1506384" cy="1564280"/>
              <a:chOff x="101098" y="647212"/>
              <a:chExt cx="1506384" cy="1564279"/>
            </a:xfrm>
          </p:grpSpPr>
          <p:grpSp>
            <p:nvGrpSpPr>
              <p:cNvPr id="75" name="Group 74"/>
              <p:cNvGrpSpPr/>
              <p:nvPr/>
            </p:nvGrpSpPr>
            <p:grpSpPr>
              <a:xfrm>
                <a:off x="296804" y="647212"/>
                <a:ext cx="1081428" cy="829176"/>
                <a:chOff x="6855847" y="3608020"/>
                <a:chExt cx="3214828" cy="2464940"/>
              </a:xfrm>
            </p:grpSpPr>
            <p:pic>
              <p:nvPicPr>
                <p:cNvPr id="84" name="Picture 83"/>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6984999" y="3719777"/>
                  <a:ext cx="2962912" cy="1736143"/>
                </a:xfrm>
                <a:prstGeom prst="rect">
                  <a:avLst/>
                </a:prstGeom>
              </p:spPr>
            </p:pic>
            <p:pic>
              <p:nvPicPr>
                <p:cNvPr id="85" name="Picture 84"/>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855847" y="3608020"/>
                  <a:ext cx="3214828" cy="2464940"/>
                </a:xfrm>
                <a:prstGeom prst="rect">
                  <a:avLst/>
                </a:prstGeom>
              </p:spPr>
            </p:pic>
          </p:grpSp>
          <p:grpSp>
            <p:nvGrpSpPr>
              <p:cNvPr id="76" name="Group 75"/>
              <p:cNvGrpSpPr/>
              <p:nvPr/>
            </p:nvGrpSpPr>
            <p:grpSpPr>
              <a:xfrm>
                <a:off x="289815" y="1083254"/>
                <a:ext cx="199258" cy="380923"/>
                <a:chOff x="9270066" y="3730378"/>
                <a:chExt cx="588395" cy="1124834"/>
              </a:xfrm>
            </p:grpSpPr>
            <p:pic>
              <p:nvPicPr>
                <p:cNvPr id="82" name="Picture 8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9309145" y="3821906"/>
                  <a:ext cx="510236" cy="907088"/>
                </a:xfrm>
                <a:prstGeom prst="rect">
                  <a:avLst/>
                </a:prstGeom>
              </p:spPr>
            </p:pic>
            <p:pic>
              <p:nvPicPr>
                <p:cNvPr id="83" name="Picture 82"/>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9270066" y="3730378"/>
                  <a:ext cx="588395" cy="1124834"/>
                </a:xfrm>
                <a:prstGeom prst="rect">
                  <a:avLst/>
                </a:prstGeom>
              </p:spPr>
            </p:pic>
          </p:grpSp>
          <p:grpSp>
            <p:nvGrpSpPr>
              <p:cNvPr id="77" name="Group 76"/>
              <p:cNvGrpSpPr/>
              <p:nvPr/>
            </p:nvGrpSpPr>
            <p:grpSpPr>
              <a:xfrm>
                <a:off x="1003440" y="1063792"/>
                <a:ext cx="537017" cy="361219"/>
                <a:chOff x="1573072" y="996578"/>
                <a:chExt cx="1585766" cy="1066650"/>
              </a:xfrm>
            </p:grpSpPr>
            <p:pic>
              <p:nvPicPr>
                <p:cNvPr id="80" name="Picture 79"/>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731533" y="1053359"/>
                  <a:ext cx="1268842" cy="951632"/>
                </a:xfrm>
                <a:prstGeom prst="rect">
                  <a:avLst/>
                </a:prstGeom>
              </p:spPr>
            </p:pic>
            <p:pic>
              <p:nvPicPr>
                <p:cNvPr id="81" name="Picture 80"/>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6200000">
                  <a:off x="1832630" y="737020"/>
                  <a:ext cx="1066650" cy="1585766"/>
                </a:xfrm>
                <a:prstGeom prst="rect">
                  <a:avLst/>
                </a:prstGeom>
              </p:spPr>
            </p:pic>
          </p:grpSp>
          <p:sp>
            <p:nvSpPr>
              <p:cNvPr id="78" name="Freeform 14"/>
              <p:cNvSpPr>
                <a:spLocks/>
              </p:cNvSpPr>
              <p:nvPr/>
            </p:nvSpPr>
            <p:spPr bwMode="auto">
              <a:xfrm>
                <a:off x="152850" y="784098"/>
                <a:ext cx="1454632" cy="1018250"/>
              </a:xfrm>
              <a:custGeom>
                <a:avLst/>
                <a:gdLst>
                  <a:gd name="T0" fmla="*/ 391 w 399"/>
                  <a:gd name="T1" fmla="*/ 276 h 294"/>
                  <a:gd name="T2" fmla="*/ 389 w 399"/>
                  <a:gd name="T3" fmla="*/ 261 h 294"/>
                  <a:gd name="T4" fmla="*/ 379 w 399"/>
                  <a:gd name="T5" fmla="*/ 256 h 294"/>
                  <a:gd name="T6" fmla="*/ 330 w 399"/>
                  <a:gd name="T7" fmla="*/ 240 h 294"/>
                  <a:gd name="T8" fmla="*/ 247 w 399"/>
                  <a:gd name="T9" fmla="*/ 203 h 294"/>
                  <a:gd name="T10" fmla="*/ 244 w 399"/>
                  <a:gd name="T11" fmla="*/ 178 h 294"/>
                  <a:gd name="T12" fmla="*/ 245 w 399"/>
                  <a:gd name="T13" fmla="*/ 149 h 294"/>
                  <a:gd name="T14" fmla="*/ 257 w 399"/>
                  <a:gd name="T15" fmla="*/ 122 h 294"/>
                  <a:gd name="T16" fmla="*/ 249 w 399"/>
                  <a:gd name="T17" fmla="*/ 103 h 294"/>
                  <a:gd name="T18" fmla="*/ 247 w 399"/>
                  <a:gd name="T19" fmla="*/ 65 h 294"/>
                  <a:gd name="T20" fmla="*/ 239 w 399"/>
                  <a:gd name="T21" fmla="*/ 27 h 294"/>
                  <a:gd name="T22" fmla="*/ 176 w 399"/>
                  <a:gd name="T23" fmla="*/ 7 h 294"/>
                  <a:gd name="T24" fmla="*/ 151 w 399"/>
                  <a:gd name="T25" fmla="*/ 21 h 294"/>
                  <a:gd name="T26" fmla="*/ 127 w 399"/>
                  <a:gd name="T27" fmla="*/ 44 h 294"/>
                  <a:gd name="T28" fmla="*/ 124 w 399"/>
                  <a:gd name="T29" fmla="*/ 78 h 294"/>
                  <a:gd name="T30" fmla="*/ 129 w 399"/>
                  <a:gd name="T31" fmla="*/ 110 h 294"/>
                  <a:gd name="T32" fmla="*/ 120 w 399"/>
                  <a:gd name="T33" fmla="*/ 132 h 294"/>
                  <a:gd name="T34" fmla="*/ 127 w 399"/>
                  <a:gd name="T35" fmla="*/ 156 h 294"/>
                  <a:gd name="T36" fmla="*/ 134 w 399"/>
                  <a:gd name="T37" fmla="*/ 156 h 294"/>
                  <a:gd name="T38" fmla="*/ 142 w 399"/>
                  <a:gd name="T39" fmla="*/ 193 h 294"/>
                  <a:gd name="T40" fmla="*/ 136 w 399"/>
                  <a:gd name="T41" fmla="*/ 213 h 294"/>
                  <a:gd name="T42" fmla="*/ 103 w 399"/>
                  <a:gd name="T43" fmla="*/ 229 h 294"/>
                  <a:gd name="T44" fmla="*/ 24 w 399"/>
                  <a:gd name="T45" fmla="*/ 251 h 294"/>
                  <a:gd name="T46" fmla="*/ 10 w 399"/>
                  <a:gd name="T47" fmla="*/ 267 h 294"/>
                  <a:gd name="T48" fmla="*/ 0 w 399"/>
                  <a:gd name="T49" fmla="*/ 293 h 294"/>
                  <a:gd name="T50" fmla="*/ 0 w 399"/>
                  <a:gd name="T51" fmla="*/ 294 h 294"/>
                  <a:gd name="T52" fmla="*/ 399 w 399"/>
                  <a:gd name="T53" fmla="*/ 294 h 294"/>
                  <a:gd name="T54" fmla="*/ 391 w 399"/>
                  <a:gd name="T55" fmla="*/ 27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9" h="294">
                    <a:moveTo>
                      <a:pt x="391" y="276"/>
                    </a:moveTo>
                    <a:cubicBezTo>
                      <a:pt x="389" y="271"/>
                      <a:pt x="393" y="264"/>
                      <a:pt x="389" y="261"/>
                    </a:cubicBezTo>
                    <a:cubicBezTo>
                      <a:pt x="388" y="257"/>
                      <a:pt x="381" y="257"/>
                      <a:pt x="379" y="256"/>
                    </a:cubicBezTo>
                    <a:cubicBezTo>
                      <a:pt x="362" y="249"/>
                      <a:pt x="345" y="245"/>
                      <a:pt x="330" y="240"/>
                    </a:cubicBezTo>
                    <a:cubicBezTo>
                      <a:pt x="300" y="232"/>
                      <a:pt x="269" y="229"/>
                      <a:pt x="247" y="203"/>
                    </a:cubicBezTo>
                    <a:cubicBezTo>
                      <a:pt x="240" y="198"/>
                      <a:pt x="244" y="186"/>
                      <a:pt x="244" y="178"/>
                    </a:cubicBezTo>
                    <a:cubicBezTo>
                      <a:pt x="244" y="174"/>
                      <a:pt x="244" y="149"/>
                      <a:pt x="245" y="149"/>
                    </a:cubicBezTo>
                    <a:cubicBezTo>
                      <a:pt x="259" y="149"/>
                      <a:pt x="259" y="136"/>
                      <a:pt x="257" y="122"/>
                    </a:cubicBezTo>
                    <a:cubicBezTo>
                      <a:pt x="257" y="114"/>
                      <a:pt x="257" y="95"/>
                      <a:pt x="249" y="103"/>
                    </a:cubicBezTo>
                    <a:cubicBezTo>
                      <a:pt x="254" y="98"/>
                      <a:pt x="247" y="73"/>
                      <a:pt x="247" y="65"/>
                    </a:cubicBezTo>
                    <a:cubicBezTo>
                      <a:pt x="247" y="51"/>
                      <a:pt x="247" y="37"/>
                      <a:pt x="239" y="27"/>
                    </a:cubicBezTo>
                    <a:cubicBezTo>
                      <a:pt x="222" y="10"/>
                      <a:pt x="198" y="0"/>
                      <a:pt x="176" y="7"/>
                    </a:cubicBezTo>
                    <a:cubicBezTo>
                      <a:pt x="168" y="9"/>
                      <a:pt x="159" y="19"/>
                      <a:pt x="151" y="21"/>
                    </a:cubicBezTo>
                    <a:cubicBezTo>
                      <a:pt x="142" y="22"/>
                      <a:pt x="127" y="36"/>
                      <a:pt x="127" y="44"/>
                    </a:cubicBezTo>
                    <a:cubicBezTo>
                      <a:pt x="127" y="56"/>
                      <a:pt x="124" y="66"/>
                      <a:pt x="124" y="78"/>
                    </a:cubicBezTo>
                    <a:cubicBezTo>
                      <a:pt x="124" y="90"/>
                      <a:pt x="129" y="98"/>
                      <a:pt x="129" y="110"/>
                    </a:cubicBezTo>
                    <a:cubicBezTo>
                      <a:pt x="117" y="102"/>
                      <a:pt x="120" y="127"/>
                      <a:pt x="120" y="132"/>
                    </a:cubicBezTo>
                    <a:cubicBezTo>
                      <a:pt x="120" y="141"/>
                      <a:pt x="124" y="149"/>
                      <a:pt x="127" y="156"/>
                    </a:cubicBezTo>
                    <a:cubicBezTo>
                      <a:pt x="129" y="159"/>
                      <a:pt x="134" y="156"/>
                      <a:pt x="134" y="156"/>
                    </a:cubicBezTo>
                    <a:cubicBezTo>
                      <a:pt x="141" y="164"/>
                      <a:pt x="141" y="181"/>
                      <a:pt x="142" y="193"/>
                    </a:cubicBezTo>
                    <a:cubicBezTo>
                      <a:pt x="146" y="203"/>
                      <a:pt x="147" y="207"/>
                      <a:pt x="136" y="213"/>
                    </a:cubicBezTo>
                    <a:cubicBezTo>
                      <a:pt x="125" y="218"/>
                      <a:pt x="117" y="225"/>
                      <a:pt x="103" y="229"/>
                    </a:cubicBezTo>
                    <a:cubicBezTo>
                      <a:pt x="80" y="235"/>
                      <a:pt x="46" y="239"/>
                      <a:pt x="24" y="251"/>
                    </a:cubicBezTo>
                    <a:cubicBezTo>
                      <a:pt x="15" y="256"/>
                      <a:pt x="10" y="252"/>
                      <a:pt x="10" y="267"/>
                    </a:cubicBezTo>
                    <a:cubicBezTo>
                      <a:pt x="10" y="281"/>
                      <a:pt x="5" y="281"/>
                      <a:pt x="0" y="293"/>
                    </a:cubicBezTo>
                    <a:cubicBezTo>
                      <a:pt x="0" y="293"/>
                      <a:pt x="0" y="293"/>
                      <a:pt x="0" y="294"/>
                    </a:cubicBezTo>
                    <a:cubicBezTo>
                      <a:pt x="399" y="294"/>
                      <a:pt x="399" y="294"/>
                      <a:pt x="399" y="294"/>
                    </a:cubicBezTo>
                    <a:cubicBezTo>
                      <a:pt x="396" y="288"/>
                      <a:pt x="393" y="281"/>
                      <a:pt x="391" y="276"/>
                    </a:cubicBezTo>
                    <a:close/>
                  </a:path>
                </a:pathLst>
              </a:custGeom>
              <a:solidFill>
                <a:srgbClr val="326195"/>
              </a:solidFill>
              <a:ln w="28575" cap="flat" cmpd="sng" algn="ctr">
                <a:solidFill>
                  <a:sysClr val="window" lastClr="FFFFFF">
                    <a:lumMod val="65000"/>
                  </a:sysClr>
                </a:solidFill>
                <a:prstDash val="solid"/>
                <a:round/>
                <a:headEnd type="none" w="med" len="med"/>
                <a:tailEnd type="none" w="med" len="med"/>
              </a:ln>
              <a:effectLst/>
            </p:spPr>
            <p:txBody>
              <a:bodyPr rot="0" spcFirstLastPara="0" vertOverflow="overflow" horzOverflow="overflow" vert="horz" wrap="square" lIns="184271" tIns="92135" rIns="184271" bIns="92135" numCol="1" spcCol="0" rtlCol="0" fromWordArt="0" anchor="ctr" anchorCtr="0" forceAA="0" compatLnSpc="1">
                <a:prstTxWarp prst="textNoShape">
                  <a:avLst/>
                </a:prstTxWarp>
                <a:normAutofit/>
              </a:bodyPr>
              <a:lstStyle/>
              <a:p>
                <a:pPr algn="ctr" defTabSz="1948136" fontAlgn="base">
                  <a:spcBef>
                    <a:spcPct val="0"/>
                  </a:spcBef>
                  <a:spcAft>
                    <a:spcPct val="0"/>
                  </a:spcAft>
                  <a:defRPr/>
                </a:pPr>
                <a:endParaRPr lang="en-US" sz="2700" b="1" kern="0">
                  <a:solidFill>
                    <a:schemeClr val="tx1">
                      <a:lumMod val="75000"/>
                    </a:schemeClr>
                  </a:solidFill>
                  <a:latin typeface="Microsoft YaHei" charset="-122"/>
                  <a:ea typeface="Microsoft YaHei" charset="-122"/>
                  <a:cs typeface="Microsoft YaHei" charset="-122"/>
                </a:endParaRPr>
              </a:p>
            </p:txBody>
          </p:sp>
          <p:sp>
            <p:nvSpPr>
              <p:cNvPr id="79" name="Rectangle 78"/>
              <p:cNvSpPr/>
              <p:nvPr/>
            </p:nvSpPr>
            <p:spPr>
              <a:xfrm>
                <a:off x="101098" y="1826770"/>
                <a:ext cx="1483098" cy="384721"/>
              </a:xfrm>
              <a:prstGeom prst="rect">
                <a:avLst/>
              </a:prstGeom>
            </p:spPr>
            <p:txBody>
              <a:bodyPr wrap="none">
                <a:spAutoFit/>
              </a:bodyPr>
              <a:lstStyle/>
              <a:p>
                <a:pPr algn="ctr" defTabSz="1218793" fontAlgn="base">
                  <a:spcBef>
                    <a:spcPct val="0"/>
                  </a:spcBef>
                  <a:spcAft>
                    <a:spcPct val="0"/>
                  </a:spcAft>
                  <a:defRPr/>
                </a:pPr>
                <a:r>
                  <a:rPr lang="en-US" sz="1900" kern="0" dirty="0">
                    <a:solidFill>
                      <a:schemeClr val="bg2"/>
                    </a:solidFill>
                    <a:latin typeface="Microsoft YaHei" charset="-122"/>
                    <a:ea typeface="Microsoft YaHei" charset="-122"/>
                    <a:cs typeface="Microsoft YaHei" charset="-122"/>
                  </a:rPr>
                  <a:t>Any Device</a:t>
                </a:r>
              </a:p>
            </p:txBody>
          </p:sp>
        </p:grpSp>
      </p:grpSp>
      <p:sp>
        <p:nvSpPr>
          <p:cNvPr id="90" name="TextBox 89"/>
          <p:cNvSpPr txBox="1"/>
          <p:nvPr/>
        </p:nvSpPr>
        <p:spPr>
          <a:xfrm>
            <a:off x="3358976" y="2770114"/>
            <a:ext cx="5397631" cy="369332"/>
          </a:xfrm>
          <a:prstGeom prst="rect">
            <a:avLst/>
          </a:prstGeom>
          <a:noFill/>
        </p:spPr>
        <p:txBody>
          <a:bodyPr wrap="none" rtlCol="0">
            <a:spAutoFit/>
          </a:bodyPr>
          <a:lstStyle/>
          <a:p>
            <a:r>
              <a:rPr kumimoji="1" lang="en-US" altLang="zh-TW" sz="1800" dirty="0" smtClean="0">
                <a:solidFill>
                  <a:schemeClr val="tx1">
                    <a:lumMod val="75000"/>
                  </a:schemeClr>
                </a:solidFill>
                <a:latin typeface="Microsoft YaHei" charset="-122"/>
                <a:ea typeface="Microsoft YaHei" charset="-122"/>
                <a:cs typeface="Microsoft YaHei" charset="-122"/>
              </a:rPr>
              <a:t>SSL010101010101010101010101010101010SSL</a:t>
            </a:r>
            <a:endParaRPr kumimoji="1" lang="zh-TW" altLang="en-US" sz="1800" dirty="0" err="1" smtClean="0">
              <a:solidFill>
                <a:schemeClr val="tx1">
                  <a:lumMod val="75000"/>
                </a:schemeClr>
              </a:solidFill>
              <a:latin typeface="Microsoft YaHei" charset="-122"/>
              <a:ea typeface="Microsoft YaHei" charset="-122"/>
              <a:cs typeface="Microsoft YaHei" charset="-122"/>
            </a:endParaRPr>
          </a:p>
        </p:txBody>
      </p:sp>
      <p:pic>
        <p:nvPicPr>
          <p:cNvPr id="87" name="圖片 12"/>
          <p:cNvPicPr>
            <a:picLocks noChangeAspect="1"/>
          </p:cNvPicPr>
          <p:nvPr/>
        </p:nvPicPr>
        <p:blipFill>
          <a:blip r:embed="rId26"/>
          <a:stretch>
            <a:fillRect/>
          </a:stretch>
        </p:blipFill>
        <p:spPr>
          <a:xfrm>
            <a:off x="4637198" y="2531445"/>
            <a:ext cx="2452535" cy="866205"/>
          </a:xfrm>
          <a:prstGeom prst="rect">
            <a:avLst/>
          </a:prstGeom>
        </p:spPr>
      </p:pic>
      <p:sp>
        <p:nvSpPr>
          <p:cNvPr id="91" name="Isosceles Triangle 90"/>
          <p:cNvSpPr/>
          <p:nvPr/>
        </p:nvSpPr>
        <p:spPr bwMode="auto">
          <a:xfrm>
            <a:off x="2655642" y="4335757"/>
            <a:ext cx="6587349" cy="192415"/>
          </a:xfrm>
          <a:prstGeom prst="triangl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92" name="Rounded Rectangle 91"/>
          <p:cNvSpPr/>
          <p:nvPr/>
        </p:nvSpPr>
        <p:spPr bwMode="auto">
          <a:xfrm>
            <a:off x="2768551" y="4617965"/>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r>
              <a:rPr kumimoji="1" lang="en-US" altLang="zh-TW" sz="1600" dirty="0" smtClean="0">
                <a:latin typeface="Microsoft YaHei" charset="-122"/>
                <a:ea typeface="Microsoft YaHei" charset="-122"/>
                <a:cs typeface="Microsoft YaHei" charset="-122"/>
              </a:rPr>
              <a:t>WAF</a:t>
            </a:r>
            <a:endParaRPr kumimoji="1" lang="zh-TW" altLang="en-US" sz="1600" dirty="0" smtClean="0">
              <a:latin typeface="Microsoft YaHei" charset="-122"/>
              <a:ea typeface="Microsoft YaHei" charset="-122"/>
              <a:cs typeface="Microsoft YaHei" charset="-122"/>
            </a:endParaRPr>
          </a:p>
        </p:txBody>
      </p:sp>
      <p:sp>
        <p:nvSpPr>
          <p:cNvPr id="93" name="Rounded Rectangle 92"/>
          <p:cNvSpPr/>
          <p:nvPr/>
        </p:nvSpPr>
        <p:spPr bwMode="auto">
          <a:xfrm>
            <a:off x="3676871" y="4617965"/>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200" dirty="0" err="1" smtClean="0">
                <a:latin typeface="Microsoft YaHei" charset="-122"/>
                <a:ea typeface="Microsoft YaHei" charset="-122"/>
                <a:cs typeface="Microsoft YaHei" charset="-122"/>
              </a:rPr>
              <a:t>DDoS</a:t>
            </a:r>
            <a:endParaRPr kumimoji="1" lang="zh-TW" altLang="en-US" sz="1200" dirty="0" smtClean="0">
              <a:latin typeface="Microsoft YaHei" charset="-122"/>
              <a:ea typeface="Microsoft YaHei" charset="-122"/>
              <a:cs typeface="Microsoft YaHei" charset="-122"/>
            </a:endParaRPr>
          </a:p>
        </p:txBody>
      </p:sp>
      <p:sp>
        <p:nvSpPr>
          <p:cNvPr id="94" name="Rounded Rectangle 93"/>
          <p:cNvSpPr/>
          <p:nvPr/>
        </p:nvSpPr>
        <p:spPr bwMode="auto">
          <a:xfrm>
            <a:off x="4562769"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400" dirty="0" smtClean="0">
                <a:latin typeface="Microsoft YaHei" charset="-122"/>
                <a:ea typeface="Microsoft YaHei" charset="-122"/>
                <a:cs typeface="Microsoft YaHei" charset="-122"/>
              </a:rPr>
              <a:t>DNS FW</a:t>
            </a:r>
            <a:endParaRPr kumimoji="1" lang="zh-TW" altLang="en-US" sz="1400" dirty="0" smtClean="0">
              <a:latin typeface="Microsoft YaHei" charset="-122"/>
              <a:ea typeface="Microsoft YaHei" charset="-122"/>
              <a:cs typeface="Microsoft YaHei" charset="-122"/>
            </a:endParaRPr>
          </a:p>
        </p:txBody>
      </p:sp>
      <p:sp>
        <p:nvSpPr>
          <p:cNvPr id="95" name="Rounded Rectangle 94"/>
          <p:cNvSpPr/>
          <p:nvPr/>
        </p:nvSpPr>
        <p:spPr bwMode="auto">
          <a:xfrm>
            <a:off x="5449387"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600" dirty="0" smtClean="0">
                <a:latin typeface="Microsoft YaHei" charset="-122"/>
                <a:ea typeface="Microsoft YaHei" charset="-122"/>
                <a:cs typeface="Microsoft YaHei" charset="-122"/>
              </a:rPr>
              <a:t>SSLVPN</a:t>
            </a:r>
            <a:endParaRPr kumimoji="1" lang="zh-TW" altLang="en-US" sz="1600" dirty="0" smtClean="0">
              <a:latin typeface="Microsoft YaHei" charset="-122"/>
              <a:ea typeface="Microsoft YaHei" charset="-122"/>
              <a:cs typeface="Microsoft YaHei" charset="-122"/>
            </a:endParaRPr>
          </a:p>
        </p:txBody>
      </p:sp>
      <p:sp>
        <p:nvSpPr>
          <p:cNvPr id="96" name="Rounded Rectangle 95"/>
          <p:cNvSpPr/>
          <p:nvPr/>
        </p:nvSpPr>
        <p:spPr bwMode="auto">
          <a:xfrm>
            <a:off x="6388734"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600" dirty="0" smtClean="0">
                <a:latin typeface="Microsoft YaHei" charset="-122"/>
                <a:ea typeface="Microsoft YaHei" charset="-122"/>
                <a:cs typeface="Microsoft YaHei" charset="-122"/>
              </a:rPr>
              <a:t>AAA</a:t>
            </a:r>
            <a:endParaRPr kumimoji="1" lang="zh-TW" altLang="en-US" sz="1600" dirty="0" smtClean="0">
              <a:latin typeface="Microsoft YaHei" charset="-122"/>
              <a:ea typeface="Microsoft YaHei" charset="-122"/>
              <a:cs typeface="Microsoft YaHei" charset="-122"/>
            </a:endParaRPr>
          </a:p>
        </p:txBody>
      </p:sp>
      <p:sp>
        <p:nvSpPr>
          <p:cNvPr id="97" name="Rounded Rectangle 96"/>
          <p:cNvSpPr/>
          <p:nvPr/>
        </p:nvSpPr>
        <p:spPr bwMode="auto">
          <a:xfrm>
            <a:off x="7253988"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600" dirty="0" smtClean="0">
                <a:latin typeface="Microsoft YaHei" charset="-122"/>
                <a:ea typeface="Microsoft YaHei" charset="-122"/>
                <a:cs typeface="Microsoft YaHei" charset="-122"/>
              </a:rPr>
              <a:t>SSO</a:t>
            </a:r>
            <a:endParaRPr kumimoji="1" lang="zh-TW" altLang="en-US" sz="1600" dirty="0" smtClean="0">
              <a:latin typeface="Microsoft YaHei" charset="-122"/>
              <a:ea typeface="Microsoft YaHei" charset="-122"/>
              <a:cs typeface="Microsoft YaHei" charset="-122"/>
            </a:endParaRPr>
          </a:p>
        </p:txBody>
      </p:sp>
      <p:sp>
        <p:nvSpPr>
          <p:cNvPr id="98" name="Rounded Rectangle 97"/>
          <p:cNvSpPr/>
          <p:nvPr/>
        </p:nvSpPr>
        <p:spPr bwMode="auto">
          <a:xfrm>
            <a:off x="8150636" y="4629260"/>
            <a:ext cx="823886" cy="667039"/>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kumimoji="1" lang="en-US" altLang="zh-TW" sz="1600" dirty="0" smtClean="0">
                <a:latin typeface="Microsoft YaHei" charset="-122"/>
                <a:ea typeface="Microsoft YaHei" charset="-122"/>
                <a:cs typeface="Microsoft YaHei" charset="-122"/>
              </a:rPr>
              <a:t>SSL</a:t>
            </a:r>
            <a:endParaRPr kumimoji="1" lang="zh-TW" altLang="en-US" sz="1600"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43797667"/>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1641350" y="4579484"/>
            <a:ext cx="8674048" cy="1641944"/>
          </a:xfrm>
          <a:prstGeom prst="roundRect">
            <a:avLst/>
          </a:prstGeom>
          <a:solidFill>
            <a:srgbClr val="D9EDCB"/>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89" name="Can 88"/>
          <p:cNvSpPr/>
          <p:nvPr/>
        </p:nvSpPr>
        <p:spPr bwMode="auto">
          <a:xfrm rot="5400000">
            <a:off x="5749078" y="125253"/>
            <a:ext cx="284603" cy="5650981"/>
          </a:xfrm>
          <a:prstGeom prst="can">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3" name="Title 2"/>
          <p:cNvSpPr>
            <a:spLocks noGrp="1"/>
          </p:cNvSpPr>
          <p:nvPr>
            <p:ph type="title"/>
          </p:nvPr>
        </p:nvSpPr>
        <p:spPr/>
        <p:txBody>
          <a:bodyPr/>
          <a:lstStyle/>
          <a:p>
            <a:r>
              <a:rPr kumimoji="1" lang="en-US" altLang="zh-TW" dirty="0" err="1" smtClean="0">
                <a:latin typeface="Microsoft YaHei" charset="-122"/>
                <a:ea typeface="Microsoft YaHei" charset="-122"/>
                <a:cs typeface="Microsoft YaHei" charset="-122"/>
              </a:rPr>
              <a:t>NetScaler</a:t>
            </a:r>
            <a:r>
              <a:rPr kumimoji="1" lang="en-US" altLang="zh-TW" dirty="0" smtClean="0">
                <a:latin typeface="Microsoft YaHei" charset="-122"/>
                <a:ea typeface="Microsoft YaHei" charset="-122"/>
                <a:cs typeface="Microsoft YaHei" charset="-122"/>
              </a:rPr>
              <a:t> </a:t>
            </a:r>
            <a:r>
              <a:rPr kumimoji="1" lang="zh-TW" altLang="en-US" dirty="0" smtClean="0">
                <a:latin typeface="Microsoft YaHei" charset="-122"/>
                <a:ea typeface="Microsoft YaHei" charset="-122"/>
                <a:cs typeface="Microsoft YaHei" charset="-122"/>
              </a:rPr>
              <a:t>提升快应用快速部署</a:t>
            </a:r>
            <a:endParaRPr kumimoji="1" lang="zh-TW" altLang="en-US" dirty="0">
              <a:latin typeface="Microsoft YaHei" charset="-122"/>
              <a:ea typeface="Microsoft YaHei" charset="-122"/>
              <a:cs typeface="Microsoft YaHei" charset="-122"/>
            </a:endParaRPr>
          </a:p>
        </p:txBody>
      </p:sp>
      <p:sp>
        <p:nvSpPr>
          <p:cNvPr id="4" name="Rounded Rectangle 3"/>
          <p:cNvSpPr/>
          <p:nvPr/>
        </p:nvSpPr>
        <p:spPr bwMode="auto">
          <a:xfrm>
            <a:off x="4816798" y="3440662"/>
            <a:ext cx="2108200" cy="895095"/>
          </a:xfrm>
          <a:prstGeom prst="roundRect">
            <a:avLst/>
          </a:prstGeom>
          <a:solidFill>
            <a:schemeClr val="accent3"/>
          </a:solidFill>
          <a:ln w="22225" cap="flat" cmpd="sng" algn="ctr">
            <a:noFill/>
            <a:prstDash val="solid"/>
            <a:round/>
            <a:headEnd type="none" w="med" len="med"/>
            <a:tailEnd type="none" w="med" len="med"/>
          </a:ln>
          <a:effectLst/>
        </p:spPr>
        <p:txBody>
          <a:bodyPr lIns="138228" tIns="69113" rIns="138228" bIns="69113" anchor="ctr">
            <a:normAutofit/>
          </a:bodyPr>
          <a:lstStyle/>
          <a:p>
            <a:pPr algn="ctr" defTabSz="1461470">
              <a:defRPr/>
            </a:pPr>
            <a:r>
              <a:rPr lang="zh-TW" altLang="en-US" dirty="0" smtClean="0">
                <a:latin typeface="Microsoft YaHei" charset="-122"/>
                <a:ea typeface="Microsoft YaHei" charset="-122"/>
                <a:cs typeface="Microsoft YaHei" charset="-122"/>
              </a:rPr>
              <a:t>弹性</a:t>
            </a:r>
            <a:r>
              <a:rPr lang="en-US" altLang="zh-TW" dirty="0" smtClean="0">
                <a:latin typeface="Microsoft YaHei" charset="-122"/>
                <a:ea typeface="Microsoft YaHei" charset="-122"/>
                <a:cs typeface="Microsoft YaHei" charset="-122"/>
              </a:rPr>
              <a:t>/</a:t>
            </a:r>
            <a:r>
              <a:rPr lang="zh-TW" altLang="en-US" dirty="0" smtClean="0">
                <a:latin typeface="Microsoft YaHei" charset="-122"/>
                <a:ea typeface="Microsoft YaHei" charset="-122"/>
                <a:cs typeface="Microsoft YaHei" charset="-122"/>
              </a:rPr>
              <a:t>扩展</a:t>
            </a:r>
            <a:endParaRPr lang="en-US" dirty="0">
              <a:latin typeface="Microsoft YaHei" charset="-122"/>
              <a:ea typeface="Microsoft YaHei" charset="-122"/>
              <a:cs typeface="Microsoft YaHei" charset="-122"/>
            </a:endParaRPr>
          </a:p>
        </p:txBody>
      </p:sp>
      <p:grpSp>
        <p:nvGrpSpPr>
          <p:cNvPr id="32" name="Group 31"/>
          <p:cNvGrpSpPr/>
          <p:nvPr/>
        </p:nvGrpSpPr>
        <p:grpSpPr>
          <a:xfrm>
            <a:off x="8942723" y="2011363"/>
            <a:ext cx="2988537" cy="2064545"/>
            <a:chOff x="9744770" y="2779568"/>
            <a:chExt cx="2342939" cy="1551122"/>
          </a:xfrm>
        </p:grpSpPr>
        <p:sp>
          <p:nvSpPr>
            <p:cNvPr id="33" name="Rectangle 32"/>
            <p:cNvSpPr/>
            <p:nvPr/>
          </p:nvSpPr>
          <p:spPr>
            <a:xfrm>
              <a:off x="10449873" y="4041644"/>
              <a:ext cx="932733" cy="289046"/>
            </a:xfrm>
            <a:prstGeom prst="rect">
              <a:avLst/>
            </a:prstGeom>
          </p:spPr>
          <p:txBody>
            <a:bodyPr wrap="none">
              <a:spAutoFit/>
            </a:bodyPr>
            <a:lstStyle/>
            <a:p>
              <a:pPr algn="ctr" defTabSz="1218793" fontAlgn="base">
                <a:spcBef>
                  <a:spcPct val="0"/>
                </a:spcBef>
                <a:spcAft>
                  <a:spcPct val="0"/>
                </a:spcAft>
              </a:pPr>
              <a:r>
                <a:rPr lang="en-US" sz="1900" kern="0" dirty="0">
                  <a:solidFill>
                    <a:schemeClr val="bg2"/>
                  </a:solidFill>
                  <a:latin typeface="Microsoft YaHei" charset="-122"/>
                  <a:ea typeface="Microsoft YaHei" charset="-122"/>
                  <a:cs typeface="Microsoft YaHei" charset="-122"/>
                </a:rPr>
                <a:t>Any App</a:t>
              </a:r>
            </a:p>
          </p:txBody>
        </p:sp>
        <p:grpSp>
          <p:nvGrpSpPr>
            <p:cNvPr id="34" name="Group 33"/>
            <p:cNvGrpSpPr/>
            <p:nvPr/>
          </p:nvGrpSpPr>
          <p:grpSpPr>
            <a:xfrm>
              <a:off x="9744770" y="2779568"/>
              <a:ext cx="2342939" cy="1273312"/>
              <a:chOff x="9744770" y="2779568"/>
              <a:chExt cx="2342939" cy="1273312"/>
            </a:xfrm>
          </p:grpSpPr>
          <p:sp>
            <p:nvSpPr>
              <p:cNvPr id="35" name="Freeform 68"/>
              <p:cNvSpPr>
                <a:spLocks/>
              </p:cNvSpPr>
              <p:nvPr/>
            </p:nvSpPr>
            <p:spPr bwMode="auto">
              <a:xfrm flipH="1">
                <a:off x="9744770" y="2779568"/>
                <a:ext cx="2342939" cy="1273312"/>
              </a:xfrm>
              <a:custGeom>
                <a:avLst/>
                <a:gdLst>
                  <a:gd name="T0" fmla="*/ 589 w 835"/>
                  <a:gd name="T1" fmla="*/ 0 h 485"/>
                  <a:gd name="T2" fmla="*/ 589 w 835"/>
                  <a:gd name="T3" fmla="*/ 0 h 485"/>
                  <a:gd name="T4" fmla="*/ 398 w 835"/>
                  <a:gd name="T5" fmla="*/ 90 h 485"/>
                  <a:gd name="T6" fmla="*/ 322 w 835"/>
                  <a:gd name="T7" fmla="*/ 66 h 485"/>
                  <a:gd name="T8" fmla="*/ 211 w 835"/>
                  <a:gd name="T9" fmla="*/ 130 h 485"/>
                  <a:gd name="T10" fmla="*/ 180 w 835"/>
                  <a:gd name="T11" fmla="*/ 128 h 485"/>
                  <a:gd name="T12" fmla="*/ 0 w 835"/>
                  <a:gd name="T13" fmla="*/ 307 h 485"/>
                  <a:gd name="T14" fmla="*/ 160 w 835"/>
                  <a:gd name="T15" fmla="*/ 483 h 485"/>
                  <a:gd name="T16" fmla="*/ 160 w 835"/>
                  <a:gd name="T17" fmla="*/ 485 h 485"/>
                  <a:gd name="T18" fmla="*/ 626 w 835"/>
                  <a:gd name="T19" fmla="*/ 485 h 485"/>
                  <a:gd name="T20" fmla="*/ 626 w 835"/>
                  <a:gd name="T21" fmla="*/ 481 h 485"/>
                  <a:gd name="T22" fmla="*/ 835 w 835"/>
                  <a:gd name="T23" fmla="*/ 242 h 485"/>
                  <a:gd name="T24" fmla="*/ 589 w 835"/>
                  <a:gd name="T2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5" h="485">
                    <a:moveTo>
                      <a:pt x="589" y="0"/>
                    </a:moveTo>
                    <a:lnTo>
                      <a:pt x="589" y="0"/>
                    </a:lnTo>
                    <a:cubicBezTo>
                      <a:pt x="512" y="0"/>
                      <a:pt x="443" y="34"/>
                      <a:pt x="398" y="90"/>
                    </a:cubicBezTo>
                    <a:cubicBezTo>
                      <a:pt x="377" y="75"/>
                      <a:pt x="351" y="66"/>
                      <a:pt x="322" y="66"/>
                    </a:cubicBezTo>
                    <a:cubicBezTo>
                      <a:pt x="275" y="66"/>
                      <a:pt x="233" y="92"/>
                      <a:pt x="211" y="130"/>
                    </a:cubicBezTo>
                    <a:cubicBezTo>
                      <a:pt x="201" y="129"/>
                      <a:pt x="191" y="128"/>
                      <a:pt x="180" y="128"/>
                    </a:cubicBezTo>
                    <a:cubicBezTo>
                      <a:pt x="80" y="128"/>
                      <a:pt x="0" y="207"/>
                      <a:pt x="0" y="307"/>
                    </a:cubicBezTo>
                    <a:cubicBezTo>
                      <a:pt x="0" y="397"/>
                      <a:pt x="69" y="473"/>
                      <a:pt x="160" y="483"/>
                    </a:cubicBezTo>
                    <a:lnTo>
                      <a:pt x="160" y="485"/>
                    </a:lnTo>
                    <a:lnTo>
                      <a:pt x="626" y="485"/>
                    </a:lnTo>
                    <a:lnTo>
                      <a:pt x="626" y="481"/>
                    </a:lnTo>
                    <a:cubicBezTo>
                      <a:pt x="744" y="464"/>
                      <a:pt x="835" y="363"/>
                      <a:pt x="835" y="242"/>
                    </a:cubicBezTo>
                    <a:cubicBezTo>
                      <a:pt x="835" y="108"/>
                      <a:pt x="725" y="0"/>
                      <a:pt x="589" y="0"/>
                    </a:cubicBezTo>
                    <a:close/>
                  </a:path>
                </a:pathLst>
              </a:custGeom>
              <a:gradFill flip="none" rotWithShape="1">
                <a:gsLst>
                  <a:gs pos="0">
                    <a:srgbClr val="0079BD">
                      <a:shade val="30000"/>
                      <a:satMod val="115000"/>
                      <a:lumMod val="55000"/>
                    </a:srgbClr>
                  </a:gs>
                  <a:gs pos="50000">
                    <a:srgbClr val="0079BD">
                      <a:shade val="67500"/>
                      <a:satMod val="115000"/>
                      <a:lumMod val="79000"/>
                    </a:srgbClr>
                  </a:gs>
                  <a:gs pos="100000">
                    <a:srgbClr val="0079BD">
                      <a:shade val="100000"/>
                      <a:satMod val="115000"/>
                      <a:lumMod val="65000"/>
                    </a:srgbClr>
                  </a:gs>
                </a:gsLst>
                <a:lin ang="16200000" scaled="1"/>
                <a:tileRect/>
              </a:gradFill>
              <a:ln w="19050" cap="flat" cmpd="sng" algn="ctr">
                <a:noFill/>
                <a:prstDash val="solid"/>
                <a:headEnd/>
                <a:tailEnd/>
              </a:ln>
              <a:effectLst/>
            </p:spPr>
            <p:txBody>
              <a:bodyPr lIns="0" tIns="0" rIns="0" bIns="0" rtlCol="0" anchor="ctr"/>
              <a:lstStyle/>
              <a:p>
                <a:pPr algn="ctr" defTabSz="914323" eaLnBrk="0" fontAlgn="base" hangingPunct="0">
                  <a:spcBef>
                    <a:spcPct val="0"/>
                  </a:spcBef>
                  <a:spcAft>
                    <a:spcPts val="1200"/>
                  </a:spcAft>
                </a:pPr>
                <a:endParaRPr lang="en-US" sz="2000" kern="0" dirty="0">
                  <a:latin typeface="Microsoft YaHei" charset="-122"/>
                  <a:ea typeface="Microsoft YaHei" charset="-122"/>
                  <a:cs typeface="Microsoft YaHei" charset="-122"/>
                </a:endParaRPr>
              </a:p>
            </p:txBody>
          </p:sp>
          <p:pic>
            <p:nvPicPr>
              <p:cNvPr id="36" name="Picture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31246" y="3457594"/>
                <a:ext cx="246103" cy="201931"/>
              </a:xfrm>
              <a:prstGeom prst="roundRect">
                <a:avLst/>
              </a:prstGeom>
              <a:noFill/>
              <a:effectLst/>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69249" y="2884999"/>
                <a:ext cx="201841" cy="173741"/>
              </a:xfrm>
              <a:prstGeom prst="roundRect">
                <a:avLst/>
              </a:prstGeom>
              <a:noFill/>
              <a:effectLst/>
            </p:spPr>
          </p:pic>
          <p:pic>
            <p:nvPicPr>
              <p:cNvPr id="38" name="Picture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70170" y="3208686"/>
                <a:ext cx="200390" cy="181135"/>
              </a:xfrm>
              <a:prstGeom prst="rect">
                <a:avLst/>
              </a:prstGeom>
            </p:spPr>
          </p:pic>
          <p:pic>
            <p:nvPicPr>
              <p:cNvPr id="39" name="Picture 3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51662" y="3004492"/>
                <a:ext cx="200390" cy="181135"/>
              </a:xfrm>
              <a:prstGeom prst="rect">
                <a:avLst/>
              </a:prstGeom>
            </p:spPr>
          </p:pic>
          <p:pic>
            <p:nvPicPr>
              <p:cNvPr id="40" name="Picture 3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74133" y="2937714"/>
                <a:ext cx="200390" cy="181135"/>
              </a:xfrm>
              <a:prstGeom prst="rect">
                <a:avLst/>
              </a:prstGeom>
            </p:spPr>
          </p:pic>
          <p:pic>
            <p:nvPicPr>
              <p:cNvPr id="41" name="Picture 4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45403" y="3676478"/>
                <a:ext cx="466107" cy="223730"/>
              </a:xfrm>
              <a:prstGeom prst="roundRect">
                <a:avLst/>
              </a:prstGeom>
              <a:noFill/>
              <a:effectLst/>
            </p:spPr>
          </p:pic>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76695" y="3800580"/>
                <a:ext cx="187730" cy="187731"/>
              </a:xfrm>
              <a:prstGeom prst="roundRect">
                <a:avLst/>
              </a:prstGeom>
              <a:noFill/>
              <a:effectLst/>
            </p:spPr>
          </p:pic>
          <p:pic>
            <p:nvPicPr>
              <p:cNvPr id="43" name="Picture 4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13004" y="3199655"/>
                <a:ext cx="221601" cy="221599"/>
              </a:xfrm>
              <a:prstGeom prst="roundRect">
                <a:avLst/>
              </a:prstGeom>
              <a:noFill/>
              <a:effectLst/>
            </p:spPr>
          </p:pic>
          <p:pic>
            <p:nvPicPr>
              <p:cNvPr id="44" name="Picture 4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1010925" y="3382833"/>
                <a:ext cx="234135" cy="234134"/>
              </a:xfrm>
              <a:prstGeom prst="roundRect">
                <a:avLst/>
              </a:prstGeom>
              <a:noFill/>
              <a:effectLst/>
            </p:spPr>
          </p:pic>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776167" y="3215468"/>
                <a:ext cx="192022" cy="192022"/>
              </a:xfrm>
              <a:prstGeom prst="roundRect">
                <a:avLst/>
              </a:prstGeom>
              <a:noFill/>
              <a:effectLst/>
            </p:spPr>
          </p:pic>
          <p:pic>
            <p:nvPicPr>
              <p:cNvPr id="46" name="Picture 2"/>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11382093" y="3427195"/>
                <a:ext cx="246105" cy="246103"/>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23266" y="3713213"/>
                <a:ext cx="291965" cy="291968"/>
              </a:xfrm>
              <a:prstGeom prst="roundRect">
                <a:avLst/>
              </a:prstGeom>
              <a:noFill/>
              <a:effectLst/>
            </p:spPr>
          </p:pic>
          <p:pic>
            <p:nvPicPr>
              <p:cNvPr id="48" name="Picture 2"/>
              <p:cNvPicPr>
                <a:picLocks noChangeAspect="1" noChangeArrowheads="1"/>
              </p:cNvPicPr>
              <p:nvPr/>
            </p:nvPicPr>
            <p:blipFill>
              <a:blip r:embed="rId14" cstate="email">
                <a:extLst>
                  <a:ext uri="{28A0092B-C50C-407E-A947-70E740481C1C}">
                    <a14:useLocalDpi xmlns:a14="http://schemas.microsoft.com/office/drawing/2010/main"/>
                  </a:ext>
                </a:extLst>
              </a:blip>
              <a:stretch>
                <a:fillRect/>
              </a:stretch>
            </p:blipFill>
            <p:spPr bwMode="auto">
              <a:xfrm>
                <a:off x="10602701" y="3431558"/>
                <a:ext cx="192022" cy="192022"/>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710242" y="3625842"/>
                <a:ext cx="329503" cy="329503"/>
              </a:xfrm>
              <a:prstGeom prst="rect">
                <a:avLst/>
              </a:prstGeom>
            </p:spPr>
          </p:pic>
          <p:pic>
            <p:nvPicPr>
              <p:cNvPr id="50" name="Picture 4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0009063" y="3118849"/>
                <a:ext cx="330920" cy="330920"/>
              </a:xfrm>
              <a:prstGeom prst="rect">
                <a:avLst/>
              </a:prstGeom>
            </p:spPr>
          </p:pic>
          <p:pic>
            <p:nvPicPr>
              <p:cNvPr id="51" name="Picture 5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123809" y="3094050"/>
                <a:ext cx="329503" cy="329503"/>
              </a:xfrm>
              <a:prstGeom prst="rect">
                <a:avLst/>
              </a:prstGeom>
            </p:spPr>
          </p:pic>
          <p:sp>
            <p:nvSpPr>
              <p:cNvPr id="52" name="Freeform 23"/>
              <p:cNvSpPr>
                <a:spLocks/>
              </p:cNvSpPr>
              <p:nvPr/>
            </p:nvSpPr>
            <p:spPr bwMode="auto">
              <a:xfrm>
                <a:off x="10197994" y="3709918"/>
                <a:ext cx="10897" cy="16344"/>
              </a:xfrm>
              <a:custGeom>
                <a:avLst/>
                <a:gdLst>
                  <a:gd name="T0" fmla="*/ 16 w 16"/>
                  <a:gd name="T1" fmla="*/ 3 h 24"/>
                  <a:gd name="T2" fmla="*/ 9 w 16"/>
                  <a:gd name="T3" fmla="*/ 3 h 24"/>
                  <a:gd name="T4" fmla="*/ 9 w 16"/>
                  <a:gd name="T5" fmla="*/ 24 h 24"/>
                  <a:gd name="T6" fmla="*/ 7 w 16"/>
                  <a:gd name="T7" fmla="*/ 24 h 24"/>
                  <a:gd name="T8" fmla="*/ 7 w 16"/>
                  <a:gd name="T9" fmla="*/ 3 h 24"/>
                  <a:gd name="T10" fmla="*/ 0 w 16"/>
                  <a:gd name="T11" fmla="*/ 3 h 24"/>
                  <a:gd name="T12" fmla="*/ 0 w 16"/>
                  <a:gd name="T13" fmla="*/ 0 h 24"/>
                  <a:gd name="T14" fmla="*/ 16 w 16"/>
                  <a:gd name="T15" fmla="*/ 0 h 24"/>
                  <a:gd name="T16" fmla="*/ 16 w 16"/>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3"/>
                    </a:moveTo>
                    <a:lnTo>
                      <a:pt x="9" y="3"/>
                    </a:lnTo>
                    <a:lnTo>
                      <a:pt x="9" y="24"/>
                    </a:lnTo>
                    <a:lnTo>
                      <a:pt x="7" y="24"/>
                    </a:lnTo>
                    <a:lnTo>
                      <a:pt x="7" y="3"/>
                    </a:lnTo>
                    <a:lnTo>
                      <a:pt x="0" y="3"/>
                    </a:lnTo>
                    <a:lnTo>
                      <a:pt x="0" y="0"/>
                    </a:lnTo>
                    <a:lnTo>
                      <a:pt x="16" y="0"/>
                    </a:lnTo>
                    <a:lnTo>
                      <a:pt x="16" y="3"/>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3" name="Freeform 24"/>
              <p:cNvSpPr>
                <a:spLocks/>
              </p:cNvSpPr>
              <p:nvPr/>
            </p:nvSpPr>
            <p:spPr bwMode="auto">
              <a:xfrm>
                <a:off x="10210934" y="3709918"/>
                <a:ext cx="15664" cy="16344"/>
              </a:xfrm>
              <a:custGeom>
                <a:avLst/>
                <a:gdLst>
                  <a:gd name="T0" fmla="*/ 10 w 10"/>
                  <a:gd name="T1" fmla="*/ 10 h 10"/>
                  <a:gd name="T2" fmla="*/ 8 w 10"/>
                  <a:gd name="T3" fmla="*/ 10 h 10"/>
                  <a:gd name="T4" fmla="*/ 8 w 10"/>
                  <a:gd name="T5" fmla="*/ 3 h 10"/>
                  <a:gd name="T6" fmla="*/ 9 w 10"/>
                  <a:gd name="T7" fmla="*/ 1 h 10"/>
                  <a:gd name="T8" fmla="*/ 9 w 10"/>
                  <a:gd name="T9" fmla="*/ 1 h 10"/>
                  <a:gd name="T10" fmla="*/ 8 w 10"/>
                  <a:gd name="T11" fmla="*/ 2 h 10"/>
                  <a:gd name="T12" fmla="*/ 5 w 10"/>
                  <a:gd name="T13" fmla="*/ 10 h 10"/>
                  <a:gd name="T14" fmla="*/ 4 w 10"/>
                  <a:gd name="T15" fmla="*/ 10 h 10"/>
                  <a:gd name="T16" fmla="*/ 1 w 10"/>
                  <a:gd name="T17" fmla="*/ 2 h 10"/>
                  <a:gd name="T18" fmla="*/ 1 w 10"/>
                  <a:gd name="T19" fmla="*/ 1 h 10"/>
                  <a:gd name="T20" fmla="*/ 1 w 10"/>
                  <a:gd name="T21" fmla="*/ 1 h 10"/>
                  <a:gd name="T22" fmla="*/ 1 w 10"/>
                  <a:gd name="T23" fmla="*/ 3 h 10"/>
                  <a:gd name="T24" fmla="*/ 1 w 10"/>
                  <a:gd name="T25" fmla="*/ 10 h 10"/>
                  <a:gd name="T26" fmla="*/ 0 w 10"/>
                  <a:gd name="T27" fmla="*/ 10 h 10"/>
                  <a:gd name="T28" fmla="*/ 0 w 10"/>
                  <a:gd name="T29" fmla="*/ 0 h 10"/>
                  <a:gd name="T30" fmla="*/ 1 w 10"/>
                  <a:gd name="T31" fmla="*/ 0 h 10"/>
                  <a:gd name="T32" fmla="*/ 4 w 10"/>
                  <a:gd name="T33" fmla="*/ 7 h 10"/>
                  <a:gd name="T34" fmla="*/ 5 w 10"/>
                  <a:gd name="T35" fmla="*/ 8 h 10"/>
                  <a:gd name="T36" fmla="*/ 5 w 10"/>
                  <a:gd name="T37" fmla="*/ 8 h 10"/>
                  <a:gd name="T38" fmla="*/ 5 w 10"/>
                  <a:gd name="T39" fmla="*/ 7 h 10"/>
                  <a:gd name="T40" fmla="*/ 8 w 10"/>
                  <a:gd name="T41" fmla="*/ 0 h 10"/>
                  <a:gd name="T42" fmla="*/ 10 w 10"/>
                  <a:gd name="T43" fmla="*/ 0 h 10"/>
                  <a:gd name="T44" fmla="*/ 10 w 10"/>
                  <a:gd name="T4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0">
                    <a:moveTo>
                      <a:pt x="10" y="10"/>
                    </a:moveTo>
                    <a:cubicBezTo>
                      <a:pt x="8" y="10"/>
                      <a:pt x="8" y="10"/>
                      <a:pt x="8" y="10"/>
                    </a:cubicBezTo>
                    <a:cubicBezTo>
                      <a:pt x="8" y="3"/>
                      <a:pt x="8" y="3"/>
                      <a:pt x="8" y="3"/>
                    </a:cubicBezTo>
                    <a:cubicBezTo>
                      <a:pt x="8" y="3"/>
                      <a:pt x="9" y="2"/>
                      <a:pt x="9" y="1"/>
                    </a:cubicBezTo>
                    <a:cubicBezTo>
                      <a:pt x="9" y="1"/>
                      <a:pt x="9" y="1"/>
                      <a:pt x="9" y="1"/>
                    </a:cubicBezTo>
                    <a:cubicBezTo>
                      <a:pt x="8" y="2"/>
                      <a:pt x="8" y="2"/>
                      <a:pt x="8" y="2"/>
                    </a:cubicBezTo>
                    <a:cubicBezTo>
                      <a:pt x="5" y="10"/>
                      <a:pt x="5" y="10"/>
                      <a:pt x="5" y="10"/>
                    </a:cubicBezTo>
                    <a:cubicBezTo>
                      <a:pt x="4" y="10"/>
                      <a:pt x="4" y="10"/>
                      <a:pt x="4" y="10"/>
                    </a:cubicBezTo>
                    <a:cubicBezTo>
                      <a:pt x="1" y="2"/>
                      <a:pt x="1" y="2"/>
                      <a:pt x="1" y="2"/>
                    </a:cubicBezTo>
                    <a:cubicBezTo>
                      <a:pt x="1" y="2"/>
                      <a:pt x="1" y="2"/>
                      <a:pt x="1" y="1"/>
                    </a:cubicBezTo>
                    <a:cubicBezTo>
                      <a:pt x="1" y="1"/>
                      <a:pt x="1" y="1"/>
                      <a:pt x="1" y="1"/>
                    </a:cubicBezTo>
                    <a:cubicBezTo>
                      <a:pt x="1" y="2"/>
                      <a:pt x="1" y="2"/>
                      <a:pt x="1" y="3"/>
                    </a:cubicBezTo>
                    <a:cubicBezTo>
                      <a:pt x="1" y="10"/>
                      <a:pt x="1" y="10"/>
                      <a:pt x="1" y="10"/>
                    </a:cubicBezTo>
                    <a:cubicBezTo>
                      <a:pt x="0" y="10"/>
                      <a:pt x="0" y="10"/>
                      <a:pt x="0" y="10"/>
                    </a:cubicBezTo>
                    <a:cubicBezTo>
                      <a:pt x="0" y="0"/>
                      <a:pt x="0" y="0"/>
                      <a:pt x="0" y="0"/>
                    </a:cubicBezTo>
                    <a:cubicBezTo>
                      <a:pt x="1" y="0"/>
                      <a:pt x="1" y="0"/>
                      <a:pt x="1" y="0"/>
                    </a:cubicBezTo>
                    <a:cubicBezTo>
                      <a:pt x="4" y="7"/>
                      <a:pt x="4" y="7"/>
                      <a:pt x="4" y="7"/>
                    </a:cubicBezTo>
                    <a:cubicBezTo>
                      <a:pt x="4" y="7"/>
                      <a:pt x="5" y="8"/>
                      <a:pt x="5" y="8"/>
                    </a:cubicBezTo>
                    <a:cubicBezTo>
                      <a:pt x="5" y="8"/>
                      <a:pt x="5" y="8"/>
                      <a:pt x="5" y="8"/>
                    </a:cubicBezTo>
                    <a:cubicBezTo>
                      <a:pt x="5" y="7"/>
                      <a:pt x="5" y="7"/>
                      <a:pt x="5" y="7"/>
                    </a:cubicBezTo>
                    <a:cubicBezTo>
                      <a:pt x="8" y="0"/>
                      <a:pt x="8" y="0"/>
                      <a:pt x="8" y="0"/>
                    </a:cubicBezTo>
                    <a:cubicBezTo>
                      <a:pt x="10" y="0"/>
                      <a:pt x="10" y="0"/>
                      <a:pt x="10" y="0"/>
                    </a:cubicBezTo>
                    <a:lnTo>
                      <a:pt x="10" y="1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4" name="Freeform 25"/>
              <p:cNvSpPr>
                <a:spLocks/>
              </p:cNvSpPr>
              <p:nvPr/>
            </p:nvSpPr>
            <p:spPr bwMode="auto">
              <a:xfrm>
                <a:off x="10037956" y="3449769"/>
                <a:ext cx="150506" cy="132798"/>
              </a:xfrm>
              <a:custGeom>
                <a:avLst/>
                <a:gdLst>
                  <a:gd name="T0" fmla="*/ 221 w 221"/>
                  <a:gd name="T1" fmla="*/ 195 h 195"/>
                  <a:gd name="T2" fmla="*/ 221 w 221"/>
                  <a:gd name="T3" fmla="*/ 0 h 195"/>
                  <a:gd name="T4" fmla="*/ 0 w 221"/>
                  <a:gd name="T5" fmla="*/ 34 h 195"/>
                  <a:gd name="T6" fmla="*/ 0 w 221"/>
                  <a:gd name="T7" fmla="*/ 195 h 195"/>
                  <a:gd name="T8" fmla="*/ 221 w 221"/>
                  <a:gd name="T9" fmla="*/ 195 h 195"/>
                </a:gdLst>
                <a:ahLst/>
                <a:cxnLst>
                  <a:cxn ang="0">
                    <a:pos x="T0" y="T1"/>
                  </a:cxn>
                  <a:cxn ang="0">
                    <a:pos x="T2" y="T3"/>
                  </a:cxn>
                  <a:cxn ang="0">
                    <a:pos x="T4" y="T5"/>
                  </a:cxn>
                  <a:cxn ang="0">
                    <a:pos x="T6" y="T7"/>
                  </a:cxn>
                  <a:cxn ang="0">
                    <a:pos x="T8" y="T9"/>
                  </a:cxn>
                </a:cxnLst>
                <a:rect l="0" t="0" r="r" b="b"/>
                <a:pathLst>
                  <a:path w="221" h="195">
                    <a:moveTo>
                      <a:pt x="221" y="195"/>
                    </a:moveTo>
                    <a:lnTo>
                      <a:pt x="221" y="0"/>
                    </a:lnTo>
                    <a:lnTo>
                      <a:pt x="0" y="34"/>
                    </a:lnTo>
                    <a:lnTo>
                      <a:pt x="0" y="195"/>
                    </a:lnTo>
                    <a:lnTo>
                      <a:pt x="221" y="195"/>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5" name="Freeform 26"/>
              <p:cNvSpPr>
                <a:spLocks/>
              </p:cNvSpPr>
              <p:nvPr/>
            </p:nvSpPr>
            <p:spPr bwMode="auto">
              <a:xfrm>
                <a:off x="9918777" y="3472923"/>
                <a:ext cx="108282" cy="109644"/>
              </a:xfrm>
              <a:custGeom>
                <a:avLst/>
                <a:gdLst>
                  <a:gd name="T0" fmla="*/ 159 w 159"/>
                  <a:gd name="T1" fmla="*/ 0 h 161"/>
                  <a:gd name="T2" fmla="*/ 0 w 159"/>
                  <a:gd name="T3" fmla="*/ 24 h 161"/>
                  <a:gd name="T4" fmla="*/ 0 w 159"/>
                  <a:gd name="T5" fmla="*/ 161 h 161"/>
                  <a:gd name="T6" fmla="*/ 159 w 159"/>
                  <a:gd name="T7" fmla="*/ 161 h 161"/>
                  <a:gd name="T8" fmla="*/ 159 w 159"/>
                  <a:gd name="T9" fmla="*/ 0 h 161"/>
                </a:gdLst>
                <a:ahLst/>
                <a:cxnLst>
                  <a:cxn ang="0">
                    <a:pos x="T0" y="T1"/>
                  </a:cxn>
                  <a:cxn ang="0">
                    <a:pos x="T2" y="T3"/>
                  </a:cxn>
                  <a:cxn ang="0">
                    <a:pos x="T4" y="T5"/>
                  </a:cxn>
                  <a:cxn ang="0">
                    <a:pos x="T6" y="T7"/>
                  </a:cxn>
                  <a:cxn ang="0">
                    <a:pos x="T8" y="T9"/>
                  </a:cxn>
                </a:cxnLst>
                <a:rect l="0" t="0" r="r" b="b"/>
                <a:pathLst>
                  <a:path w="159" h="161">
                    <a:moveTo>
                      <a:pt x="159" y="0"/>
                    </a:moveTo>
                    <a:lnTo>
                      <a:pt x="0" y="24"/>
                    </a:lnTo>
                    <a:lnTo>
                      <a:pt x="0" y="161"/>
                    </a:lnTo>
                    <a:lnTo>
                      <a:pt x="159" y="161"/>
                    </a:lnTo>
                    <a:lnTo>
                      <a:pt x="159"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6" name="Freeform 27"/>
              <p:cNvSpPr>
                <a:spLocks/>
              </p:cNvSpPr>
              <p:nvPr/>
            </p:nvSpPr>
            <p:spPr bwMode="auto">
              <a:xfrm>
                <a:off x="9918777" y="3592102"/>
                <a:ext cx="108282" cy="111686"/>
              </a:xfrm>
              <a:custGeom>
                <a:avLst/>
                <a:gdLst>
                  <a:gd name="T0" fmla="*/ 0 w 159"/>
                  <a:gd name="T1" fmla="*/ 0 h 164"/>
                  <a:gd name="T2" fmla="*/ 0 w 159"/>
                  <a:gd name="T3" fmla="*/ 140 h 164"/>
                  <a:gd name="T4" fmla="*/ 159 w 159"/>
                  <a:gd name="T5" fmla="*/ 164 h 164"/>
                  <a:gd name="T6" fmla="*/ 159 w 159"/>
                  <a:gd name="T7" fmla="*/ 0 h 164"/>
                  <a:gd name="T8" fmla="*/ 0 w 159"/>
                  <a:gd name="T9" fmla="*/ 0 h 164"/>
                </a:gdLst>
                <a:ahLst/>
                <a:cxnLst>
                  <a:cxn ang="0">
                    <a:pos x="T0" y="T1"/>
                  </a:cxn>
                  <a:cxn ang="0">
                    <a:pos x="T2" y="T3"/>
                  </a:cxn>
                  <a:cxn ang="0">
                    <a:pos x="T4" y="T5"/>
                  </a:cxn>
                  <a:cxn ang="0">
                    <a:pos x="T6" y="T7"/>
                  </a:cxn>
                  <a:cxn ang="0">
                    <a:pos x="T8" y="T9"/>
                  </a:cxn>
                </a:cxnLst>
                <a:rect l="0" t="0" r="r" b="b"/>
                <a:pathLst>
                  <a:path w="159" h="164">
                    <a:moveTo>
                      <a:pt x="0" y="0"/>
                    </a:moveTo>
                    <a:lnTo>
                      <a:pt x="0" y="140"/>
                    </a:lnTo>
                    <a:lnTo>
                      <a:pt x="159" y="164"/>
                    </a:lnTo>
                    <a:lnTo>
                      <a:pt x="159" y="0"/>
                    </a:lnTo>
                    <a:lnTo>
                      <a:pt x="0"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7" name="Freeform 28"/>
              <p:cNvSpPr>
                <a:spLocks/>
              </p:cNvSpPr>
              <p:nvPr/>
            </p:nvSpPr>
            <p:spPr bwMode="auto">
              <a:xfrm>
                <a:off x="10037956" y="3592102"/>
                <a:ext cx="150506" cy="134160"/>
              </a:xfrm>
              <a:custGeom>
                <a:avLst/>
                <a:gdLst>
                  <a:gd name="T0" fmla="*/ 0 w 221"/>
                  <a:gd name="T1" fmla="*/ 166 h 197"/>
                  <a:gd name="T2" fmla="*/ 221 w 221"/>
                  <a:gd name="T3" fmla="*/ 197 h 197"/>
                  <a:gd name="T4" fmla="*/ 221 w 221"/>
                  <a:gd name="T5" fmla="*/ 0 h 197"/>
                  <a:gd name="T6" fmla="*/ 0 w 221"/>
                  <a:gd name="T7" fmla="*/ 0 h 197"/>
                  <a:gd name="T8" fmla="*/ 0 w 221"/>
                  <a:gd name="T9" fmla="*/ 166 h 197"/>
                </a:gdLst>
                <a:ahLst/>
                <a:cxnLst>
                  <a:cxn ang="0">
                    <a:pos x="T0" y="T1"/>
                  </a:cxn>
                  <a:cxn ang="0">
                    <a:pos x="T2" y="T3"/>
                  </a:cxn>
                  <a:cxn ang="0">
                    <a:pos x="T4" y="T5"/>
                  </a:cxn>
                  <a:cxn ang="0">
                    <a:pos x="T6" y="T7"/>
                  </a:cxn>
                  <a:cxn ang="0">
                    <a:pos x="T8" y="T9"/>
                  </a:cxn>
                </a:cxnLst>
                <a:rect l="0" t="0" r="r" b="b"/>
                <a:pathLst>
                  <a:path w="221" h="197">
                    <a:moveTo>
                      <a:pt x="0" y="166"/>
                    </a:moveTo>
                    <a:lnTo>
                      <a:pt x="221" y="197"/>
                    </a:lnTo>
                    <a:lnTo>
                      <a:pt x="221" y="0"/>
                    </a:lnTo>
                    <a:lnTo>
                      <a:pt x="0" y="0"/>
                    </a:lnTo>
                    <a:lnTo>
                      <a:pt x="0" y="166"/>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8" name="Oval 99"/>
              <p:cNvSpPr>
                <a:spLocks noChangeArrowheads="1"/>
              </p:cNvSpPr>
              <p:nvPr/>
            </p:nvSpPr>
            <p:spPr bwMode="auto">
              <a:xfrm>
                <a:off x="10370170" y="3505105"/>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59" name="Freeform 100"/>
              <p:cNvSpPr>
                <a:spLocks/>
              </p:cNvSpPr>
              <p:nvPr/>
            </p:nvSpPr>
            <p:spPr bwMode="auto">
              <a:xfrm>
                <a:off x="10370170" y="3632918"/>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0" name="Freeform 101"/>
              <p:cNvSpPr>
                <a:spLocks/>
              </p:cNvSpPr>
              <p:nvPr/>
            </p:nvSpPr>
            <p:spPr bwMode="auto">
              <a:xfrm>
                <a:off x="10370170" y="3553787"/>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1" name="Oval 99"/>
              <p:cNvSpPr>
                <a:spLocks noChangeArrowheads="1"/>
              </p:cNvSpPr>
              <p:nvPr/>
            </p:nvSpPr>
            <p:spPr bwMode="auto">
              <a:xfrm>
                <a:off x="11466630" y="3729196"/>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2" name="Freeform 100"/>
              <p:cNvSpPr>
                <a:spLocks/>
              </p:cNvSpPr>
              <p:nvPr/>
            </p:nvSpPr>
            <p:spPr bwMode="auto">
              <a:xfrm>
                <a:off x="11466630" y="3857009"/>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3" name="Freeform 101"/>
              <p:cNvSpPr>
                <a:spLocks/>
              </p:cNvSpPr>
              <p:nvPr/>
            </p:nvSpPr>
            <p:spPr bwMode="auto">
              <a:xfrm>
                <a:off x="11466630" y="3777878"/>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4" name="Oval 99"/>
              <p:cNvSpPr>
                <a:spLocks noChangeArrowheads="1"/>
              </p:cNvSpPr>
              <p:nvPr/>
            </p:nvSpPr>
            <p:spPr bwMode="auto">
              <a:xfrm>
                <a:off x="10597234" y="2964213"/>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5" name="Freeform 100"/>
              <p:cNvSpPr>
                <a:spLocks/>
              </p:cNvSpPr>
              <p:nvPr/>
            </p:nvSpPr>
            <p:spPr bwMode="auto">
              <a:xfrm>
                <a:off x="10597234" y="3092026"/>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6" name="Freeform 101"/>
              <p:cNvSpPr>
                <a:spLocks/>
              </p:cNvSpPr>
              <p:nvPr/>
            </p:nvSpPr>
            <p:spPr bwMode="auto">
              <a:xfrm>
                <a:off x="10597234" y="3012895"/>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7" name="Oval 99"/>
              <p:cNvSpPr>
                <a:spLocks noChangeArrowheads="1"/>
              </p:cNvSpPr>
              <p:nvPr/>
            </p:nvSpPr>
            <p:spPr bwMode="auto">
              <a:xfrm>
                <a:off x="11703401" y="3691079"/>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8" name="Freeform 100"/>
              <p:cNvSpPr>
                <a:spLocks/>
              </p:cNvSpPr>
              <p:nvPr/>
            </p:nvSpPr>
            <p:spPr bwMode="auto">
              <a:xfrm>
                <a:off x="11703401" y="3818892"/>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9" name="Freeform 101"/>
              <p:cNvSpPr>
                <a:spLocks/>
              </p:cNvSpPr>
              <p:nvPr/>
            </p:nvSpPr>
            <p:spPr bwMode="auto">
              <a:xfrm>
                <a:off x="11703401" y="3739761"/>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grpSp>
      </p:grpSp>
      <p:grpSp>
        <p:nvGrpSpPr>
          <p:cNvPr id="86" name="Group 85"/>
          <p:cNvGrpSpPr/>
          <p:nvPr/>
        </p:nvGrpSpPr>
        <p:grpSpPr>
          <a:xfrm>
            <a:off x="687398" y="1931073"/>
            <a:ext cx="2050526" cy="2056091"/>
            <a:chOff x="687398" y="1700169"/>
            <a:chExt cx="2050526" cy="2056091"/>
          </a:xfrm>
        </p:grpSpPr>
        <p:grpSp>
          <p:nvGrpSpPr>
            <p:cNvPr id="15" name="Group 14"/>
            <p:cNvGrpSpPr>
              <a:grpSpLocks noChangeAspect="1"/>
            </p:cNvGrpSpPr>
            <p:nvPr/>
          </p:nvGrpSpPr>
          <p:grpSpPr>
            <a:xfrm>
              <a:off x="2353776" y="1921992"/>
              <a:ext cx="384148" cy="384048"/>
              <a:chOff x="2142191" y="4969947"/>
              <a:chExt cx="487114" cy="487114"/>
            </a:xfrm>
          </p:grpSpPr>
          <p:sp>
            <p:nvSpPr>
              <p:cNvPr id="16" name="Oval 15"/>
              <p:cNvSpPr/>
              <p:nvPr/>
            </p:nvSpPr>
            <p:spPr bwMode="auto">
              <a:xfrm>
                <a:off x="2142191" y="4969947"/>
                <a:ext cx="487114"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17" name="Freeform 24"/>
              <p:cNvSpPr>
                <a:spLocks noChangeAspect="1" noEditPoints="1"/>
              </p:cNvSpPr>
              <p:nvPr/>
            </p:nvSpPr>
            <p:spPr bwMode="auto">
              <a:xfrm>
                <a:off x="2199968" y="5071692"/>
                <a:ext cx="371558" cy="304950"/>
              </a:xfrm>
              <a:custGeom>
                <a:avLst/>
                <a:gdLst>
                  <a:gd name="T0" fmla="*/ 105 w 196"/>
                  <a:gd name="T1" fmla="*/ 16 h 161"/>
                  <a:gd name="T2" fmla="*/ 85 w 196"/>
                  <a:gd name="T3" fmla="*/ 6 h 161"/>
                  <a:gd name="T4" fmla="*/ 69 w 196"/>
                  <a:gd name="T5" fmla="*/ 1 h 161"/>
                  <a:gd name="T6" fmla="*/ 61 w 196"/>
                  <a:gd name="T7" fmla="*/ 3 h 161"/>
                  <a:gd name="T8" fmla="*/ 82 w 196"/>
                  <a:gd name="T9" fmla="*/ 23 h 161"/>
                  <a:gd name="T10" fmla="*/ 105 w 196"/>
                  <a:gd name="T11" fmla="*/ 16 h 161"/>
                  <a:gd name="T12" fmla="*/ 41 w 196"/>
                  <a:gd name="T13" fmla="*/ 69 h 161"/>
                  <a:gd name="T14" fmla="*/ 36 w 196"/>
                  <a:gd name="T15" fmla="*/ 80 h 161"/>
                  <a:gd name="T16" fmla="*/ 29 w 196"/>
                  <a:gd name="T17" fmla="*/ 88 h 161"/>
                  <a:gd name="T18" fmla="*/ 20 w 196"/>
                  <a:gd name="T19" fmla="*/ 91 h 161"/>
                  <a:gd name="T20" fmla="*/ 26 w 196"/>
                  <a:gd name="T21" fmla="*/ 65 h 161"/>
                  <a:gd name="T22" fmla="*/ 0 w 196"/>
                  <a:gd name="T23" fmla="*/ 33 h 161"/>
                  <a:gd name="T24" fmla="*/ 8 w 196"/>
                  <a:gd name="T25" fmla="*/ 29 h 161"/>
                  <a:gd name="T26" fmla="*/ 17 w 196"/>
                  <a:gd name="T27" fmla="*/ 30 h 161"/>
                  <a:gd name="T28" fmla="*/ 38 w 196"/>
                  <a:gd name="T29" fmla="*/ 41 h 161"/>
                  <a:gd name="T30" fmla="*/ 59 w 196"/>
                  <a:gd name="T31" fmla="*/ 42 h 161"/>
                  <a:gd name="T32" fmla="*/ 149 w 196"/>
                  <a:gd name="T33" fmla="*/ 14 h 161"/>
                  <a:gd name="T34" fmla="*/ 181 w 196"/>
                  <a:gd name="T35" fmla="*/ 13 h 161"/>
                  <a:gd name="T36" fmla="*/ 195 w 196"/>
                  <a:gd name="T37" fmla="*/ 22 h 161"/>
                  <a:gd name="T38" fmla="*/ 168 w 196"/>
                  <a:gd name="T39" fmla="*/ 44 h 161"/>
                  <a:gd name="T40" fmla="*/ 130 w 196"/>
                  <a:gd name="T41" fmla="*/ 55 h 161"/>
                  <a:gd name="T42" fmla="*/ 112 w 196"/>
                  <a:gd name="T43" fmla="*/ 100 h 161"/>
                  <a:gd name="T44" fmla="*/ 101 w 196"/>
                  <a:gd name="T45" fmla="*/ 114 h 161"/>
                  <a:gd name="T46" fmla="*/ 92 w 196"/>
                  <a:gd name="T47" fmla="*/ 117 h 161"/>
                  <a:gd name="T48" fmla="*/ 97 w 196"/>
                  <a:gd name="T49" fmla="*/ 66 h 161"/>
                  <a:gd name="T50" fmla="*/ 96 w 196"/>
                  <a:gd name="T51" fmla="*/ 66 h 161"/>
                  <a:gd name="T52" fmla="*/ 41 w 196"/>
                  <a:gd name="T53" fmla="*/ 69 h 161"/>
                  <a:gd name="T54" fmla="*/ 192 w 196"/>
                  <a:gd name="T55" fmla="*/ 139 h 161"/>
                  <a:gd name="T56" fmla="*/ 150 w 196"/>
                  <a:gd name="T57" fmla="*/ 154 h 161"/>
                  <a:gd name="T58" fmla="*/ 102 w 196"/>
                  <a:gd name="T59" fmla="*/ 161 h 161"/>
                  <a:gd name="T60" fmla="*/ 76 w 196"/>
                  <a:gd name="T61" fmla="*/ 157 h 161"/>
                  <a:gd name="T62" fmla="*/ 42 w 196"/>
                  <a:gd name="T63" fmla="*/ 160 h 161"/>
                  <a:gd name="T64" fmla="*/ 3 w 196"/>
                  <a:gd name="T65" fmla="*/ 136 h 161"/>
                  <a:gd name="T66" fmla="*/ 3 w 196"/>
                  <a:gd name="T67" fmla="*/ 125 h 161"/>
                  <a:gd name="T68" fmla="*/ 42 w 196"/>
                  <a:gd name="T69" fmla="*/ 138 h 161"/>
                  <a:gd name="T70" fmla="*/ 78 w 196"/>
                  <a:gd name="T71" fmla="*/ 138 h 161"/>
                  <a:gd name="T72" fmla="*/ 101 w 196"/>
                  <a:gd name="T73" fmla="*/ 141 h 161"/>
                  <a:gd name="T74" fmla="*/ 149 w 196"/>
                  <a:gd name="T75" fmla="*/ 135 h 161"/>
                  <a:gd name="T76" fmla="*/ 192 w 196"/>
                  <a:gd name="T77" fmla="*/ 128 h 161"/>
                  <a:gd name="T78" fmla="*/ 192 w 196"/>
                  <a:gd name="T79"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61">
                    <a:moveTo>
                      <a:pt x="105" y="16"/>
                    </a:moveTo>
                    <a:cubicBezTo>
                      <a:pt x="85" y="6"/>
                      <a:pt x="85" y="6"/>
                      <a:pt x="85" y="6"/>
                    </a:cubicBezTo>
                    <a:cubicBezTo>
                      <a:pt x="78" y="3"/>
                      <a:pt x="72" y="0"/>
                      <a:pt x="69" y="1"/>
                    </a:cubicBezTo>
                    <a:cubicBezTo>
                      <a:pt x="61" y="3"/>
                      <a:pt x="61" y="3"/>
                      <a:pt x="61" y="3"/>
                    </a:cubicBezTo>
                    <a:cubicBezTo>
                      <a:pt x="82" y="23"/>
                      <a:pt x="82" y="23"/>
                      <a:pt x="82" y="23"/>
                    </a:cubicBezTo>
                    <a:cubicBezTo>
                      <a:pt x="105" y="16"/>
                      <a:pt x="105" y="16"/>
                      <a:pt x="105" y="16"/>
                    </a:cubicBezTo>
                    <a:moveTo>
                      <a:pt x="41" y="69"/>
                    </a:moveTo>
                    <a:cubicBezTo>
                      <a:pt x="36" y="80"/>
                      <a:pt x="36" y="80"/>
                      <a:pt x="36" y="80"/>
                    </a:cubicBezTo>
                    <a:cubicBezTo>
                      <a:pt x="32" y="86"/>
                      <a:pt x="31" y="88"/>
                      <a:pt x="29" y="88"/>
                    </a:cubicBezTo>
                    <a:cubicBezTo>
                      <a:pt x="20" y="91"/>
                      <a:pt x="20" y="91"/>
                      <a:pt x="20" y="91"/>
                    </a:cubicBezTo>
                    <a:cubicBezTo>
                      <a:pt x="26" y="65"/>
                      <a:pt x="26" y="65"/>
                      <a:pt x="26" y="65"/>
                    </a:cubicBezTo>
                    <a:cubicBezTo>
                      <a:pt x="0" y="33"/>
                      <a:pt x="0" y="33"/>
                      <a:pt x="0" y="33"/>
                    </a:cubicBezTo>
                    <a:cubicBezTo>
                      <a:pt x="8" y="29"/>
                      <a:pt x="8" y="29"/>
                      <a:pt x="8" y="29"/>
                    </a:cubicBezTo>
                    <a:cubicBezTo>
                      <a:pt x="11" y="28"/>
                      <a:pt x="13" y="28"/>
                      <a:pt x="17" y="30"/>
                    </a:cubicBezTo>
                    <a:cubicBezTo>
                      <a:pt x="38" y="41"/>
                      <a:pt x="38" y="41"/>
                      <a:pt x="38" y="41"/>
                    </a:cubicBezTo>
                    <a:cubicBezTo>
                      <a:pt x="45" y="44"/>
                      <a:pt x="52" y="45"/>
                      <a:pt x="59" y="42"/>
                    </a:cubicBezTo>
                    <a:cubicBezTo>
                      <a:pt x="149" y="14"/>
                      <a:pt x="149" y="14"/>
                      <a:pt x="149" y="14"/>
                    </a:cubicBezTo>
                    <a:cubicBezTo>
                      <a:pt x="165" y="9"/>
                      <a:pt x="175" y="8"/>
                      <a:pt x="181" y="13"/>
                    </a:cubicBezTo>
                    <a:cubicBezTo>
                      <a:pt x="187" y="14"/>
                      <a:pt x="194" y="17"/>
                      <a:pt x="195" y="22"/>
                    </a:cubicBezTo>
                    <a:cubicBezTo>
                      <a:pt x="196" y="26"/>
                      <a:pt x="191" y="36"/>
                      <a:pt x="168" y="44"/>
                    </a:cubicBezTo>
                    <a:cubicBezTo>
                      <a:pt x="130" y="55"/>
                      <a:pt x="130" y="55"/>
                      <a:pt x="130" y="55"/>
                    </a:cubicBezTo>
                    <a:cubicBezTo>
                      <a:pt x="112" y="100"/>
                      <a:pt x="112" y="100"/>
                      <a:pt x="112" y="100"/>
                    </a:cubicBezTo>
                    <a:cubicBezTo>
                      <a:pt x="108" y="108"/>
                      <a:pt x="107" y="113"/>
                      <a:pt x="101" y="114"/>
                    </a:cubicBezTo>
                    <a:cubicBezTo>
                      <a:pt x="92" y="117"/>
                      <a:pt x="92" y="117"/>
                      <a:pt x="92" y="117"/>
                    </a:cubicBezTo>
                    <a:cubicBezTo>
                      <a:pt x="97" y="66"/>
                      <a:pt x="97" y="66"/>
                      <a:pt x="97" y="66"/>
                    </a:cubicBezTo>
                    <a:cubicBezTo>
                      <a:pt x="96" y="66"/>
                      <a:pt x="96" y="66"/>
                      <a:pt x="96" y="66"/>
                    </a:cubicBezTo>
                    <a:cubicBezTo>
                      <a:pt x="82" y="71"/>
                      <a:pt x="58" y="72"/>
                      <a:pt x="41" y="69"/>
                    </a:cubicBezTo>
                    <a:close/>
                    <a:moveTo>
                      <a:pt x="192" y="139"/>
                    </a:moveTo>
                    <a:cubicBezTo>
                      <a:pt x="176" y="129"/>
                      <a:pt x="160" y="137"/>
                      <a:pt x="150" y="154"/>
                    </a:cubicBezTo>
                    <a:cubicBezTo>
                      <a:pt x="133" y="134"/>
                      <a:pt x="116" y="138"/>
                      <a:pt x="102" y="161"/>
                    </a:cubicBezTo>
                    <a:cubicBezTo>
                      <a:pt x="95" y="147"/>
                      <a:pt x="84" y="146"/>
                      <a:pt x="76" y="157"/>
                    </a:cubicBezTo>
                    <a:cubicBezTo>
                      <a:pt x="66" y="136"/>
                      <a:pt x="51" y="141"/>
                      <a:pt x="42" y="160"/>
                    </a:cubicBezTo>
                    <a:cubicBezTo>
                      <a:pt x="33" y="143"/>
                      <a:pt x="21" y="131"/>
                      <a:pt x="3" y="136"/>
                    </a:cubicBezTo>
                    <a:cubicBezTo>
                      <a:pt x="3" y="125"/>
                      <a:pt x="3" y="125"/>
                      <a:pt x="3" y="125"/>
                    </a:cubicBezTo>
                    <a:cubicBezTo>
                      <a:pt x="17" y="121"/>
                      <a:pt x="32" y="126"/>
                      <a:pt x="42" y="138"/>
                    </a:cubicBezTo>
                    <a:cubicBezTo>
                      <a:pt x="53" y="127"/>
                      <a:pt x="68" y="126"/>
                      <a:pt x="78" y="138"/>
                    </a:cubicBezTo>
                    <a:cubicBezTo>
                      <a:pt x="86" y="134"/>
                      <a:pt x="95" y="135"/>
                      <a:pt x="101" y="141"/>
                    </a:cubicBezTo>
                    <a:cubicBezTo>
                      <a:pt x="114" y="126"/>
                      <a:pt x="134" y="123"/>
                      <a:pt x="149" y="135"/>
                    </a:cubicBezTo>
                    <a:cubicBezTo>
                      <a:pt x="160" y="122"/>
                      <a:pt x="178" y="118"/>
                      <a:pt x="192" y="128"/>
                    </a:cubicBezTo>
                    <a:lnTo>
                      <a:pt x="192"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18" name="Group 17"/>
            <p:cNvGrpSpPr>
              <a:grpSpLocks noChangeAspect="1"/>
            </p:cNvGrpSpPr>
            <p:nvPr/>
          </p:nvGrpSpPr>
          <p:grpSpPr>
            <a:xfrm>
              <a:off x="1237247" y="1700169"/>
              <a:ext cx="384148" cy="384048"/>
              <a:chOff x="4104132" y="1202174"/>
              <a:chExt cx="320040" cy="320040"/>
            </a:xfrm>
          </p:grpSpPr>
          <p:sp>
            <p:nvSpPr>
              <p:cNvPr id="19" name="Oval 18"/>
              <p:cNvSpPr/>
              <p:nvPr/>
            </p:nvSpPr>
            <p:spPr bwMode="auto">
              <a:xfrm>
                <a:off x="4104132" y="1202174"/>
                <a:ext cx="320040" cy="320040"/>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0" name="Group 19"/>
              <p:cNvGrpSpPr>
                <a:grpSpLocks noChangeAspect="1"/>
              </p:cNvGrpSpPr>
              <p:nvPr/>
            </p:nvGrpSpPr>
            <p:grpSpPr>
              <a:xfrm>
                <a:off x="4131719" y="1244765"/>
                <a:ext cx="264867" cy="216859"/>
                <a:chOff x="4094163" y="1814513"/>
                <a:chExt cx="762000" cy="623887"/>
              </a:xfrm>
              <a:blipFill>
                <a:blip r:embed="rId18"/>
                <a:stretch>
                  <a:fillRect/>
                </a:stretch>
              </a:blipFill>
            </p:grpSpPr>
            <p:sp>
              <p:nvSpPr>
                <p:cNvPr id="21" name="Freeform 18"/>
                <p:cNvSpPr>
                  <a:spLocks/>
                </p:cNvSpPr>
                <p:nvPr/>
              </p:nvSpPr>
              <p:spPr bwMode="auto">
                <a:xfrm>
                  <a:off x="4202113" y="1935163"/>
                  <a:ext cx="533400" cy="503237"/>
                </a:xfrm>
                <a:custGeom>
                  <a:avLst/>
                  <a:gdLst>
                    <a:gd name="T0" fmla="*/ 0 w 336"/>
                    <a:gd name="T1" fmla="*/ 106 h 317"/>
                    <a:gd name="T2" fmla="*/ 0 w 336"/>
                    <a:gd name="T3" fmla="*/ 317 h 317"/>
                    <a:gd name="T4" fmla="*/ 336 w 336"/>
                    <a:gd name="T5" fmla="*/ 317 h 317"/>
                    <a:gd name="T6" fmla="*/ 336 w 336"/>
                    <a:gd name="T7" fmla="*/ 111 h 317"/>
                    <a:gd name="T8" fmla="*/ 166 w 336"/>
                    <a:gd name="T9" fmla="*/ 0 h 317"/>
                    <a:gd name="T10" fmla="*/ 0 w 336"/>
                    <a:gd name="T11" fmla="*/ 106 h 317"/>
                  </a:gdLst>
                  <a:ahLst/>
                  <a:cxnLst>
                    <a:cxn ang="0">
                      <a:pos x="T0" y="T1"/>
                    </a:cxn>
                    <a:cxn ang="0">
                      <a:pos x="T2" y="T3"/>
                    </a:cxn>
                    <a:cxn ang="0">
                      <a:pos x="T4" y="T5"/>
                    </a:cxn>
                    <a:cxn ang="0">
                      <a:pos x="T6" y="T7"/>
                    </a:cxn>
                    <a:cxn ang="0">
                      <a:pos x="T8" y="T9"/>
                    </a:cxn>
                    <a:cxn ang="0">
                      <a:pos x="T10" y="T11"/>
                    </a:cxn>
                  </a:cxnLst>
                  <a:rect l="0" t="0" r="r" b="b"/>
                  <a:pathLst>
                    <a:path w="336" h="317">
                      <a:moveTo>
                        <a:pt x="0" y="106"/>
                      </a:moveTo>
                      <a:lnTo>
                        <a:pt x="0" y="317"/>
                      </a:lnTo>
                      <a:lnTo>
                        <a:pt x="336" y="317"/>
                      </a:lnTo>
                      <a:lnTo>
                        <a:pt x="336" y="111"/>
                      </a:lnTo>
                      <a:lnTo>
                        <a:pt x="166" y="0"/>
                      </a:lnTo>
                      <a:lnTo>
                        <a:pt x="0"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22" name="Freeform 19"/>
                <p:cNvSpPr>
                  <a:spLocks/>
                </p:cNvSpPr>
                <p:nvPr/>
              </p:nvSpPr>
              <p:spPr bwMode="auto">
                <a:xfrm>
                  <a:off x="4094163" y="1814513"/>
                  <a:ext cx="762000" cy="300037"/>
                </a:xfrm>
                <a:custGeom>
                  <a:avLst/>
                  <a:gdLst>
                    <a:gd name="T0" fmla="*/ 385 w 480"/>
                    <a:gd name="T1" fmla="*/ 100 h 189"/>
                    <a:gd name="T2" fmla="*/ 385 w 480"/>
                    <a:gd name="T3" fmla="*/ 17 h 189"/>
                    <a:gd name="T4" fmla="*/ 317 w 480"/>
                    <a:gd name="T5" fmla="*/ 17 h 189"/>
                    <a:gd name="T6" fmla="*/ 319 w 480"/>
                    <a:gd name="T7" fmla="*/ 57 h 189"/>
                    <a:gd name="T8" fmla="*/ 234 w 480"/>
                    <a:gd name="T9" fmla="*/ 0 h 189"/>
                    <a:gd name="T10" fmla="*/ 231 w 480"/>
                    <a:gd name="T11" fmla="*/ 3 h 189"/>
                    <a:gd name="T12" fmla="*/ 0 w 480"/>
                    <a:gd name="T13" fmla="*/ 152 h 189"/>
                    <a:gd name="T14" fmla="*/ 21 w 480"/>
                    <a:gd name="T15" fmla="*/ 180 h 189"/>
                    <a:gd name="T16" fmla="*/ 236 w 480"/>
                    <a:gd name="T17" fmla="*/ 43 h 189"/>
                    <a:gd name="T18" fmla="*/ 456 w 480"/>
                    <a:gd name="T19" fmla="*/ 189 h 189"/>
                    <a:gd name="T20" fmla="*/ 480 w 480"/>
                    <a:gd name="T21" fmla="*/ 161 h 189"/>
                    <a:gd name="T22" fmla="*/ 385 w 480"/>
                    <a:gd name="T23" fmla="*/ 10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189">
                      <a:moveTo>
                        <a:pt x="385" y="100"/>
                      </a:moveTo>
                      <a:lnTo>
                        <a:pt x="385" y="17"/>
                      </a:lnTo>
                      <a:lnTo>
                        <a:pt x="317" y="17"/>
                      </a:lnTo>
                      <a:lnTo>
                        <a:pt x="319" y="57"/>
                      </a:lnTo>
                      <a:lnTo>
                        <a:pt x="234" y="0"/>
                      </a:lnTo>
                      <a:lnTo>
                        <a:pt x="231" y="3"/>
                      </a:lnTo>
                      <a:lnTo>
                        <a:pt x="0" y="152"/>
                      </a:lnTo>
                      <a:lnTo>
                        <a:pt x="21" y="180"/>
                      </a:lnTo>
                      <a:lnTo>
                        <a:pt x="236" y="43"/>
                      </a:lnTo>
                      <a:lnTo>
                        <a:pt x="456" y="189"/>
                      </a:lnTo>
                      <a:lnTo>
                        <a:pt x="480" y="161"/>
                      </a:lnTo>
                      <a:lnTo>
                        <a:pt x="385"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23" name="Group 22"/>
            <p:cNvGrpSpPr>
              <a:grpSpLocks noChangeAspect="1"/>
            </p:cNvGrpSpPr>
            <p:nvPr/>
          </p:nvGrpSpPr>
          <p:grpSpPr>
            <a:xfrm>
              <a:off x="1807327" y="1700169"/>
              <a:ext cx="384148" cy="384048"/>
              <a:chOff x="3245364" y="4983338"/>
              <a:chExt cx="487115" cy="487114"/>
            </a:xfrm>
          </p:grpSpPr>
          <p:sp>
            <p:nvSpPr>
              <p:cNvPr id="24" name="Oval 23"/>
              <p:cNvSpPr/>
              <p:nvPr/>
            </p:nvSpPr>
            <p:spPr bwMode="auto">
              <a:xfrm>
                <a:off x="3245364" y="4983338"/>
                <a:ext cx="487115"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25" name="Freeform 25"/>
              <p:cNvSpPr>
                <a:spLocks noChangeAspect="1" noEditPoints="1"/>
              </p:cNvSpPr>
              <p:nvPr/>
            </p:nvSpPr>
            <p:spPr bwMode="auto">
              <a:xfrm>
                <a:off x="3358496" y="5058481"/>
                <a:ext cx="280295" cy="317807"/>
              </a:xfrm>
              <a:custGeom>
                <a:avLst/>
                <a:gdLst>
                  <a:gd name="T0" fmla="*/ 250 w 396"/>
                  <a:gd name="T1" fmla="*/ 36 h 449"/>
                  <a:gd name="T2" fmla="*/ 250 w 396"/>
                  <a:gd name="T3" fmla="*/ 0 h 449"/>
                  <a:gd name="T4" fmla="*/ 54 w 396"/>
                  <a:gd name="T5" fmla="*/ 0 h 449"/>
                  <a:gd name="T6" fmla="*/ 54 w 396"/>
                  <a:gd name="T7" fmla="*/ 36 h 449"/>
                  <a:gd name="T8" fmla="*/ 0 w 396"/>
                  <a:gd name="T9" fmla="*/ 36 h 449"/>
                  <a:gd name="T10" fmla="*/ 0 w 396"/>
                  <a:gd name="T11" fmla="*/ 449 h 449"/>
                  <a:gd name="T12" fmla="*/ 148 w 396"/>
                  <a:gd name="T13" fmla="*/ 449 h 449"/>
                  <a:gd name="T14" fmla="*/ 165 w 396"/>
                  <a:gd name="T15" fmla="*/ 449 h 449"/>
                  <a:gd name="T16" fmla="*/ 165 w 396"/>
                  <a:gd name="T17" fmla="*/ 329 h 449"/>
                  <a:gd name="T18" fmla="*/ 236 w 396"/>
                  <a:gd name="T19" fmla="*/ 329 h 449"/>
                  <a:gd name="T20" fmla="*/ 236 w 396"/>
                  <a:gd name="T21" fmla="*/ 449 h 449"/>
                  <a:gd name="T22" fmla="*/ 248 w 396"/>
                  <a:gd name="T23" fmla="*/ 449 h 449"/>
                  <a:gd name="T24" fmla="*/ 396 w 396"/>
                  <a:gd name="T25" fmla="*/ 449 h 449"/>
                  <a:gd name="T26" fmla="*/ 396 w 396"/>
                  <a:gd name="T27" fmla="*/ 36 h 449"/>
                  <a:gd name="T28" fmla="*/ 250 w 396"/>
                  <a:gd name="T29" fmla="*/ 36 h 449"/>
                  <a:gd name="T30" fmla="*/ 120 w 396"/>
                  <a:gd name="T31" fmla="*/ 397 h 449"/>
                  <a:gd name="T32" fmla="*/ 54 w 396"/>
                  <a:gd name="T33" fmla="*/ 397 h 449"/>
                  <a:gd name="T34" fmla="*/ 54 w 396"/>
                  <a:gd name="T35" fmla="*/ 336 h 449"/>
                  <a:gd name="T36" fmla="*/ 120 w 396"/>
                  <a:gd name="T37" fmla="*/ 336 h 449"/>
                  <a:gd name="T38" fmla="*/ 120 w 396"/>
                  <a:gd name="T39" fmla="*/ 397 h 449"/>
                  <a:gd name="T40" fmla="*/ 120 w 396"/>
                  <a:gd name="T41" fmla="*/ 279 h 449"/>
                  <a:gd name="T42" fmla="*/ 54 w 396"/>
                  <a:gd name="T43" fmla="*/ 279 h 449"/>
                  <a:gd name="T44" fmla="*/ 54 w 396"/>
                  <a:gd name="T45" fmla="*/ 218 h 449"/>
                  <a:gd name="T46" fmla="*/ 120 w 396"/>
                  <a:gd name="T47" fmla="*/ 218 h 449"/>
                  <a:gd name="T48" fmla="*/ 120 w 396"/>
                  <a:gd name="T49" fmla="*/ 279 h 449"/>
                  <a:gd name="T50" fmla="*/ 120 w 396"/>
                  <a:gd name="T51" fmla="*/ 161 h 449"/>
                  <a:gd name="T52" fmla="*/ 54 w 396"/>
                  <a:gd name="T53" fmla="*/ 161 h 449"/>
                  <a:gd name="T54" fmla="*/ 54 w 396"/>
                  <a:gd name="T55" fmla="*/ 100 h 449"/>
                  <a:gd name="T56" fmla="*/ 120 w 396"/>
                  <a:gd name="T57" fmla="*/ 100 h 449"/>
                  <a:gd name="T58" fmla="*/ 120 w 396"/>
                  <a:gd name="T59" fmla="*/ 161 h 449"/>
                  <a:gd name="T60" fmla="*/ 231 w 396"/>
                  <a:gd name="T61" fmla="*/ 279 h 449"/>
                  <a:gd name="T62" fmla="*/ 165 w 396"/>
                  <a:gd name="T63" fmla="*/ 279 h 449"/>
                  <a:gd name="T64" fmla="*/ 165 w 396"/>
                  <a:gd name="T65" fmla="*/ 218 h 449"/>
                  <a:gd name="T66" fmla="*/ 231 w 396"/>
                  <a:gd name="T67" fmla="*/ 218 h 449"/>
                  <a:gd name="T68" fmla="*/ 231 w 396"/>
                  <a:gd name="T69" fmla="*/ 279 h 449"/>
                  <a:gd name="T70" fmla="*/ 231 w 396"/>
                  <a:gd name="T71" fmla="*/ 161 h 449"/>
                  <a:gd name="T72" fmla="*/ 165 w 396"/>
                  <a:gd name="T73" fmla="*/ 161 h 449"/>
                  <a:gd name="T74" fmla="*/ 165 w 396"/>
                  <a:gd name="T75" fmla="*/ 100 h 449"/>
                  <a:gd name="T76" fmla="*/ 231 w 396"/>
                  <a:gd name="T77" fmla="*/ 100 h 449"/>
                  <a:gd name="T78" fmla="*/ 231 w 396"/>
                  <a:gd name="T79" fmla="*/ 161 h 449"/>
                  <a:gd name="T80" fmla="*/ 342 w 396"/>
                  <a:gd name="T81" fmla="*/ 397 h 449"/>
                  <a:gd name="T82" fmla="*/ 276 w 396"/>
                  <a:gd name="T83" fmla="*/ 397 h 449"/>
                  <a:gd name="T84" fmla="*/ 276 w 396"/>
                  <a:gd name="T85" fmla="*/ 336 h 449"/>
                  <a:gd name="T86" fmla="*/ 342 w 396"/>
                  <a:gd name="T87" fmla="*/ 336 h 449"/>
                  <a:gd name="T88" fmla="*/ 342 w 396"/>
                  <a:gd name="T89" fmla="*/ 397 h 449"/>
                  <a:gd name="T90" fmla="*/ 342 w 396"/>
                  <a:gd name="T91" fmla="*/ 279 h 449"/>
                  <a:gd name="T92" fmla="*/ 276 w 396"/>
                  <a:gd name="T93" fmla="*/ 279 h 449"/>
                  <a:gd name="T94" fmla="*/ 276 w 396"/>
                  <a:gd name="T95" fmla="*/ 218 h 449"/>
                  <a:gd name="T96" fmla="*/ 342 w 396"/>
                  <a:gd name="T97" fmla="*/ 218 h 449"/>
                  <a:gd name="T98" fmla="*/ 342 w 396"/>
                  <a:gd name="T99" fmla="*/ 279 h 449"/>
                  <a:gd name="T100" fmla="*/ 342 w 396"/>
                  <a:gd name="T101" fmla="*/ 161 h 449"/>
                  <a:gd name="T102" fmla="*/ 276 w 396"/>
                  <a:gd name="T103" fmla="*/ 161 h 449"/>
                  <a:gd name="T104" fmla="*/ 276 w 396"/>
                  <a:gd name="T105" fmla="*/ 100 h 449"/>
                  <a:gd name="T106" fmla="*/ 342 w 396"/>
                  <a:gd name="T107" fmla="*/ 100 h 449"/>
                  <a:gd name="T108" fmla="*/ 342 w 396"/>
                  <a:gd name="T109" fmla="*/ 16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449">
                    <a:moveTo>
                      <a:pt x="250" y="36"/>
                    </a:moveTo>
                    <a:lnTo>
                      <a:pt x="250" y="0"/>
                    </a:lnTo>
                    <a:lnTo>
                      <a:pt x="54" y="0"/>
                    </a:lnTo>
                    <a:lnTo>
                      <a:pt x="54" y="36"/>
                    </a:lnTo>
                    <a:lnTo>
                      <a:pt x="0" y="36"/>
                    </a:lnTo>
                    <a:lnTo>
                      <a:pt x="0" y="449"/>
                    </a:lnTo>
                    <a:lnTo>
                      <a:pt x="148" y="449"/>
                    </a:lnTo>
                    <a:lnTo>
                      <a:pt x="165" y="449"/>
                    </a:lnTo>
                    <a:lnTo>
                      <a:pt x="165" y="329"/>
                    </a:lnTo>
                    <a:lnTo>
                      <a:pt x="236" y="329"/>
                    </a:lnTo>
                    <a:lnTo>
                      <a:pt x="236" y="449"/>
                    </a:lnTo>
                    <a:lnTo>
                      <a:pt x="248" y="449"/>
                    </a:lnTo>
                    <a:lnTo>
                      <a:pt x="396" y="449"/>
                    </a:lnTo>
                    <a:lnTo>
                      <a:pt x="396" y="36"/>
                    </a:lnTo>
                    <a:lnTo>
                      <a:pt x="250" y="36"/>
                    </a:lnTo>
                    <a:close/>
                    <a:moveTo>
                      <a:pt x="120" y="397"/>
                    </a:moveTo>
                    <a:lnTo>
                      <a:pt x="54" y="397"/>
                    </a:lnTo>
                    <a:lnTo>
                      <a:pt x="54" y="336"/>
                    </a:lnTo>
                    <a:lnTo>
                      <a:pt x="120" y="336"/>
                    </a:lnTo>
                    <a:lnTo>
                      <a:pt x="120" y="397"/>
                    </a:lnTo>
                    <a:close/>
                    <a:moveTo>
                      <a:pt x="120" y="279"/>
                    </a:moveTo>
                    <a:lnTo>
                      <a:pt x="54" y="279"/>
                    </a:lnTo>
                    <a:lnTo>
                      <a:pt x="54" y="218"/>
                    </a:lnTo>
                    <a:lnTo>
                      <a:pt x="120" y="218"/>
                    </a:lnTo>
                    <a:lnTo>
                      <a:pt x="120" y="279"/>
                    </a:lnTo>
                    <a:close/>
                    <a:moveTo>
                      <a:pt x="120" y="161"/>
                    </a:moveTo>
                    <a:lnTo>
                      <a:pt x="54" y="161"/>
                    </a:lnTo>
                    <a:lnTo>
                      <a:pt x="54" y="100"/>
                    </a:lnTo>
                    <a:lnTo>
                      <a:pt x="120" y="100"/>
                    </a:lnTo>
                    <a:lnTo>
                      <a:pt x="120" y="161"/>
                    </a:lnTo>
                    <a:close/>
                    <a:moveTo>
                      <a:pt x="231" y="279"/>
                    </a:moveTo>
                    <a:lnTo>
                      <a:pt x="165" y="279"/>
                    </a:lnTo>
                    <a:lnTo>
                      <a:pt x="165" y="218"/>
                    </a:lnTo>
                    <a:lnTo>
                      <a:pt x="231" y="218"/>
                    </a:lnTo>
                    <a:lnTo>
                      <a:pt x="231" y="279"/>
                    </a:lnTo>
                    <a:close/>
                    <a:moveTo>
                      <a:pt x="231" y="161"/>
                    </a:moveTo>
                    <a:lnTo>
                      <a:pt x="165" y="161"/>
                    </a:lnTo>
                    <a:lnTo>
                      <a:pt x="165" y="100"/>
                    </a:lnTo>
                    <a:lnTo>
                      <a:pt x="231" y="100"/>
                    </a:lnTo>
                    <a:lnTo>
                      <a:pt x="231" y="161"/>
                    </a:lnTo>
                    <a:close/>
                    <a:moveTo>
                      <a:pt x="342" y="397"/>
                    </a:moveTo>
                    <a:lnTo>
                      <a:pt x="276" y="397"/>
                    </a:lnTo>
                    <a:lnTo>
                      <a:pt x="276" y="336"/>
                    </a:lnTo>
                    <a:lnTo>
                      <a:pt x="342" y="336"/>
                    </a:lnTo>
                    <a:lnTo>
                      <a:pt x="342" y="397"/>
                    </a:lnTo>
                    <a:close/>
                    <a:moveTo>
                      <a:pt x="342" y="279"/>
                    </a:moveTo>
                    <a:lnTo>
                      <a:pt x="276" y="279"/>
                    </a:lnTo>
                    <a:lnTo>
                      <a:pt x="276" y="218"/>
                    </a:lnTo>
                    <a:lnTo>
                      <a:pt x="342" y="218"/>
                    </a:lnTo>
                    <a:lnTo>
                      <a:pt x="342" y="279"/>
                    </a:lnTo>
                    <a:close/>
                    <a:moveTo>
                      <a:pt x="342" y="161"/>
                    </a:moveTo>
                    <a:lnTo>
                      <a:pt x="276" y="161"/>
                    </a:lnTo>
                    <a:lnTo>
                      <a:pt x="276" y="100"/>
                    </a:lnTo>
                    <a:lnTo>
                      <a:pt x="342" y="100"/>
                    </a:lnTo>
                    <a:lnTo>
                      <a:pt x="342"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27" name="Group 26"/>
            <p:cNvGrpSpPr/>
            <p:nvPr/>
          </p:nvGrpSpPr>
          <p:grpSpPr>
            <a:xfrm>
              <a:off x="687398" y="1912311"/>
              <a:ext cx="384148" cy="384048"/>
              <a:chOff x="416116" y="2414502"/>
              <a:chExt cx="512064" cy="512064"/>
            </a:xfrm>
          </p:grpSpPr>
          <p:sp>
            <p:nvSpPr>
              <p:cNvPr id="28" name="Oval 27"/>
              <p:cNvSpPr/>
              <p:nvPr/>
            </p:nvSpPr>
            <p:spPr bwMode="auto">
              <a:xfrm>
                <a:off x="416116" y="2414502"/>
                <a:ext cx="512064" cy="51206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9" name="Group 28"/>
              <p:cNvGrpSpPr/>
              <p:nvPr/>
            </p:nvGrpSpPr>
            <p:grpSpPr>
              <a:xfrm>
                <a:off x="499435" y="2536962"/>
                <a:ext cx="345427" cy="290232"/>
                <a:chOff x="-1603375" y="3960813"/>
                <a:chExt cx="1500187" cy="1260476"/>
              </a:xfrm>
              <a:solidFill>
                <a:schemeClr val="accent4"/>
              </a:solidFill>
            </p:grpSpPr>
            <p:sp>
              <p:nvSpPr>
                <p:cNvPr id="30" name="Freeform 14"/>
                <p:cNvSpPr>
                  <a:spLocks/>
                </p:cNvSpPr>
                <p:nvPr/>
              </p:nvSpPr>
              <p:spPr bwMode="auto">
                <a:xfrm>
                  <a:off x="-1603375" y="4997451"/>
                  <a:ext cx="1500187" cy="223838"/>
                </a:xfrm>
                <a:custGeom>
                  <a:avLst/>
                  <a:gdLst>
                    <a:gd name="T0" fmla="*/ 320 w 400"/>
                    <a:gd name="T1" fmla="*/ 24 h 60"/>
                    <a:gd name="T2" fmla="*/ 288 w 400"/>
                    <a:gd name="T3" fmla="*/ 24 h 60"/>
                    <a:gd name="T4" fmla="*/ 288 w 400"/>
                    <a:gd name="T5" fmla="*/ 0 h 60"/>
                    <a:gd name="T6" fmla="*/ 112 w 400"/>
                    <a:gd name="T7" fmla="*/ 0 h 60"/>
                    <a:gd name="T8" fmla="*/ 112 w 400"/>
                    <a:gd name="T9" fmla="*/ 24 h 60"/>
                    <a:gd name="T10" fmla="*/ 80 w 400"/>
                    <a:gd name="T11" fmla="*/ 24 h 60"/>
                    <a:gd name="T12" fmla="*/ 80 w 400"/>
                    <a:gd name="T13" fmla="*/ 0 h 60"/>
                    <a:gd name="T14" fmla="*/ 0 w 400"/>
                    <a:gd name="T15" fmla="*/ 0 h 60"/>
                    <a:gd name="T16" fmla="*/ 60 w 400"/>
                    <a:gd name="T17" fmla="*/ 60 h 60"/>
                    <a:gd name="T18" fmla="*/ 340 w 400"/>
                    <a:gd name="T19" fmla="*/ 60 h 60"/>
                    <a:gd name="T20" fmla="*/ 400 w 400"/>
                    <a:gd name="T21" fmla="*/ 0 h 60"/>
                    <a:gd name="T22" fmla="*/ 320 w 400"/>
                    <a:gd name="T23" fmla="*/ 0 h 60"/>
                    <a:gd name="T24" fmla="*/ 320 w 400"/>
                    <a:gd name="T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60">
                      <a:moveTo>
                        <a:pt x="320" y="24"/>
                      </a:moveTo>
                      <a:cubicBezTo>
                        <a:pt x="288" y="24"/>
                        <a:pt x="288" y="24"/>
                        <a:pt x="288" y="24"/>
                      </a:cubicBezTo>
                      <a:cubicBezTo>
                        <a:pt x="288" y="0"/>
                        <a:pt x="288" y="0"/>
                        <a:pt x="288" y="0"/>
                      </a:cubicBezTo>
                      <a:cubicBezTo>
                        <a:pt x="112" y="0"/>
                        <a:pt x="112" y="0"/>
                        <a:pt x="112" y="0"/>
                      </a:cubicBezTo>
                      <a:cubicBezTo>
                        <a:pt x="112" y="24"/>
                        <a:pt x="112" y="24"/>
                        <a:pt x="112" y="24"/>
                      </a:cubicBezTo>
                      <a:cubicBezTo>
                        <a:pt x="80" y="24"/>
                        <a:pt x="80" y="24"/>
                        <a:pt x="80" y="24"/>
                      </a:cubicBezTo>
                      <a:cubicBezTo>
                        <a:pt x="80" y="0"/>
                        <a:pt x="80" y="0"/>
                        <a:pt x="80" y="0"/>
                      </a:cubicBezTo>
                      <a:cubicBezTo>
                        <a:pt x="0" y="0"/>
                        <a:pt x="0" y="0"/>
                        <a:pt x="0" y="0"/>
                      </a:cubicBezTo>
                      <a:cubicBezTo>
                        <a:pt x="0" y="33"/>
                        <a:pt x="27" y="60"/>
                        <a:pt x="60" y="60"/>
                      </a:cubicBezTo>
                      <a:cubicBezTo>
                        <a:pt x="340" y="60"/>
                        <a:pt x="340" y="60"/>
                        <a:pt x="340" y="60"/>
                      </a:cubicBezTo>
                      <a:cubicBezTo>
                        <a:pt x="373" y="60"/>
                        <a:pt x="400" y="33"/>
                        <a:pt x="400" y="0"/>
                      </a:cubicBezTo>
                      <a:cubicBezTo>
                        <a:pt x="320" y="0"/>
                        <a:pt x="320" y="0"/>
                        <a:pt x="320" y="0"/>
                      </a:cubicBezTo>
                      <a:lnTo>
                        <a:pt x="320" y="24"/>
                      </a:lnTo>
                      <a:close/>
                    </a:path>
                  </a:pathLst>
                </a:custGeom>
                <a:blipFill>
                  <a:blip r:embed="rId19"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31" name="Freeform 15"/>
                <p:cNvSpPr>
                  <a:spLocks noEditPoints="1"/>
                </p:cNvSpPr>
                <p:nvPr/>
              </p:nvSpPr>
              <p:spPr bwMode="auto">
                <a:xfrm>
                  <a:off x="-1603375" y="3960813"/>
                  <a:ext cx="1500187" cy="976313"/>
                </a:xfrm>
                <a:custGeom>
                  <a:avLst/>
                  <a:gdLst>
                    <a:gd name="T0" fmla="*/ 284 w 400"/>
                    <a:gd name="T1" fmla="*/ 68 h 260"/>
                    <a:gd name="T2" fmla="*/ 284 w 400"/>
                    <a:gd name="T3" fmla="*/ 36 h 260"/>
                    <a:gd name="T4" fmla="*/ 248 w 400"/>
                    <a:gd name="T5" fmla="*/ 0 h 260"/>
                    <a:gd name="T6" fmla="*/ 152 w 400"/>
                    <a:gd name="T7" fmla="*/ 0 h 260"/>
                    <a:gd name="T8" fmla="*/ 116 w 400"/>
                    <a:gd name="T9" fmla="*/ 36 h 260"/>
                    <a:gd name="T10" fmla="*/ 116 w 400"/>
                    <a:gd name="T11" fmla="*/ 68 h 260"/>
                    <a:gd name="T12" fmla="*/ 0 w 400"/>
                    <a:gd name="T13" fmla="*/ 68 h 260"/>
                    <a:gd name="T14" fmla="*/ 0 w 400"/>
                    <a:gd name="T15" fmla="*/ 260 h 260"/>
                    <a:gd name="T16" fmla="*/ 80 w 400"/>
                    <a:gd name="T17" fmla="*/ 260 h 260"/>
                    <a:gd name="T18" fmla="*/ 80 w 400"/>
                    <a:gd name="T19" fmla="*/ 208 h 260"/>
                    <a:gd name="T20" fmla="*/ 112 w 400"/>
                    <a:gd name="T21" fmla="*/ 208 h 260"/>
                    <a:gd name="T22" fmla="*/ 112 w 400"/>
                    <a:gd name="T23" fmla="*/ 260 h 260"/>
                    <a:gd name="T24" fmla="*/ 288 w 400"/>
                    <a:gd name="T25" fmla="*/ 260 h 260"/>
                    <a:gd name="T26" fmla="*/ 288 w 400"/>
                    <a:gd name="T27" fmla="*/ 208 h 260"/>
                    <a:gd name="T28" fmla="*/ 320 w 400"/>
                    <a:gd name="T29" fmla="*/ 208 h 260"/>
                    <a:gd name="T30" fmla="*/ 320 w 400"/>
                    <a:gd name="T31" fmla="*/ 260 h 260"/>
                    <a:gd name="T32" fmla="*/ 400 w 400"/>
                    <a:gd name="T33" fmla="*/ 260 h 260"/>
                    <a:gd name="T34" fmla="*/ 400 w 400"/>
                    <a:gd name="T35" fmla="*/ 68 h 260"/>
                    <a:gd name="T36" fmla="*/ 284 w 400"/>
                    <a:gd name="T37" fmla="*/ 68 h 260"/>
                    <a:gd name="T38" fmla="*/ 148 w 400"/>
                    <a:gd name="T39" fmla="*/ 36 h 260"/>
                    <a:gd name="T40" fmla="*/ 152 w 400"/>
                    <a:gd name="T41" fmla="*/ 32 h 260"/>
                    <a:gd name="T42" fmla="*/ 248 w 400"/>
                    <a:gd name="T43" fmla="*/ 32 h 260"/>
                    <a:gd name="T44" fmla="*/ 252 w 400"/>
                    <a:gd name="T45" fmla="*/ 36 h 260"/>
                    <a:gd name="T46" fmla="*/ 252 w 400"/>
                    <a:gd name="T47" fmla="*/ 68 h 260"/>
                    <a:gd name="T48" fmla="*/ 148 w 400"/>
                    <a:gd name="T49" fmla="*/ 68 h 260"/>
                    <a:gd name="T50" fmla="*/ 148 w 400"/>
                    <a:gd name="T51" fmla="*/ 3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260">
                      <a:moveTo>
                        <a:pt x="284" y="68"/>
                      </a:moveTo>
                      <a:cubicBezTo>
                        <a:pt x="284" y="36"/>
                        <a:pt x="284" y="36"/>
                        <a:pt x="284" y="36"/>
                      </a:cubicBezTo>
                      <a:cubicBezTo>
                        <a:pt x="284" y="16"/>
                        <a:pt x="268" y="0"/>
                        <a:pt x="248" y="0"/>
                      </a:cubicBezTo>
                      <a:cubicBezTo>
                        <a:pt x="152" y="0"/>
                        <a:pt x="152" y="0"/>
                        <a:pt x="152" y="0"/>
                      </a:cubicBezTo>
                      <a:cubicBezTo>
                        <a:pt x="132" y="0"/>
                        <a:pt x="116" y="16"/>
                        <a:pt x="116" y="36"/>
                      </a:cubicBezTo>
                      <a:cubicBezTo>
                        <a:pt x="116" y="68"/>
                        <a:pt x="116" y="68"/>
                        <a:pt x="116" y="68"/>
                      </a:cubicBezTo>
                      <a:cubicBezTo>
                        <a:pt x="0" y="68"/>
                        <a:pt x="0" y="68"/>
                        <a:pt x="0" y="68"/>
                      </a:cubicBezTo>
                      <a:cubicBezTo>
                        <a:pt x="0" y="260"/>
                        <a:pt x="0" y="260"/>
                        <a:pt x="0" y="260"/>
                      </a:cubicBezTo>
                      <a:cubicBezTo>
                        <a:pt x="80" y="260"/>
                        <a:pt x="80" y="260"/>
                        <a:pt x="80" y="260"/>
                      </a:cubicBezTo>
                      <a:cubicBezTo>
                        <a:pt x="80" y="208"/>
                        <a:pt x="80" y="208"/>
                        <a:pt x="80" y="208"/>
                      </a:cubicBezTo>
                      <a:cubicBezTo>
                        <a:pt x="112" y="208"/>
                        <a:pt x="112" y="208"/>
                        <a:pt x="112" y="208"/>
                      </a:cubicBezTo>
                      <a:cubicBezTo>
                        <a:pt x="112" y="260"/>
                        <a:pt x="112" y="260"/>
                        <a:pt x="112" y="260"/>
                      </a:cubicBezTo>
                      <a:cubicBezTo>
                        <a:pt x="288" y="260"/>
                        <a:pt x="288" y="260"/>
                        <a:pt x="288" y="260"/>
                      </a:cubicBezTo>
                      <a:cubicBezTo>
                        <a:pt x="288" y="208"/>
                        <a:pt x="288" y="208"/>
                        <a:pt x="288" y="208"/>
                      </a:cubicBezTo>
                      <a:cubicBezTo>
                        <a:pt x="320" y="208"/>
                        <a:pt x="320" y="208"/>
                        <a:pt x="320" y="208"/>
                      </a:cubicBezTo>
                      <a:cubicBezTo>
                        <a:pt x="320" y="260"/>
                        <a:pt x="320" y="260"/>
                        <a:pt x="320" y="260"/>
                      </a:cubicBezTo>
                      <a:cubicBezTo>
                        <a:pt x="400" y="260"/>
                        <a:pt x="400" y="260"/>
                        <a:pt x="400" y="260"/>
                      </a:cubicBezTo>
                      <a:cubicBezTo>
                        <a:pt x="400" y="68"/>
                        <a:pt x="400" y="68"/>
                        <a:pt x="400" y="68"/>
                      </a:cubicBezTo>
                      <a:lnTo>
                        <a:pt x="284" y="68"/>
                      </a:lnTo>
                      <a:close/>
                      <a:moveTo>
                        <a:pt x="148" y="36"/>
                      </a:moveTo>
                      <a:cubicBezTo>
                        <a:pt x="148" y="34"/>
                        <a:pt x="150" y="32"/>
                        <a:pt x="152" y="32"/>
                      </a:cubicBezTo>
                      <a:cubicBezTo>
                        <a:pt x="248" y="32"/>
                        <a:pt x="248" y="32"/>
                        <a:pt x="248" y="32"/>
                      </a:cubicBezTo>
                      <a:cubicBezTo>
                        <a:pt x="250" y="32"/>
                        <a:pt x="252" y="34"/>
                        <a:pt x="252" y="36"/>
                      </a:cubicBezTo>
                      <a:cubicBezTo>
                        <a:pt x="252" y="68"/>
                        <a:pt x="252" y="68"/>
                        <a:pt x="252" y="68"/>
                      </a:cubicBezTo>
                      <a:cubicBezTo>
                        <a:pt x="148" y="68"/>
                        <a:pt x="148" y="68"/>
                        <a:pt x="148" y="68"/>
                      </a:cubicBezTo>
                      <a:lnTo>
                        <a:pt x="148"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74" name="Group 73"/>
            <p:cNvGrpSpPr/>
            <p:nvPr/>
          </p:nvGrpSpPr>
          <p:grpSpPr>
            <a:xfrm>
              <a:off x="905785" y="2191980"/>
              <a:ext cx="1506384" cy="1564280"/>
              <a:chOff x="101098" y="647212"/>
              <a:chExt cx="1506384" cy="1564279"/>
            </a:xfrm>
          </p:grpSpPr>
          <p:grpSp>
            <p:nvGrpSpPr>
              <p:cNvPr id="75" name="Group 74"/>
              <p:cNvGrpSpPr/>
              <p:nvPr/>
            </p:nvGrpSpPr>
            <p:grpSpPr>
              <a:xfrm>
                <a:off x="296804" y="647212"/>
                <a:ext cx="1081428" cy="829176"/>
                <a:chOff x="6855847" y="3608020"/>
                <a:chExt cx="3214828" cy="2464940"/>
              </a:xfrm>
            </p:grpSpPr>
            <p:pic>
              <p:nvPicPr>
                <p:cNvPr id="84" name="Picture 83"/>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6984999" y="3719777"/>
                  <a:ext cx="2962912" cy="1736143"/>
                </a:xfrm>
                <a:prstGeom prst="rect">
                  <a:avLst/>
                </a:prstGeom>
              </p:spPr>
            </p:pic>
            <p:pic>
              <p:nvPicPr>
                <p:cNvPr id="85" name="Picture 84"/>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855847" y="3608020"/>
                  <a:ext cx="3214828" cy="2464940"/>
                </a:xfrm>
                <a:prstGeom prst="rect">
                  <a:avLst/>
                </a:prstGeom>
              </p:spPr>
            </p:pic>
          </p:grpSp>
          <p:grpSp>
            <p:nvGrpSpPr>
              <p:cNvPr id="76" name="Group 75"/>
              <p:cNvGrpSpPr/>
              <p:nvPr/>
            </p:nvGrpSpPr>
            <p:grpSpPr>
              <a:xfrm>
                <a:off x="289815" y="1083254"/>
                <a:ext cx="199258" cy="380923"/>
                <a:chOff x="9270066" y="3730378"/>
                <a:chExt cx="588395" cy="1124834"/>
              </a:xfrm>
            </p:grpSpPr>
            <p:pic>
              <p:nvPicPr>
                <p:cNvPr id="82" name="Picture 8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9309145" y="3821906"/>
                  <a:ext cx="510236" cy="907088"/>
                </a:xfrm>
                <a:prstGeom prst="rect">
                  <a:avLst/>
                </a:prstGeom>
              </p:spPr>
            </p:pic>
            <p:pic>
              <p:nvPicPr>
                <p:cNvPr id="83" name="Picture 82"/>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9270066" y="3730378"/>
                  <a:ext cx="588395" cy="1124834"/>
                </a:xfrm>
                <a:prstGeom prst="rect">
                  <a:avLst/>
                </a:prstGeom>
              </p:spPr>
            </p:pic>
          </p:grpSp>
          <p:grpSp>
            <p:nvGrpSpPr>
              <p:cNvPr id="77" name="Group 76"/>
              <p:cNvGrpSpPr/>
              <p:nvPr/>
            </p:nvGrpSpPr>
            <p:grpSpPr>
              <a:xfrm>
                <a:off x="1003440" y="1063792"/>
                <a:ext cx="537017" cy="361219"/>
                <a:chOff x="1573072" y="996578"/>
                <a:chExt cx="1585766" cy="1066650"/>
              </a:xfrm>
            </p:grpSpPr>
            <p:pic>
              <p:nvPicPr>
                <p:cNvPr id="80" name="Picture 79"/>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731533" y="1053359"/>
                  <a:ext cx="1268842" cy="951632"/>
                </a:xfrm>
                <a:prstGeom prst="rect">
                  <a:avLst/>
                </a:prstGeom>
              </p:spPr>
            </p:pic>
            <p:pic>
              <p:nvPicPr>
                <p:cNvPr id="81" name="Picture 80"/>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6200000">
                  <a:off x="1832630" y="737020"/>
                  <a:ext cx="1066650" cy="1585766"/>
                </a:xfrm>
                <a:prstGeom prst="rect">
                  <a:avLst/>
                </a:prstGeom>
              </p:spPr>
            </p:pic>
          </p:grpSp>
          <p:sp>
            <p:nvSpPr>
              <p:cNvPr id="78" name="Freeform 14"/>
              <p:cNvSpPr>
                <a:spLocks/>
              </p:cNvSpPr>
              <p:nvPr/>
            </p:nvSpPr>
            <p:spPr bwMode="auto">
              <a:xfrm>
                <a:off x="152850" y="784098"/>
                <a:ext cx="1454632" cy="1018250"/>
              </a:xfrm>
              <a:custGeom>
                <a:avLst/>
                <a:gdLst>
                  <a:gd name="T0" fmla="*/ 391 w 399"/>
                  <a:gd name="T1" fmla="*/ 276 h 294"/>
                  <a:gd name="T2" fmla="*/ 389 w 399"/>
                  <a:gd name="T3" fmla="*/ 261 h 294"/>
                  <a:gd name="T4" fmla="*/ 379 w 399"/>
                  <a:gd name="T5" fmla="*/ 256 h 294"/>
                  <a:gd name="T6" fmla="*/ 330 w 399"/>
                  <a:gd name="T7" fmla="*/ 240 h 294"/>
                  <a:gd name="T8" fmla="*/ 247 w 399"/>
                  <a:gd name="T9" fmla="*/ 203 h 294"/>
                  <a:gd name="T10" fmla="*/ 244 w 399"/>
                  <a:gd name="T11" fmla="*/ 178 h 294"/>
                  <a:gd name="T12" fmla="*/ 245 w 399"/>
                  <a:gd name="T13" fmla="*/ 149 h 294"/>
                  <a:gd name="T14" fmla="*/ 257 w 399"/>
                  <a:gd name="T15" fmla="*/ 122 h 294"/>
                  <a:gd name="T16" fmla="*/ 249 w 399"/>
                  <a:gd name="T17" fmla="*/ 103 h 294"/>
                  <a:gd name="T18" fmla="*/ 247 w 399"/>
                  <a:gd name="T19" fmla="*/ 65 h 294"/>
                  <a:gd name="T20" fmla="*/ 239 w 399"/>
                  <a:gd name="T21" fmla="*/ 27 h 294"/>
                  <a:gd name="T22" fmla="*/ 176 w 399"/>
                  <a:gd name="T23" fmla="*/ 7 h 294"/>
                  <a:gd name="T24" fmla="*/ 151 w 399"/>
                  <a:gd name="T25" fmla="*/ 21 h 294"/>
                  <a:gd name="T26" fmla="*/ 127 w 399"/>
                  <a:gd name="T27" fmla="*/ 44 h 294"/>
                  <a:gd name="T28" fmla="*/ 124 w 399"/>
                  <a:gd name="T29" fmla="*/ 78 h 294"/>
                  <a:gd name="T30" fmla="*/ 129 w 399"/>
                  <a:gd name="T31" fmla="*/ 110 h 294"/>
                  <a:gd name="T32" fmla="*/ 120 w 399"/>
                  <a:gd name="T33" fmla="*/ 132 h 294"/>
                  <a:gd name="T34" fmla="*/ 127 w 399"/>
                  <a:gd name="T35" fmla="*/ 156 h 294"/>
                  <a:gd name="T36" fmla="*/ 134 w 399"/>
                  <a:gd name="T37" fmla="*/ 156 h 294"/>
                  <a:gd name="T38" fmla="*/ 142 w 399"/>
                  <a:gd name="T39" fmla="*/ 193 h 294"/>
                  <a:gd name="T40" fmla="*/ 136 w 399"/>
                  <a:gd name="T41" fmla="*/ 213 h 294"/>
                  <a:gd name="T42" fmla="*/ 103 w 399"/>
                  <a:gd name="T43" fmla="*/ 229 h 294"/>
                  <a:gd name="T44" fmla="*/ 24 w 399"/>
                  <a:gd name="T45" fmla="*/ 251 h 294"/>
                  <a:gd name="T46" fmla="*/ 10 w 399"/>
                  <a:gd name="T47" fmla="*/ 267 h 294"/>
                  <a:gd name="T48" fmla="*/ 0 w 399"/>
                  <a:gd name="T49" fmla="*/ 293 h 294"/>
                  <a:gd name="T50" fmla="*/ 0 w 399"/>
                  <a:gd name="T51" fmla="*/ 294 h 294"/>
                  <a:gd name="T52" fmla="*/ 399 w 399"/>
                  <a:gd name="T53" fmla="*/ 294 h 294"/>
                  <a:gd name="T54" fmla="*/ 391 w 399"/>
                  <a:gd name="T55" fmla="*/ 27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9" h="294">
                    <a:moveTo>
                      <a:pt x="391" y="276"/>
                    </a:moveTo>
                    <a:cubicBezTo>
                      <a:pt x="389" y="271"/>
                      <a:pt x="393" y="264"/>
                      <a:pt x="389" y="261"/>
                    </a:cubicBezTo>
                    <a:cubicBezTo>
                      <a:pt x="388" y="257"/>
                      <a:pt x="381" y="257"/>
                      <a:pt x="379" y="256"/>
                    </a:cubicBezTo>
                    <a:cubicBezTo>
                      <a:pt x="362" y="249"/>
                      <a:pt x="345" y="245"/>
                      <a:pt x="330" y="240"/>
                    </a:cubicBezTo>
                    <a:cubicBezTo>
                      <a:pt x="300" y="232"/>
                      <a:pt x="269" y="229"/>
                      <a:pt x="247" y="203"/>
                    </a:cubicBezTo>
                    <a:cubicBezTo>
                      <a:pt x="240" y="198"/>
                      <a:pt x="244" y="186"/>
                      <a:pt x="244" y="178"/>
                    </a:cubicBezTo>
                    <a:cubicBezTo>
                      <a:pt x="244" y="174"/>
                      <a:pt x="244" y="149"/>
                      <a:pt x="245" y="149"/>
                    </a:cubicBezTo>
                    <a:cubicBezTo>
                      <a:pt x="259" y="149"/>
                      <a:pt x="259" y="136"/>
                      <a:pt x="257" y="122"/>
                    </a:cubicBezTo>
                    <a:cubicBezTo>
                      <a:pt x="257" y="114"/>
                      <a:pt x="257" y="95"/>
                      <a:pt x="249" y="103"/>
                    </a:cubicBezTo>
                    <a:cubicBezTo>
                      <a:pt x="254" y="98"/>
                      <a:pt x="247" y="73"/>
                      <a:pt x="247" y="65"/>
                    </a:cubicBezTo>
                    <a:cubicBezTo>
                      <a:pt x="247" y="51"/>
                      <a:pt x="247" y="37"/>
                      <a:pt x="239" y="27"/>
                    </a:cubicBezTo>
                    <a:cubicBezTo>
                      <a:pt x="222" y="10"/>
                      <a:pt x="198" y="0"/>
                      <a:pt x="176" y="7"/>
                    </a:cubicBezTo>
                    <a:cubicBezTo>
                      <a:pt x="168" y="9"/>
                      <a:pt x="159" y="19"/>
                      <a:pt x="151" y="21"/>
                    </a:cubicBezTo>
                    <a:cubicBezTo>
                      <a:pt x="142" y="22"/>
                      <a:pt x="127" y="36"/>
                      <a:pt x="127" y="44"/>
                    </a:cubicBezTo>
                    <a:cubicBezTo>
                      <a:pt x="127" y="56"/>
                      <a:pt x="124" y="66"/>
                      <a:pt x="124" y="78"/>
                    </a:cubicBezTo>
                    <a:cubicBezTo>
                      <a:pt x="124" y="90"/>
                      <a:pt x="129" y="98"/>
                      <a:pt x="129" y="110"/>
                    </a:cubicBezTo>
                    <a:cubicBezTo>
                      <a:pt x="117" y="102"/>
                      <a:pt x="120" y="127"/>
                      <a:pt x="120" y="132"/>
                    </a:cubicBezTo>
                    <a:cubicBezTo>
                      <a:pt x="120" y="141"/>
                      <a:pt x="124" y="149"/>
                      <a:pt x="127" y="156"/>
                    </a:cubicBezTo>
                    <a:cubicBezTo>
                      <a:pt x="129" y="159"/>
                      <a:pt x="134" y="156"/>
                      <a:pt x="134" y="156"/>
                    </a:cubicBezTo>
                    <a:cubicBezTo>
                      <a:pt x="141" y="164"/>
                      <a:pt x="141" y="181"/>
                      <a:pt x="142" y="193"/>
                    </a:cubicBezTo>
                    <a:cubicBezTo>
                      <a:pt x="146" y="203"/>
                      <a:pt x="147" y="207"/>
                      <a:pt x="136" y="213"/>
                    </a:cubicBezTo>
                    <a:cubicBezTo>
                      <a:pt x="125" y="218"/>
                      <a:pt x="117" y="225"/>
                      <a:pt x="103" y="229"/>
                    </a:cubicBezTo>
                    <a:cubicBezTo>
                      <a:pt x="80" y="235"/>
                      <a:pt x="46" y="239"/>
                      <a:pt x="24" y="251"/>
                    </a:cubicBezTo>
                    <a:cubicBezTo>
                      <a:pt x="15" y="256"/>
                      <a:pt x="10" y="252"/>
                      <a:pt x="10" y="267"/>
                    </a:cubicBezTo>
                    <a:cubicBezTo>
                      <a:pt x="10" y="281"/>
                      <a:pt x="5" y="281"/>
                      <a:pt x="0" y="293"/>
                    </a:cubicBezTo>
                    <a:cubicBezTo>
                      <a:pt x="0" y="293"/>
                      <a:pt x="0" y="293"/>
                      <a:pt x="0" y="294"/>
                    </a:cubicBezTo>
                    <a:cubicBezTo>
                      <a:pt x="399" y="294"/>
                      <a:pt x="399" y="294"/>
                      <a:pt x="399" y="294"/>
                    </a:cubicBezTo>
                    <a:cubicBezTo>
                      <a:pt x="396" y="288"/>
                      <a:pt x="393" y="281"/>
                      <a:pt x="391" y="276"/>
                    </a:cubicBezTo>
                    <a:close/>
                  </a:path>
                </a:pathLst>
              </a:custGeom>
              <a:solidFill>
                <a:srgbClr val="326195"/>
              </a:solidFill>
              <a:ln w="28575" cap="flat" cmpd="sng" algn="ctr">
                <a:solidFill>
                  <a:sysClr val="window" lastClr="FFFFFF">
                    <a:lumMod val="65000"/>
                  </a:sysClr>
                </a:solidFill>
                <a:prstDash val="solid"/>
                <a:round/>
                <a:headEnd type="none" w="med" len="med"/>
                <a:tailEnd type="none" w="med" len="med"/>
              </a:ln>
              <a:effectLst/>
            </p:spPr>
            <p:txBody>
              <a:bodyPr rot="0" spcFirstLastPara="0" vertOverflow="overflow" horzOverflow="overflow" vert="horz" wrap="square" lIns="184271" tIns="92135" rIns="184271" bIns="92135" numCol="1" spcCol="0" rtlCol="0" fromWordArt="0" anchor="ctr" anchorCtr="0" forceAA="0" compatLnSpc="1">
                <a:prstTxWarp prst="textNoShape">
                  <a:avLst/>
                </a:prstTxWarp>
                <a:normAutofit/>
              </a:bodyPr>
              <a:lstStyle/>
              <a:p>
                <a:pPr algn="ctr" defTabSz="1948136" fontAlgn="base">
                  <a:spcBef>
                    <a:spcPct val="0"/>
                  </a:spcBef>
                  <a:spcAft>
                    <a:spcPct val="0"/>
                  </a:spcAft>
                  <a:defRPr/>
                </a:pPr>
                <a:endParaRPr lang="en-US" sz="2700" b="1" kern="0">
                  <a:solidFill>
                    <a:schemeClr val="tx1">
                      <a:lumMod val="75000"/>
                    </a:schemeClr>
                  </a:solidFill>
                  <a:latin typeface="Microsoft YaHei" charset="-122"/>
                  <a:ea typeface="Microsoft YaHei" charset="-122"/>
                  <a:cs typeface="Microsoft YaHei" charset="-122"/>
                </a:endParaRPr>
              </a:p>
            </p:txBody>
          </p:sp>
          <p:sp>
            <p:nvSpPr>
              <p:cNvPr id="79" name="Rectangle 78"/>
              <p:cNvSpPr/>
              <p:nvPr/>
            </p:nvSpPr>
            <p:spPr>
              <a:xfrm>
                <a:off x="101098" y="1826770"/>
                <a:ext cx="1483098" cy="384721"/>
              </a:xfrm>
              <a:prstGeom prst="rect">
                <a:avLst/>
              </a:prstGeom>
            </p:spPr>
            <p:txBody>
              <a:bodyPr wrap="none">
                <a:spAutoFit/>
              </a:bodyPr>
              <a:lstStyle/>
              <a:p>
                <a:pPr algn="ctr" defTabSz="1218793" fontAlgn="base">
                  <a:spcBef>
                    <a:spcPct val="0"/>
                  </a:spcBef>
                  <a:spcAft>
                    <a:spcPct val="0"/>
                  </a:spcAft>
                  <a:defRPr/>
                </a:pPr>
                <a:r>
                  <a:rPr lang="en-US" sz="1900" kern="0" dirty="0">
                    <a:solidFill>
                      <a:schemeClr val="bg2"/>
                    </a:solidFill>
                    <a:latin typeface="Microsoft YaHei" charset="-122"/>
                    <a:ea typeface="Microsoft YaHei" charset="-122"/>
                    <a:cs typeface="Microsoft YaHei" charset="-122"/>
                  </a:rPr>
                  <a:t>Any Device</a:t>
                </a:r>
              </a:p>
            </p:txBody>
          </p:sp>
        </p:grpSp>
      </p:grpSp>
      <p:sp>
        <p:nvSpPr>
          <p:cNvPr id="90" name="TextBox 89"/>
          <p:cNvSpPr txBox="1"/>
          <p:nvPr/>
        </p:nvSpPr>
        <p:spPr>
          <a:xfrm>
            <a:off x="3358976" y="2770114"/>
            <a:ext cx="5397631" cy="369332"/>
          </a:xfrm>
          <a:prstGeom prst="rect">
            <a:avLst/>
          </a:prstGeom>
          <a:noFill/>
        </p:spPr>
        <p:txBody>
          <a:bodyPr wrap="none" rtlCol="0">
            <a:spAutoFit/>
          </a:bodyPr>
          <a:lstStyle/>
          <a:p>
            <a:r>
              <a:rPr kumimoji="1" lang="en-US" altLang="zh-TW" sz="1800" dirty="0" smtClean="0">
                <a:solidFill>
                  <a:schemeClr val="tx1">
                    <a:lumMod val="75000"/>
                  </a:schemeClr>
                </a:solidFill>
                <a:latin typeface="Microsoft YaHei" charset="-122"/>
                <a:ea typeface="Microsoft YaHei" charset="-122"/>
                <a:cs typeface="Microsoft YaHei" charset="-122"/>
              </a:rPr>
              <a:t>SSL010101010101010101010101010101010SSL</a:t>
            </a:r>
            <a:endParaRPr kumimoji="1" lang="zh-TW" altLang="en-US" sz="1800" dirty="0" err="1" smtClean="0">
              <a:solidFill>
                <a:schemeClr val="tx1">
                  <a:lumMod val="75000"/>
                </a:schemeClr>
              </a:solidFill>
              <a:latin typeface="Microsoft YaHei" charset="-122"/>
              <a:ea typeface="Microsoft YaHei" charset="-122"/>
              <a:cs typeface="Microsoft YaHei" charset="-122"/>
            </a:endParaRPr>
          </a:p>
        </p:txBody>
      </p:sp>
      <p:pic>
        <p:nvPicPr>
          <p:cNvPr id="87" name="圖片 12"/>
          <p:cNvPicPr>
            <a:picLocks noChangeAspect="1"/>
          </p:cNvPicPr>
          <p:nvPr/>
        </p:nvPicPr>
        <p:blipFill>
          <a:blip r:embed="rId26"/>
          <a:stretch>
            <a:fillRect/>
          </a:stretch>
        </p:blipFill>
        <p:spPr>
          <a:xfrm>
            <a:off x="4637198" y="2531445"/>
            <a:ext cx="2452535" cy="866205"/>
          </a:xfrm>
          <a:prstGeom prst="rect">
            <a:avLst/>
          </a:prstGeom>
        </p:spPr>
      </p:pic>
      <p:sp>
        <p:nvSpPr>
          <p:cNvPr id="91" name="Isosceles Triangle 90"/>
          <p:cNvSpPr/>
          <p:nvPr/>
        </p:nvSpPr>
        <p:spPr bwMode="auto">
          <a:xfrm>
            <a:off x="2655642" y="4335757"/>
            <a:ext cx="6587349" cy="192415"/>
          </a:xfrm>
          <a:prstGeom prst="triangle">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25000" lnSpcReduction="20000"/>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92" name="Rounded Rectangle 91"/>
          <p:cNvSpPr/>
          <p:nvPr/>
        </p:nvSpPr>
        <p:spPr bwMode="auto">
          <a:xfrm>
            <a:off x="2640674"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Scale Out</a:t>
            </a:r>
          </a:p>
          <a:p>
            <a:pPr algn="ctr" defTabSz="1461590" fontAlgn="base">
              <a:spcBef>
                <a:spcPct val="0"/>
              </a:spcBef>
              <a:spcAft>
                <a:spcPct val="0"/>
              </a:spcAft>
            </a:pPr>
            <a:r>
              <a:rPr kumimoji="1" lang="en-US" altLang="zh-TW" sz="1100" dirty="0" smtClean="0">
                <a:latin typeface="Microsoft YaHei" charset="-122"/>
                <a:ea typeface="Microsoft YaHei" charset="-122"/>
                <a:cs typeface="Microsoft YaHei" charset="-122"/>
              </a:rPr>
              <a:t>Cluster</a:t>
            </a:r>
            <a:endParaRPr kumimoji="1" lang="zh-TW" altLang="en-US" sz="1200" dirty="0" smtClean="0">
              <a:latin typeface="Microsoft YaHei" charset="-122"/>
              <a:ea typeface="Microsoft YaHei" charset="-122"/>
              <a:cs typeface="Microsoft YaHei" charset="-122"/>
            </a:endParaRPr>
          </a:p>
        </p:txBody>
      </p:sp>
      <p:sp>
        <p:nvSpPr>
          <p:cNvPr id="88" name="Rounded Rectangle 87"/>
          <p:cNvSpPr/>
          <p:nvPr/>
        </p:nvSpPr>
        <p:spPr bwMode="auto">
          <a:xfrm>
            <a:off x="3578060"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r>
              <a:rPr kumimoji="1" lang="en-US" altLang="zh-TW" sz="1200" dirty="0" smtClean="0">
                <a:latin typeface="Microsoft YaHei" charset="-122"/>
                <a:ea typeface="Microsoft YaHei" charset="-122"/>
                <a:cs typeface="Microsoft YaHei" charset="-122"/>
              </a:rPr>
              <a:t>Scale In</a:t>
            </a:r>
          </a:p>
          <a:p>
            <a:pPr algn="ctr" defTabSz="1461590" fontAlgn="base">
              <a:spcBef>
                <a:spcPct val="0"/>
              </a:spcBef>
              <a:spcAft>
                <a:spcPct val="0"/>
              </a:spcAft>
            </a:pPr>
            <a:r>
              <a:rPr kumimoji="1" lang="en-US" altLang="zh-TW" sz="1200" dirty="0" smtClean="0">
                <a:latin typeface="Microsoft YaHei" charset="-122"/>
                <a:ea typeface="Microsoft YaHei" charset="-122"/>
                <a:cs typeface="Microsoft YaHei" charset="-122"/>
              </a:rPr>
              <a:t>SDX</a:t>
            </a:r>
            <a:endParaRPr kumimoji="1" lang="zh-TW" altLang="en-US" sz="1200" dirty="0" smtClean="0">
              <a:latin typeface="Microsoft YaHei" charset="-122"/>
              <a:ea typeface="Microsoft YaHei" charset="-122"/>
              <a:cs typeface="Microsoft YaHei" charset="-122"/>
            </a:endParaRPr>
          </a:p>
        </p:txBody>
      </p:sp>
      <p:sp>
        <p:nvSpPr>
          <p:cNvPr id="99" name="Rounded Rectangle 98"/>
          <p:cNvSpPr/>
          <p:nvPr/>
        </p:nvSpPr>
        <p:spPr bwMode="auto">
          <a:xfrm>
            <a:off x="4554346"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kumimoji="1" lang="en-US" altLang="zh-TW" sz="1000" dirty="0">
                <a:latin typeface="Microsoft YaHei" charset="-122"/>
                <a:ea typeface="Microsoft YaHei" charset="-122"/>
                <a:cs typeface="Microsoft YaHei" charset="-122"/>
              </a:rPr>
              <a:t>Restful </a:t>
            </a:r>
          </a:p>
          <a:p>
            <a:pPr algn="ctr" defTabSz="1461590"/>
            <a:r>
              <a:rPr kumimoji="1" lang="en-US" altLang="zh-TW" sz="1050" dirty="0">
                <a:latin typeface="Microsoft YaHei" charset="-122"/>
                <a:ea typeface="Microsoft YaHei" charset="-122"/>
                <a:cs typeface="Microsoft YaHei" charset="-122"/>
              </a:rPr>
              <a:t>API</a:t>
            </a:r>
            <a:endParaRPr kumimoji="1" lang="zh-TW" altLang="en-US" sz="1050" dirty="0">
              <a:latin typeface="Microsoft YaHei" charset="-122"/>
              <a:ea typeface="Microsoft YaHei" charset="-122"/>
              <a:cs typeface="Microsoft YaHei" charset="-122"/>
            </a:endParaRPr>
          </a:p>
        </p:txBody>
      </p:sp>
      <p:sp>
        <p:nvSpPr>
          <p:cNvPr id="100" name="Rounded Rectangle 99"/>
          <p:cNvSpPr/>
          <p:nvPr/>
        </p:nvSpPr>
        <p:spPr bwMode="auto">
          <a:xfrm>
            <a:off x="5530632"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85000" lnSpcReduction="10000"/>
          </a:bodyPr>
          <a:lstStyle/>
          <a:p>
            <a:pPr algn="ctr" defTabSz="1461590"/>
            <a:r>
              <a:rPr kumimoji="1" lang="en-US" altLang="zh-TW" sz="1400" dirty="0">
                <a:latin typeface="Microsoft YaHei" charset="-122"/>
                <a:ea typeface="Microsoft YaHei" charset="-122"/>
                <a:cs typeface="Microsoft YaHei" charset="-122"/>
              </a:rPr>
              <a:t>On-Demand</a:t>
            </a:r>
          </a:p>
          <a:p>
            <a:pPr algn="ctr" defTabSz="1461590"/>
            <a:r>
              <a:rPr kumimoji="1" lang="en-US" altLang="zh-TW" sz="1400" dirty="0">
                <a:latin typeface="Microsoft YaHei" charset="-122"/>
                <a:ea typeface="Microsoft YaHei" charset="-122"/>
                <a:cs typeface="Microsoft YaHei" charset="-122"/>
              </a:rPr>
              <a:t>Provisioning</a:t>
            </a:r>
            <a:endParaRPr kumimoji="1" lang="zh-TW" altLang="en-US" sz="1400" dirty="0">
              <a:latin typeface="Microsoft YaHei" charset="-122"/>
              <a:ea typeface="Microsoft YaHei" charset="-122"/>
              <a:cs typeface="Microsoft YaHei" charset="-122"/>
            </a:endParaRPr>
          </a:p>
        </p:txBody>
      </p:sp>
      <p:sp>
        <p:nvSpPr>
          <p:cNvPr id="101" name="Rounded Rectangle 100"/>
          <p:cNvSpPr/>
          <p:nvPr/>
        </p:nvSpPr>
        <p:spPr bwMode="auto">
          <a:xfrm>
            <a:off x="6506918"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fontScale="92500"/>
          </a:bodyPr>
          <a:lstStyle/>
          <a:p>
            <a:pPr algn="ctr" defTabSz="1461590"/>
            <a:r>
              <a:rPr kumimoji="1" lang="en-US" altLang="zh-TW" sz="1400" dirty="0">
                <a:latin typeface="Microsoft YaHei" charset="-122"/>
                <a:ea typeface="Microsoft YaHei" charset="-122"/>
                <a:cs typeface="Microsoft YaHei" charset="-122"/>
              </a:rPr>
              <a:t>Dedicated Partition</a:t>
            </a:r>
            <a:endParaRPr kumimoji="1" lang="zh-TW" altLang="en-US" sz="1400" dirty="0">
              <a:latin typeface="Microsoft YaHei" charset="-122"/>
              <a:ea typeface="Microsoft YaHei" charset="-122"/>
              <a:cs typeface="Microsoft YaHei" charset="-122"/>
            </a:endParaRPr>
          </a:p>
        </p:txBody>
      </p:sp>
      <p:sp>
        <p:nvSpPr>
          <p:cNvPr id="102" name="Rounded Rectangle 101"/>
          <p:cNvSpPr/>
          <p:nvPr/>
        </p:nvSpPr>
        <p:spPr bwMode="auto">
          <a:xfrm>
            <a:off x="7483204"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kumimoji="1" lang="en-US" altLang="zh-TW" sz="1400" dirty="0">
                <a:latin typeface="Microsoft YaHei" charset="-122"/>
                <a:ea typeface="Microsoft YaHei" charset="-122"/>
                <a:cs typeface="Microsoft YaHei" charset="-122"/>
              </a:rPr>
              <a:t>Cisco</a:t>
            </a:r>
          </a:p>
          <a:p>
            <a:pPr algn="ctr" defTabSz="1461590"/>
            <a:r>
              <a:rPr kumimoji="1" lang="en-US" altLang="zh-TW" sz="1400" dirty="0" smtClean="0">
                <a:latin typeface="Microsoft YaHei" charset="-122"/>
                <a:ea typeface="Microsoft YaHei" charset="-122"/>
                <a:cs typeface="Microsoft YaHei" charset="-122"/>
              </a:rPr>
              <a:t>RISE/ACI</a:t>
            </a:r>
            <a:endParaRPr kumimoji="1" lang="zh-TW" altLang="en-US" sz="1400" dirty="0">
              <a:latin typeface="Microsoft YaHei" charset="-122"/>
              <a:ea typeface="Microsoft YaHei" charset="-122"/>
              <a:cs typeface="Microsoft YaHei" charset="-122"/>
            </a:endParaRPr>
          </a:p>
        </p:txBody>
      </p:sp>
      <p:sp>
        <p:nvSpPr>
          <p:cNvPr id="103" name="Rounded Rectangle 102"/>
          <p:cNvSpPr/>
          <p:nvPr/>
        </p:nvSpPr>
        <p:spPr bwMode="auto">
          <a:xfrm>
            <a:off x="8434851"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a:r>
              <a:rPr kumimoji="1" lang="en-US" altLang="zh-TW" sz="1000" dirty="0" err="1">
                <a:latin typeface="Microsoft YaHei" charset="-122"/>
                <a:ea typeface="Microsoft YaHei" charset="-122"/>
                <a:cs typeface="Microsoft YaHei" charset="-122"/>
              </a:rPr>
              <a:t>OpenStack</a:t>
            </a:r>
            <a:endParaRPr kumimoji="1" lang="zh-TW" altLang="en-US" sz="1000" dirty="0">
              <a:latin typeface="Microsoft YaHei" charset="-122"/>
              <a:ea typeface="Microsoft YaHei" charset="-122"/>
              <a:cs typeface="Microsoft YaHei" charset="-122"/>
            </a:endParaRPr>
          </a:p>
        </p:txBody>
      </p:sp>
      <p:sp>
        <p:nvSpPr>
          <p:cNvPr id="104" name="TextBox 103"/>
          <p:cNvSpPr txBox="1"/>
          <p:nvPr/>
        </p:nvSpPr>
        <p:spPr>
          <a:xfrm>
            <a:off x="4648645" y="5760766"/>
            <a:ext cx="2348720" cy="415498"/>
          </a:xfrm>
          <a:prstGeom prst="rect">
            <a:avLst/>
          </a:prstGeom>
          <a:noFill/>
        </p:spPr>
        <p:txBody>
          <a:bodyPr wrap="none" rtlCol="0">
            <a:spAutoFit/>
          </a:bodyPr>
          <a:lstStyle/>
          <a:p>
            <a:r>
              <a:rPr kumimoji="1" lang="zh-TW" altLang="en-US" dirty="0" smtClean="0">
                <a:solidFill>
                  <a:schemeClr val="tx1">
                    <a:lumMod val="75000"/>
                  </a:schemeClr>
                </a:solidFill>
                <a:latin typeface="Microsoft YaHei" charset="-122"/>
                <a:ea typeface="Microsoft YaHei" charset="-122"/>
                <a:cs typeface="Microsoft YaHei" charset="-122"/>
              </a:rPr>
              <a:t>集中化</a:t>
            </a:r>
            <a:r>
              <a:rPr kumimoji="1" lang="en-US" altLang="zh-TW" dirty="0" smtClean="0">
                <a:solidFill>
                  <a:schemeClr val="tx1">
                    <a:lumMod val="75000"/>
                  </a:schemeClr>
                </a:solidFill>
                <a:latin typeface="Microsoft YaHei" charset="-122"/>
                <a:ea typeface="Microsoft YaHei" charset="-122"/>
                <a:cs typeface="Microsoft YaHei" charset="-122"/>
              </a:rPr>
              <a:t>/SDN/NFV</a:t>
            </a:r>
            <a:endParaRPr kumimoji="1" lang="zh-TW" altLang="en-US" dirty="0" err="1" smtClean="0">
              <a:solidFill>
                <a:schemeClr val="tx1">
                  <a:lumMod val="75000"/>
                </a:schemeClr>
              </a:solidFill>
              <a:latin typeface="Microsoft YaHei" charset="-122"/>
              <a:ea typeface="Microsoft YaHei" charset="-122"/>
              <a:cs typeface="Microsoft YaHei" charset="-122"/>
            </a:endParaRPr>
          </a:p>
        </p:txBody>
      </p:sp>
      <p:sp>
        <p:nvSpPr>
          <p:cNvPr id="93" name="Rounded Rectangle 92"/>
          <p:cNvSpPr/>
          <p:nvPr/>
        </p:nvSpPr>
        <p:spPr bwMode="auto">
          <a:xfrm>
            <a:off x="1766424"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lnSpcReduction="10000"/>
          </a:bodyPr>
          <a:lstStyle/>
          <a:p>
            <a:pPr algn="ctr" defTabSz="1461590" fontAlgn="base">
              <a:spcBef>
                <a:spcPct val="0"/>
              </a:spcBef>
              <a:spcAft>
                <a:spcPct val="0"/>
              </a:spcAft>
            </a:pPr>
            <a:r>
              <a:rPr kumimoji="1" lang="en-US" altLang="zh-TW" sz="1200" dirty="0" smtClean="0">
                <a:latin typeface="Microsoft YaHei" charset="-122"/>
                <a:ea typeface="Microsoft YaHei" charset="-122"/>
                <a:cs typeface="Microsoft YaHei" charset="-122"/>
              </a:rPr>
              <a:t>Scale In</a:t>
            </a:r>
          </a:p>
          <a:p>
            <a:pPr algn="ctr" defTabSz="1461590" fontAlgn="base">
              <a:spcBef>
                <a:spcPct val="0"/>
              </a:spcBef>
              <a:spcAft>
                <a:spcPct val="0"/>
              </a:spcAft>
            </a:pPr>
            <a:r>
              <a:rPr kumimoji="1" lang="en-US" altLang="zh-TW" sz="1200" dirty="0" smtClean="0">
                <a:latin typeface="Microsoft YaHei" charset="-122"/>
                <a:ea typeface="Microsoft YaHei" charset="-122"/>
                <a:cs typeface="Microsoft YaHei" charset="-122"/>
              </a:rPr>
              <a:t>Pay as You Grow</a:t>
            </a:r>
            <a:endParaRPr kumimoji="1" lang="zh-TW" altLang="en-US" sz="1200" dirty="0" smtClean="0">
              <a:latin typeface="Microsoft YaHei" charset="-122"/>
              <a:ea typeface="Microsoft YaHei" charset="-122"/>
              <a:cs typeface="Microsoft YaHei" charset="-122"/>
            </a:endParaRPr>
          </a:p>
        </p:txBody>
      </p:sp>
      <p:sp>
        <p:nvSpPr>
          <p:cNvPr id="94" name="Rounded Rectangle 93"/>
          <p:cNvSpPr/>
          <p:nvPr/>
        </p:nvSpPr>
        <p:spPr bwMode="auto">
          <a:xfrm>
            <a:off x="9341898" y="4617965"/>
            <a:ext cx="823886" cy="1051871"/>
          </a:xfrm>
          <a:prstGeom prst="roundRect">
            <a:avLst/>
          </a:prstGeom>
          <a:solidFill>
            <a:schemeClr val="accent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r>
              <a:rPr kumimoji="1" lang="en-US" altLang="zh-TW" sz="1000" dirty="0" err="1" smtClean="0">
                <a:latin typeface="Microsoft YaHei" charset="-122"/>
                <a:ea typeface="Microsoft YaHei" charset="-122"/>
                <a:cs typeface="Microsoft YaHei" charset="-122"/>
              </a:rPr>
              <a:t>Vmware</a:t>
            </a:r>
            <a:endParaRPr kumimoji="1" lang="en-US" altLang="zh-TW" sz="1000" dirty="0" smtClean="0">
              <a:latin typeface="Microsoft YaHei" charset="-122"/>
              <a:ea typeface="Microsoft YaHei" charset="-122"/>
              <a:cs typeface="Microsoft YaHei" charset="-122"/>
            </a:endParaRPr>
          </a:p>
          <a:p>
            <a:pPr algn="ctr" defTabSz="1461590" fontAlgn="base">
              <a:spcBef>
                <a:spcPct val="0"/>
              </a:spcBef>
              <a:spcAft>
                <a:spcPct val="0"/>
              </a:spcAft>
            </a:pPr>
            <a:r>
              <a:rPr kumimoji="1" lang="en-US" altLang="zh-TW" sz="1000" dirty="0" smtClean="0">
                <a:latin typeface="Microsoft YaHei" charset="-122"/>
                <a:ea typeface="Microsoft YaHei" charset="-122"/>
                <a:cs typeface="Microsoft YaHei" charset="-122"/>
              </a:rPr>
              <a:t>NSX/</a:t>
            </a:r>
            <a:r>
              <a:rPr kumimoji="1" lang="en-US" altLang="zh-TW" sz="1000" dirty="0" err="1" smtClean="0">
                <a:latin typeface="Microsoft YaHei" charset="-122"/>
                <a:ea typeface="Microsoft YaHei" charset="-122"/>
                <a:cs typeface="Microsoft YaHei" charset="-122"/>
              </a:rPr>
              <a:t>VxLan</a:t>
            </a:r>
            <a:endParaRPr kumimoji="1" lang="zh-TW" altLang="en-US" sz="1000"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667981995"/>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279396" y="3145591"/>
            <a:ext cx="3532188" cy="566822"/>
          </a:xfrm>
        </p:spPr>
        <p:txBody>
          <a:bodyPr/>
          <a:lstStyle/>
          <a:p>
            <a:r>
              <a:rPr lang="en-US" altLang="zh-CN" dirty="0" smtClean="0"/>
              <a:t>11.0</a:t>
            </a:r>
            <a:r>
              <a:rPr lang="zh-CN" altLang="en-US" dirty="0" smtClean="0"/>
              <a:t> </a:t>
            </a:r>
            <a:r>
              <a:rPr lang="en-US" altLang="zh-CN" dirty="0" smtClean="0"/>
              <a:t>update</a:t>
            </a:r>
            <a:endParaRPr lang="en-US" dirty="0"/>
          </a:p>
        </p:txBody>
      </p:sp>
      <p:sp>
        <p:nvSpPr>
          <p:cNvPr id="3" name="Text Placeholder 2"/>
          <p:cNvSpPr>
            <a:spLocks noGrp="1"/>
          </p:cNvSpPr>
          <p:nvPr>
            <p:ph type="body" sz="quarter" idx="10"/>
          </p:nvPr>
        </p:nvSpPr>
        <p:spPr>
          <a:xfrm>
            <a:off x="4259264" y="1118117"/>
            <a:ext cx="7589360" cy="4501232"/>
          </a:xfrm>
        </p:spPr>
        <p:txBody>
          <a:bodyPr/>
          <a:lstStyle/>
          <a:p>
            <a:pPr marL="0" indent="0">
              <a:buNone/>
            </a:pPr>
            <a:r>
              <a:rPr lang="en-US" dirty="0" smtClean="0">
                <a:solidFill>
                  <a:srgbClr val="FF0000"/>
                </a:solidFill>
              </a:rPr>
              <a:t>NetScaler with Unified Gateway</a:t>
            </a:r>
          </a:p>
          <a:p>
            <a:pPr marL="243356" lvl="1" indent="0">
              <a:buNone/>
            </a:pPr>
            <a:r>
              <a:rPr lang="en-US" dirty="0" smtClean="0"/>
              <a:t>One URL</a:t>
            </a:r>
          </a:p>
          <a:p>
            <a:pPr marL="243356" lvl="1" indent="0">
              <a:buNone/>
            </a:pPr>
            <a:r>
              <a:rPr lang="en-US" dirty="0" err="1" smtClean="0"/>
              <a:t>SmartControl</a:t>
            </a:r>
            <a:endParaRPr lang="en-US" dirty="0" smtClean="0"/>
          </a:p>
          <a:p>
            <a:pPr marL="243356" lvl="1" indent="0">
              <a:buNone/>
            </a:pPr>
            <a:r>
              <a:rPr lang="en-US" dirty="0" smtClean="0"/>
              <a:t>Insight Center &amp; HDX Insight</a:t>
            </a:r>
          </a:p>
          <a:p>
            <a:pPr marL="0" indent="0">
              <a:buNone/>
            </a:pPr>
            <a:r>
              <a:rPr lang="en-US" dirty="0" smtClean="0"/>
              <a:t>SDX</a:t>
            </a:r>
          </a:p>
          <a:p>
            <a:pPr marL="0" indent="0">
              <a:buNone/>
            </a:pPr>
            <a:r>
              <a:rPr lang="en-US" dirty="0" smtClean="0">
                <a:solidFill>
                  <a:srgbClr val="FF0000"/>
                </a:solidFill>
              </a:rPr>
              <a:t>Admin Partitions</a:t>
            </a:r>
          </a:p>
          <a:p>
            <a:pPr marL="0" indent="0">
              <a:buNone/>
            </a:pPr>
            <a:r>
              <a:rPr lang="en-US" dirty="0" smtClean="0"/>
              <a:t>Clustering</a:t>
            </a:r>
          </a:p>
          <a:p>
            <a:pPr marL="0" indent="0">
              <a:buNone/>
            </a:pPr>
            <a:r>
              <a:rPr lang="en-US" dirty="0" smtClean="0">
                <a:solidFill>
                  <a:srgbClr val="FF0000"/>
                </a:solidFill>
              </a:rPr>
              <a:t>NetScaler </a:t>
            </a:r>
            <a:r>
              <a:rPr lang="en-US" dirty="0" err="1" smtClean="0">
                <a:solidFill>
                  <a:srgbClr val="FF0000"/>
                </a:solidFill>
              </a:rPr>
              <a:t>MobileStream</a:t>
            </a:r>
            <a:r>
              <a:rPr lang="en-US" dirty="0" smtClean="0">
                <a:solidFill>
                  <a:srgbClr val="FF0000"/>
                </a:solidFill>
              </a:rPr>
              <a:t>™ (FEO)</a:t>
            </a:r>
          </a:p>
          <a:p>
            <a:pPr marL="0" indent="0">
              <a:buNone/>
            </a:pPr>
            <a:r>
              <a:rPr lang="en-US" dirty="0" smtClean="0"/>
              <a:t>New Main Features</a:t>
            </a:r>
            <a:endParaRPr lang="en-US" dirty="0"/>
          </a:p>
        </p:txBody>
      </p:sp>
    </p:spTree>
    <p:extLst>
      <p:ext uri="{BB962C8B-B14F-4D97-AF65-F5344CB8AC3E}">
        <p14:creationId xmlns:p14="http://schemas.microsoft.com/office/powerpoint/2010/main" val="172623403"/>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Can 88"/>
          <p:cNvSpPr/>
          <p:nvPr/>
        </p:nvSpPr>
        <p:spPr bwMode="auto">
          <a:xfrm rot="5400000">
            <a:off x="5491773" y="161492"/>
            <a:ext cx="313063" cy="6837687"/>
          </a:xfrm>
          <a:prstGeom prst="can">
            <a:avLst/>
          </a:prstGeom>
          <a:solidFill>
            <a:schemeClr val="tx2"/>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kumimoji="1" lang="zh-TW" altLang="en-US" dirty="0" smtClean="0">
              <a:latin typeface="Microsoft YaHei" charset="-122"/>
              <a:ea typeface="Microsoft YaHei" charset="-122"/>
              <a:cs typeface="Microsoft YaHei" charset="-122"/>
            </a:endParaRPr>
          </a:p>
        </p:txBody>
      </p:sp>
      <p:sp>
        <p:nvSpPr>
          <p:cNvPr id="3" name="Title 2"/>
          <p:cNvSpPr>
            <a:spLocks noGrp="1"/>
          </p:cNvSpPr>
          <p:nvPr>
            <p:ph type="title"/>
          </p:nvPr>
        </p:nvSpPr>
        <p:spPr/>
        <p:txBody>
          <a:bodyPr/>
          <a:lstStyle/>
          <a:p>
            <a:r>
              <a:rPr kumimoji="1" lang="en-US" altLang="zh-TW" dirty="0" smtClean="0">
                <a:latin typeface="Microsoft YaHei" charset="-122"/>
                <a:ea typeface="Microsoft YaHei" charset="-122"/>
                <a:cs typeface="Microsoft YaHei" charset="-122"/>
              </a:rPr>
              <a:t>NetScaler </a:t>
            </a:r>
            <a:r>
              <a:rPr kumimoji="1" lang="zh-TW" altLang="en-US" dirty="0" smtClean="0">
                <a:latin typeface="Microsoft YaHei" charset="-122"/>
                <a:ea typeface="Microsoft YaHei" charset="-122"/>
                <a:cs typeface="Microsoft YaHei" charset="-122"/>
              </a:rPr>
              <a:t>是下一代应用交付平台</a:t>
            </a:r>
            <a:endParaRPr kumimoji="1" lang="zh-TW" altLang="en-US" dirty="0">
              <a:latin typeface="Microsoft YaHei" charset="-122"/>
              <a:ea typeface="Microsoft YaHei" charset="-122"/>
              <a:cs typeface="Microsoft YaHei" charset="-122"/>
            </a:endParaRPr>
          </a:p>
        </p:txBody>
      </p:sp>
      <p:grpSp>
        <p:nvGrpSpPr>
          <p:cNvPr id="32" name="Group 31"/>
          <p:cNvGrpSpPr/>
          <p:nvPr/>
        </p:nvGrpSpPr>
        <p:grpSpPr>
          <a:xfrm>
            <a:off x="9151068" y="2640955"/>
            <a:ext cx="2988537" cy="2064545"/>
            <a:chOff x="9744770" y="2779568"/>
            <a:chExt cx="2342939" cy="1551122"/>
          </a:xfrm>
        </p:grpSpPr>
        <p:sp>
          <p:nvSpPr>
            <p:cNvPr id="33" name="Rectangle 32"/>
            <p:cNvSpPr/>
            <p:nvPr/>
          </p:nvSpPr>
          <p:spPr>
            <a:xfrm>
              <a:off x="10449873" y="4041644"/>
              <a:ext cx="932733" cy="289046"/>
            </a:xfrm>
            <a:prstGeom prst="rect">
              <a:avLst/>
            </a:prstGeom>
          </p:spPr>
          <p:txBody>
            <a:bodyPr wrap="none">
              <a:spAutoFit/>
            </a:bodyPr>
            <a:lstStyle/>
            <a:p>
              <a:pPr algn="ctr" defTabSz="1218793" fontAlgn="base">
                <a:spcBef>
                  <a:spcPct val="0"/>
                </a:spcBef>
                <a:spcAft>
                  <a:spcPct val="0"/>
                </a:spcAft>
              </a:pPr>
              <a:r>
                <a:rPr lang="en-US" sz="1900" kern="0" dirty="0">
                  <a:solidFill>
                    <a:schemeClr val="bg2"/>
                  </a:solidFill>
                  <a:latin typeface="Microsoft YaHei" charset="-122"/>
                  <a:ea typeface="Microsoft YaHei" charset="-122"/>
                  <a:cs typeface="Microsoft YaHei" charset="-122"/>
                </a:rPr>
                <a:t>Any App</a:t>
              </a:r>
            </a:p>
          </p:txBody>
        </p:sp>
        <p:grpSp>
          <p:nvGrpSpPr>
            <p:cNvPr id="34" name="Group 33"/>
            <p:cNvGrpSpPr/>
            <p:nvPr/>
          </p:nvGrpSpPr>
          <p:grpSpPr>
            <a:xfrm>
              <a:off x="9744770" y="2779568"/>
              <a:ext cx="2342939" cy="1273312"/>
              <a:chOff x="9744770" y="2779568"/>
              <a:chExt cx="2342939" cy="1273312"/>
            </a:xfrm>
          </p:grpSpPr>
          <p:sp>
            <p:nvSpPr>
              <p:cNvPr id="35" name="Freeform 68"/>
              <p:cNvSpPr>
                <a:spLocks/>
              </p:cNvSpPr>
              <p:nvPr/>
            </p:nvSpPr>
            <p:spPr bwMode="auto">
              <a:xfrm flipH="1">
                <a:off x="9744770" y="2779568"/>
                <a:ext cx="2342939" cy="1273312"/>
              </a:xfrm>
              <a:custGeom>
                <a:avLst/>
                <a:gdLst>
                  <a:gd name="T0" fmla="*/ 589 w 835"/>
                  <a:gd name="T1" fmla="*/ 0 h 485"/>
                  <a:gd name="T2" fmla="*/ 589 w 835"/>
                  <a:gd name="T3" fmla="*/ 0 h 485"/>
                  <a:gd name="T4" fmla="*/ 398 w 835"/>
                  <a:gd name="T5" fmla="*/ 90 h 485"/>
                  <a:gd name="T6" fmla="*/ 322 w 835"/>
                  <a:gd name="T7" fmla="*/ 66 h 485"/>
                  <a:gd name="T8" fmla="*/ 211 w 835"/>
                  <a:gd name="T9" fmla="*/ 130 h 485"/>
                  <a:gd name="T10" fmla="*/ 180 w 835"/>
                  <a:gd name="T11" fmla="*/ 128 h 485"/>
                  <a:gd name="T12" fmla="*/ 0 w 835"/>
                  <a:gd name="T13" fmla="*/ 307 h 485"/>
                  <a:gd name="T14" fmla="*/ 160 w 835"/>
                  <a:gd name="T15" fmla="*/ 483 h 485"/>
                  <a:gd name="T16" fmla="*/ 160 w 835"/>
                  <a:gd name="T17" fmla="*/ 485 h 485"/>
                  <a:gd name="T18" fmla="*/ 626 w 835"/>
                  <a:gd name="T19" fmla="*/ 485 h 485"/>
                  <a:gd name="T20" fmla="*/ 626 w 835"/>
                  <a:gd name="T21" fmla="*/ 481 h 485"/>
                  <a:gd name="T22" fmla="*/ 835 w 835"/>
                  <a:gd name="T23" fmla="*/ 242 h 485"/>
                  <a:gd name="T24" fmla="*/ 589 w 835"/>
                  <a:gd name="T2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5" h="485">
                    <a:moveTo>
                      <a:pt x="589" y="0"/>
                    </a:moveTo>
                    <a:lnTo>
                      <a:pt x="589" y="0"/>
                    </a:lnTo>
                    <a:cubicBezTo>
                      <a:pt x="512" y="0"/>
                      <a:pt x="443" y="34"/>
                      <a:pt x="398" y="90"/>
                    </a:cubicBezTo>
                    <a:cubicBezTo>
                      <a:pt x="377" y="75"/>
                      <a:pt x="351" y="66"/>
                      <a:pt x="322" y="66"/>
                    </a:cubicBezTo>
                    <a:cubicBezTo>
                      <a:pt x="275" y="66"/>
                      <a:pt x="233" y="92"/>
                      <a:pt x="211" y="130"/>
                    </a:cubicBezTo>
                    <a:cubicBezTo>
                      <a:pt x="201" y="129"/>
                      <a:pt x="191" y="128"/>
                      <a:pt x="180" y="128"/>
                    </a:cubicBezTo>
                    <a:cubicBezTo>
                      <a:pt x="80" y="128"/>
                      <a:pt x="0" y="207"/>
                      <a:pt x="0" y="307"/>
                    </a:cubicBezTo>
                    <a:cubicBezTo>
                      <a:pt x="0" y="397"/>
                      <a:pt x="69" y="473"/>
                      <a:pt x="160" y="483"/>
                    </a:cubicBezTo>
                    <a:lnTo>
                      <a:pt x="160" y="485"/>
                    </a:lnTo>
                    <a:lnTo>
                      <a:pt x="626" y="485"/>
                    </a:lnTo>
                    <a:lnTo>
                      <a:pt x="626" y="481"/>
                    </a:lnTo>
                    <a:cubicBezTo>
                      <a:pt x="744" y="464"/>
                      <a:pt x="835" y="363"/>
                      <a:pt x="835" y="242"/>
                    </a:cubicBezTo>
                    <a:cubicBezTo>
                      <a:pt x="835" y="108"/>
                      <a:pt x="725" y="0"/>
                      <a:pt x="589" y="0"/>
                    </a:cubicBezTo>
                    <a:close/>
                  </a:path>
                </a:pathLst>
              </a:custGeom>
              <a:gradFill flip="none" rotWithShape="1">
                <a:gsLst>
                  <a:gs pos="0">
                    <a:srgbClr val="0079BD">
                      <a:shade val="30000"/>
                      <a:satMod val="115000"/>
                      <a:lumMod val="55000"/>
                    </a:srgbClr>
                  </a:gs>
                  <a:gs pos="50000">
                    <a:srgbClr val="0079BD">
                      <a:shade val="67500"/>
                      <a:satMod val="115000"/>
                      <a:lumMod val="79000"/>
                    </a:srgbClr>
                  </a:gs>
                  <a:gs pos="100000">
                    <a:srgbClr val="0079BD">
                      <a:shade val="100000"/>
                      <a:satMod val="115000"/>
                      <a:lumMod val="65000"/>
                    </a:srgbClr>
                  </a:gs>
                </a:gsLst>
                <a:lin ang="16200000" scaled="1"/>
                <a:tileRect/>
              </a:gradFill>
              <a:ln w="19050" cap="flat" cmpd="sng" algn="ctr">
                <a:noFill/>
                <a:prstDash val="solid"/>
                <a:headEnd/>
                <a:tailEnd/>
              </a:ln>
              <a:effectLst/>
            </p:spPr>
            <p:txBody>
              <a:bodyPr lIns="0" tIns="0" rIns="0" bIns="0" rtlCol="0" anchor="ctr"/>
              <a:lstStyle/>
              <a:p>
                <a:pPr algn="ctr" defTabSz="914323" eaLnBrk="0" fontAlgn="base" hangingPunct="0">
                  <a:spcBef>
                    <a:spcPct val="0"/>
                  </a:spcBef>
                  <a:spcAft>
                    <a:spcPts val="1200"/>
                  </a:spcAft>
                </a:pPr>
                <a:endParaRPr lang="en-US" sz="2000" kern="0" dirty="0">
                  <a:latin typeface="Microsoft YaHei" charset="-122"/>
                  <a:ea typeface="Microsoft YaHei" charset="-122"/>
                  <a:cs typeface="Microsoft YaHei" charset="-122"/>
                </a:endParaRPr>
              </a:p>
            </p:txBody>
          </p:sp>
          <p:pic>
            <p:nvPicPr>
              <p:cNvPr id="36" name="Picture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31246" y="3457594"/>
                <a:ext cx="246103" cy="201931"/>
              </a:xfrm>
              <a:prstGeom prst="roundRect">
                <a:avLst/>
              </a:prstGeom>
              <a:noFill/>
              <a:effectLst/>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69249" y="2884999"/>
                <a:ext cx="201841" cy="173741"/>
              </a:xfrm>
              <a:prstGeom prst="roundRect">
                <a:avLst/>
              </a:prstGeom>
              <a:noFill/>
              <a:effectLst/>
            </p:spPr>
          </p:pic>
          <p:pic>
            <p:nvPicPr>
              <p:cNvPr id="38" name="Picture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70170" y="3208686"/>
                <a:ext cx="200390" cy="181135"/>
              </a:xfrm>
              <a:prstGeom prst="rect">
                <a:avLst/>
              </a:prstGeom>
            </p:spPr>
          </p:pic>
          <p:pic>
            <p:nvPicPr>
              <p:cNvPr id="39" name="Picture 3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51662" y="3004492"/>
                <a:ext cx="200390" cy="181135"/>
              </a:xfrm>
              <a:prstGeom prst="rect">
                <a:avLst/>
              </a:prstGeom>
            </p:spPr>
          </p:pic>
          <p:pic>
            <p:nvPicPr>
              <p:cNvPr id="40" name="Picture 3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74133" y="2937714"/>
                <a:ext cx="200390" cy="181135"/>
              </a:xfrm>
              <a:prstGeom prst="rect">
                <a:avLst/>
              </a:prstGeom>
            </p:spPr>
          </p:pic>
          <p:pic>
            <p:nvPicPr>
              <p:cNvPr id="41" name="Picture 4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45403" y="3676478"/>
                <a:ext cx="466107" cy="223730"/>
              </a:xfrm>
              <a:prstGeom prst="roundRect">
                <a:avLst/>
              </a:prstGeom>
              <a:noFill/>
              <a:effectLst/>
            </p:spPr>
          </p:pic>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76695" y="3800580"/>
                <a:ext cx="187730" cy="187731"/>
              </a:xfrm>
              <a:prstGeom prst="roundRect">
                <a:avLst/>
              </a:prstGeom>
              <a:noFill/>
              <a:effectLst/>
            </p:spPr>
          </p:pic>
          <p:pic>
            <p:nvPicPr>
              <p:cNvPr id="43" name="Picture 4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13004" y="3199655"/>
                <a:ext cx="221601" cy="221599"/>
              </a:xfrm>
              <a:prstGeom prst="roundRect">
                <a:avLst/>
              </a:prstGeom>
              <a:noFill/>
              <a:effectLst/>
            </p:spPr>
          </p:pic>
          <p:pic>
            <p:nvPicPr>
              <p:cNvPr id="44" name="Picture 4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1010925" y="3382833"/>
                <a:ext cx="234135" cy="234134"/>
              </a:xfrm>
              <a:prstGeom prst="roundRect">
                <a:avLst/>
              </a:prstGeom>
              <a:noFill/>
              <a:effectLst/>
            </p:spPr>
          </p:pic>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776167" y="3215468"/>
                <a:ext cx="192022" cy="192022"/>
              </a:xfrm>
              <a:prstGeom prst="roundRect">
                <a:avLst/>
              </a:prstGeom>
              <a:noFill/>
              <a:effectLst/>
            </p:spPr>
          </p:pic>
          <p:pic>
            <p:nvPicPr>
              <p:cNvPr id="46" name="Picture 2"/>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11382093" y="3427195"/>
                <a:ext cx="246105" cy="246103"/>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23266" y="3713213"/>
                <a:ext cx="291965" cy="291968"/>
              </a:xfrm>
              <a:prstGeom prst="roundRect">
                <a:avLst/>
              </a:prstGeom>
              <a:noFill/>
              <a:effectLst/>
            </p:spPr>
          </p:pic>
          <p:pic>
            <p:nvPicPr>
              <p:cNvPr id="48" name="Picture 2"/>
              <p:cNvPicPr>
                <a:picLocks noChangeAspect="1" noChangeArrowheads="1"/>
              </p:cNvPicPr>
              <p:nvPr/>
            </p:nvPicPr>
            <p:blipFill>
              <a:blip r:embed="rId14" cstate="email">
                <a:extLst>
                  <a:ext uri="{28A0092B-C50C-407E-A947-70E740481C1C}">
                    <a14:useLocalDpi xmlns:a14="http://schemas.microsoft.com/office/drawing/2010/main"/>
                  </a:ext>
                </a:extLst>
              </a:blip>
              <a:stretch>
                <a:fillRect/>
              </a:stretch>
            </p:blipFill>
            <p:spPr bwMode="auto">
              <a:xfrm>
                <a:off x="10602701" y="3431558"/>
                <a:ext cx="192022" cy="192022"/>
              </a:xfrm>
              <a:prstGeom prst="roundRect">
                <a:avLst/>
              </a:prstGeom>
              <a:noFill/>
              <a:effectLst/>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710242" y="3625842"/>
                <a:ext cx="329503" cy="329503"/>
              </a:xfrm>
              <a:prstGeom prst="rect">
                <a:avLst/>
              </a:prstGeom>
            </p:spPr>
          </p:pic>
          <p:pic>
            <p:nvPicPr>
              <p:cNvPr id="50" name="Picture 4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0009063" y="3118849"/>
                <a:ext cx="330920" cy="330920"/>
              </a:xfrm>
              <a:prstGeom prst="rect">
                <a:avLst/>
              </a:prstGeom>
            </p:spPr>
          </p:pic>
          <p:pic>
            <p:nvPicPr>
              <p:cNvPr id="51" name="Picture 5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123809" y="3094050"/>
                <a:ext cx="329503" cy="329503"/>
              </a:xfrm>
              <a:prstGeom prst="rect">
                <a:avLst/>
              </a:prstGeom>
            </p:spPr>
          </p:pic>
          <p:sp>
            <p:nvSpPr>
              <p:cNvPr id="52" name="Freeform 23"/>
              <p:cNvSpPr>
                <a:spLocks/>
              </p:cNvSpPr>
              <p:nvPr/>
            </p:nvSpPr>
            <p:spPr bwMode="auto">
              <a:xfrm>
                <a:off x="10197994" y="3709918"/>
                <a:ext cx="10897" cy="16344"/>
              </a:xfrm>
              <a:custGeom>
                <a:avLst/>
                <a:gdLst>
                  <a:gd name="T0" fmla="*/ 16 w 16"/>
                  <a:gd name="T1" fmla="*/ 3 h 24"/>
                  <a:gd name="T2" fmla="*/ 9 w 16"/>
                  <a:gd name="T3" fmla="*/ 3 h 24"/>
                  <a:gd name="T4" fmla="*/ 9 w 16"/>
                  <a:gd name="T5" fmla="*/ 24 h 24"/>
                  <a:gd name="T6" fmla="*/ 7 w 16"/>
                  <a:gd name="T7" fmla="*/ 24 h 24"/>
                  <a:gd name="T8" fmla="*/ 7 w 16"/>
                  <a:gd name="T9" fmla="*/ 3 h 24"/>
                  <a:gd name="T10" fmla="*/ 0 w 16"/>
                  <a:gd name="T11" fmla="*/ 3 h 24"/>
                  <a:gd name="T12" fmla="*/ 0 w 16"/>
                  <a:gd name="T13" fmla="*/ 0 h 24"/>
                  <a:gd name="T14" fmla="*/ 16 w 16"/>
                  <a:gd name="T15" fmla="*/ 0 h 24"/>
                  <a:gd name="T16" fmla="*/ 16 w 16"/>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3"/>
                    </a:moveTo>
                    <a:lnTo>
                      <a:pt x="9" y="3"/>
                    </a:lnTo>
                    <a:lnTo>
                      <a:pt x="9" y="24"/>
                    </a:lnTo>
                    <a:lnTo>
                      <a:pt x="7" y="24"/>
                    </a:lnTo>
                    <a:lnTo>
                      <a:pt x="7" y="3"/>
                    </a:lnTo>
                    <a:lnTo>
                      <a:pt x="0" y="3"/>
                    </a:lnTo>
                    <a:lnTo>
                      <a:pt x="0" y="0"/>
                    </a:lnTo>
                    <a:lnTo>
                      <a:pt x="16" y="0"/>
                    </a:lnTo>
                    <a:lnTo>
                      <a:pt x="16" y="3"/>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3" name="Freeform 24"/>
              <p:cNvSpPr>
                <a:spLocks/>
              </p:cNvSpPr>
              <p:nvPr/>
            </p:nvSpPr>
            <p:spPr bwMode="auto">
              <a:xfrm>
                <a:off x="10210934" y="3709918"/>
                <a:ext cx="15664" cy="16344"/>
              </a:xfrm>
              <a:custGeom>
                <a:avLst/>
                <a:gdLst>
                  <a:gd name="T0" fmla="*/ 10 w 10"/>
                  <a:gd name="T1" fmla="*/ 10 h 10"/>
                  <a:gd name="T2" fmla="*/ 8 w 10"/>
                  <a:gd name="T3" fmla="*/ 10 h 10"/>
                  <a:gd name="T4" fmla="*/ 8 w 10"/>
                  <a:gd name="T5" fmla="*/ 3 h 10"/>
                  <a:gd name="T6" fmla="*/ 9 w 10"/>
                  <a:gd name="T7" fmla="*/ 1 h 10"/>
                  <a:gd name="T8" fmla="*/ 9 w 10"/>
                  <a:gd name="T9" fmla="*/ 1 h 10"/>
                  <a:gd name="T10" fmla="*/ 8 w 10"/>
                  <a:gd name="T11" fmla="*/ 2 h 10"/>
                  <a:gd name="T12" fmla="*/ 5 w 10"/>
                  <a:gd name="T13" fmla="*/ 10 h 10"/>
                  <a:gd name="T14" fmla="*/ 4 w 10"/>
                  <a:gd name="T15" fmla="*/ 10 h 10"/>
                  <a:gd name="T16" fmla="*/ 1 w 10"/>
                  <a:gd name="T17" fmla="*/ 2 h 10"/>
                  <a:gd name="T18" fmla="*/ 1 w 10"/>
                  <a:gd name="T19" fmla="*/ 1 h 10"/>
                  <a:gd name="T20" fmla="*/ 1 w 10"/>
                  <a:gd name="T21" fmla="*/ 1 h 10"/>
                  <a:gd name="T22" fmla="*/ 1 w 10"/>
                  <a:gd name="T23" fmla="*/ 3 h 10"/>
                  <a:gd name="T24" fmla="*/ 1 w 10"/>
                  <a:gd name="T25" fmla="*/ 10 h 10"/>
                  <a:gd name="T26" fmla="*/ 0 w 10"/>
                  <a:gd name="T27" fmla="*/ 10 h 10"/>
                  <a:gd name="T28" fmla="*/ 0 w 10"/>
                  <a:gd name="T29" fmla="*/ 0 h 10"/>
                  <a:gd name="T30" fmla="*/ 1 w 10"/>
                  <a:gd name="T31" fmla="*/ 0 h 10"/>
                  <a:gd name="T32" fmla="*/ 4 w 10"/>
                  <a:gd name="T33" fmla="*/ 7 h 10"/>
                  <a:gd name="T34" fmla="*/ 5 w 10"/>
                  <a:gd name="T35" fmla="*/ 8 h 10"/>
                  <a:gd name="T36" fmla="*/ 5 w 10"/>
                  <a:gd name="T37" fmla="*/ 8 h 10"/>
                  <a:gd name="T38" fmla="*/ 5 w 10"/>
                  <a:gd name="T39" fmla="*/ 7 h 10"/>
                  <a:gd name="T40" fmla="*/ 8 w 10"/>
                  <a:gd name="T41" fmla="*/ 0 h 10"/>
                  <a:gd name="T42" fmla="*/ 10 w 10"/>
                  <a:gd name="T43" fmla="*/ 0 h 10"/>
                  <a:gd name="T44" fmla="*/ 10 w 10"/>
                  <a:gd name="T4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0">
                    <a:moveTo>
                      <a:pt x="10" y="10"/>
                    </a:moveTo>
                    <a:cubicBezTo>
                      <a:pt x="8" y="10"/>
                      <a:pt x="8" y="10"/>
                      <a:pt x="8" y="10"/>
                    </a:cubicBezTo>
                    <a:cubicBezTo>
                      <a:pt x="8" y="3"/>
                      <a:pt x="8" y="3"/>
                      <a:pt x="8" y="3"/>
                    </a:cubicBezTo>
                    <a:cubicBezTo>
                      <a:pt x="8" y="3"/>
                      <a:pt x="9" y="2"/>
                      <a:pt x="9" y="1"/>
                    </a:cubicBezTo>
                    <a:cubicBezTo>
                      <a:pt x="9" y="1"/>
                      <a:pt x="9" y="1"/>
                      <a:pt x="9" y="1"/>
                    </a:cubicBezTo>
                    <a:cubicBezTo>
                      <a:pt x="8" y="2"/>
                      <a:pt x="8" y="2"/>
                      <a:pt x="8" y="2"/>
                    </a:cubicBezTo>
                    <a:cubicBezTo>
                      <a:pt x="5" y="10"/>
                      <a:pt x="5" y="10"/>
                      <a:pt x="5" y="10"/>
                    </a:cubicBezTo>
                    <a:cubicBezTo>
                      <a:pt x="4" y="10"/>
                      <a:pt x="4" y="10"/>
                      <a:pt x="4" y="10"/>
                    </a:cubicBezTo>
                    <a:cubicBezTo>
                      <a:pt x="1" y="2"/>
                      <a:pt x="1" y="2"/>
                      <a:pt x="1" y="2"/>
                    </a:cubicBezTo>
                    <a:cubicBezTo>
                      <a:pt x="1" y="2"/>
                      <a:pt x="1" y="2"/>
                      <a:pt x="1" y="1"/>
                    </a:cubicBezTo>
                    <a:cubicBezTo>
                      <a:pt x="1" y="1"/>
                      <a:pt x="1" y="1"/>
                      <a:pt x="1" y="1"/>
                    </a:cubicBezTo>
                    <a:cubicBezTo>
                      <a:pt x="1" y="2"/>
                      <a:pt x="1" y="2"/>
                      <a:pt x="1" y="3"/>
                    </a:cubicBezTo>
                    <a:cubicBezTo>
                      <a:pt x="1" y="10"/>
                      <a:pt x="1" y="10"/>
                      <a:pt x="1" y="10"/>
                    </a:cubicBezTo>
                    <a:cubicBezTo>
                      <a:pt x="0" y="10"/>
                      <a:pt x="0" y="10"/>
                      <a:pt x="0" y="10"/>
                    </a:cubicBezTo>
                    <a:cubicBezTo>
                      <a:pt x="0" y="0"/>
                      <a:pt x="0" y="0"/>
                      <a:pt x="0" y="0"/>
                    </a:cubicBezTo>
                    <a:cubicBezTo>
                      <a:pt x="1" y="0"/>
                      <a:pt x="1" y="0"/>
                      <a:pt x="1" y="0"/>
                    </a:cubicBezTo>
                    <a:cubicBezTo>
                      <a:pt x="4" y="7"/>
                      <a:pt x="4" y="7"/>
                      <a:pt x="4" y="7"/>
                    </a:cubicBezTo>
                    <a:cubicBezTo>
                      <a:pt x="4" y="7"/>
                      <a:pt x="5" y="8"/>
                      <a:pt x="5" y="8"/>
                    </a:cubicBezTo>
                    <a:cubicBezTo>
                      <a:pt x="5" y="8"/>
                      <a:pt x="5" y="8"/>
                      <a:pt x="5" y="8"/>
                    </a:cubicBezTo>
                    <a:cubicBezTo>
                      <a:pt x="5" y="7"/>
                      <a:pt x="5" y="7"/>
                      <a:pt x="5" y="7"/>
                    </a:cubicBezTo>
                    <a:cubicBezTo>
                      <a:pt x="8" y="0"/>
                      <a:pt x="8" y="0"/>
                      <a:pt x="8" y="0"/>
                    </a:cubicBezTo>
                    <a:cubicBezTo>
                      <a:pt x="10" y="0"/>
                      <a:pt x="10" y="0"/>
                      <a:pt x="10" y="0"/>
                    </a:cubicBezTo>
                    <a:lnTo>
                      <a:pt x="10" y="1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4" name="Freeform 25"/>
              <p:cNvSpPr>
                <a:spLocks/>
              </p:cNvSpPr>
              <p:nvPr/>
            </p:nvSpPr>
            <p:spPr bwMode="auto">
              <a:xfrm>
                <a:off x="10037956" y="3449769"/>
                <a:ext cx="150506" cy="132798"/>
              </a:xfrm>
              <a:custGeom>
                <a:avLst/>
                <a:gdLst>
                  <a:gd name="T0" fmla="*/ 221 w 221"/>
                  <a:gd name="T1" fmla="*/ 195 h 195"/>
                  <a:gd name="T2" fmla="*/ 221 w 221"/>
                  <a:gd name="T3" fmla="*/ 0 h 195"/>
                  <a:gd name="T4" fmla="*/ 0 w 221"/>
                  <a:gd name="T5" fmla="*/ 34 h 195"/>
                  <a:gd name="T6" fmla="*/ 0 w 221"/>
                  <a:gd name="T7" fmla="*/ 195 h 195"/>
                  <a:gd name="T8" fmla="*/ 221 w 221"/>
                  <a:gd name="T9" fmla="*/ 195 h 195"/>
                </a:gdLst>
                <a:ahLst/>
                <a:cxnLst>
                  <a:cxn ang="0">
                    <a:pos x="T0" y="T1"/>
                  </a:cxn>
                  <a:cxn ang="0">
                    <a:pos x="T2" y="T3"/>
                  </a:cxn>
                  <a:cxn ang="0">
                    <a:pos x="T4" y="T5"/>
                  </a:cxn>
                  <a:cxn ang="0">
                    <a:pos x="T6" y="T7"/>
                  </a:cxn>
                  <a:cxn ang="0">
                    <a:pos x="T8" y="T9"/>
                  </a:cxn>
                </a:cxnLst>
                <a:rect l="0" t="0" r="r" b="b"/>
                <a:pathLst>
                  <a:path w="221" h="195">
                    <a:moveTo>
                      <a:pt x="221" y="195"/>
                    </a:moveTo>
                    <a:lnTo>
                      <a:pt x="221" y="0"/>
                    </a:lnTo>
                    <a:lnTo>
                      <a:pt x="0" y="34"/>
                    </a:lnTo>
                    <a:lnTo>
                      <a:pt x="0" y="195"/>
                    </a:lnTo>
                    <a:lnTo>
                      <a:pt x="221" y="195"/>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5" name="Freeform 26"/>
              <p:cNvSpPr>
                <a:spLocks/>
              </p:cNvSpPr>
              <p:nvPr/>
            </p:nvSpPr>
            <p:spPr bwMode="auto">
              <a:xfrm>
                <a:off x="9918777" y="3472923"/>
                <a:ext cx="108282" cy="109644"/>
              </a:xfrm>
              <a:custGeom>
                <a:avLst/>
                <a:gdLst>
                  <a:gd name="T0" fmla="*/ 159 w 159"/>
                  <a:gd name="T1" fmla="*/ 0 h 161"/>
                  <a:gd name="T2" fmla="*/ 0 w 159"/>
                  <a:gd name="T3" fmla="*/ 24 h 161"/>
                  <a:gd name="T4" fmla="*/ 0 w 159"/>
                  <a:gd name="T5" fmla="*/ 161 h 161"/>
                  <a:gd name="T6" fmla="*/ 159 w 159"/>
                  <a:gd name="T7" fmla="*/ 161 h 161"/>
                  <a:gd name="T8" fmla="*/ 159 w 159"/>
                  <a:gd name="T9" fmla="*/ 0 h 161"/>
                </a:gdLst>
                <a:ahLst/>
                <a:cxnLst>
                  <a:cxn ang="0">
                    <a:pos x="T0" y="T1"/>
                  </a:cxn>
                  <a:cxn ang="0">
                    <a:pos x="T2" y="T3"/>
                  </a:cxn>
                  <a:cxn ang="0">
                    <a:pos x="T4" y="T5"/>
                  </a:cxn>
                  <a:cxn ang="0">
                    <a:pos x="T6" y="T7"/>
                  </a:cxn>
                  <a:cxn ang="0">
                    <a:pos x="T8" y="T9"/>
                  </a:cxn>
                </a:cxnLst>
                <a:rect l="0" t="0" r="r" b="b"/>
                <a:pathLst>
                  <a:path w="159" h="161">
                    <a:moveTo>
                      <a:pt x="159" y="0"/>
                    </a:moveTo>
                    <a:lnTo>
                      <a:pt x="0" y="24"/>
                    </a:lnTo>
                    <a:lnTo>
                      <a:pt x="0" y="161"/>
                    </a:lnTo>
                    <a:lnTo>
                      <a:pt x="159" y="161"/>
                    </a:lnTo>
                    <a:lnTo>
                      <a:pt x="159"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6" name="Freeform 27"/>
              <p:cNvSpPr>
                <a:spLocks/>
              </p:cNvSpPr>
              <p:nvPr/>
            </p:nvSpPr>
            <p:spPr bwMode="auto">
              <a:xfrm>
                <a:off x="9918777" y="3592102"/>
                <a:ext cx="108282" cy="111686"/>
              </a:xfrm>
              <a:custGeom>
                <a:avLst/>
                <a:gdLst>
                  <a:gd name="T0" fmla="*/ 0 w 159"/>
                  <a:gd name="T1" fmla="*/ 0 h 164"/>
                  <a:gd name="T2" fmla="*/ 0 w 159"/>
                  <a:gd name="T3" fmla="*/ 140 h 164"/>
                  <a:gd name="T4" fmla="*/ 159 w 159"/>
                  <a:gd name="T5" fmla="*/ 164 h 164"/>
                  <a:gd name="T6" fmla="*/ 159 w 159"/>
                  <a:gd name="T7" fmla="*/ 0 h 164"/>
                  <a:gd name="T8" fmla="*/ 0 w 159"/>
                  <a:gd name="T9" fmla="*/ 0 h 164"/>
                </a:gdLst>
                <a:ahLst/>
                <a:cxnLst>
                  <a:cxn ang="0">
                    <a:pos x="T0" y="T1"/>
                  </a:cxn>
                  <a:cxn ang="0">
                    <a:pos x="T2" y="T3"/>
                  </a:cxn>
                  <a:cxn ang="0">
                    <a:pos x="T4" y="T5"/>
                  </a:cxn>
                  <a:cxn ang="0">
                    <a:pos x="T6" y="T7"/>
                  </a:cxn>
                  <a:cxn ang="0">
                    <a:pos x="T8" y="T9"/>
                  </a:cxn>
                </a:cxnLst>
                <a:rect l="0" t="0" r="r" b="b"/>
                <a:pathLst>
                  <a:path w="159" h="164">
                    <a:moveTo>
                      <a:pt x="0" y="0"/>
                    </a:moveTo>
                    <a:lnTo>
                      <a:pt x="0" y="140"/>
                    </a:lnTo>
                    <a:lnTo>
                      <a:pt x="159" y="164"/>
                    </a:lnTo>
                    <a:lnTo>
                      <a:pt x="159" y="0"/>
                    </a:lnTo>
                    <a:lnTo>
                      <a:pt x="0" y="0"/>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7" name="Freeform 28"/>
              <p:cNvSpPr>
                <a:spLocks/>
              </p:cNvSpPr>
              <p:nvPr/>
            </p:nvSpPr>
            <p:spPr bwMode="auto">
              <a:xfrm>
                <a:off x="10037956" y="3592102"/>
                <a:ext cx="150506" cy="134160"/>
              </a:xfrm>
              <a:custGeom>
                <a:avLst/>
                <a:gdLst>
                  <a:gd name="T0" fmla="*/ 0 w 221"/>
                  <a:gd name="T1" fmla="*/ 166 h 197"/>
                  <a:gd name="T2" fmla="*/ 221 w 221"/>
                  <a:gd name="T3" fmla="*/ 197 h 197"/>
                  <a:gd name="T4" fmla="*/ 221 w 221"/>
                  <a:gd name="T5" fmla="*/ 0 h 197"/>
                  <a:gd name="T6" fmla="*/ 0 w 221"/>
                  <a:gd name="T7" fmla="*/ 0 h 197"/>
                  <a:gd name="T8" fmla="*/ 0 w 221"/>
                  <a:gd name="T9" fmla="*/ 166 h 197"/>
                </a:gdLst>
                <a:ahLst/>
                <a:cxnLst>
                  <a:cxn ang="0">
                    <a:pos x="T0" y="T1"/>
                  </a:cxn>
                  <a:cxn ang="0">
                    <a:pos x="T2" y="T3"/>
                  </a:cxn>
                  <a:cxn ang="0">
                    <a:pos x="T4" y="T5"/>
                  </a:cxn>
                  <a:cxn ang="0">
                    <a:pos x="T6" y="T7"/>
                  </a:cxn>
                  <a:cxn ang="0">
                    <a:pos x="T8" y="T9"/>
                  </a:cxn>
                </a:cxnLst>
                <a:rect l="0" t="0" r="r" b="b"/>
                <a:pathLst>
                  <a:path w="221" h="197">
                    <a:moveTo>
                      <a:pt x="0" y="166"/>
                    </a:moveTo>
                    <a:lnTo>
                      <a:pt x="221" y="197"/>
                    </a:lnTo>
                    <a:lnTo>
                      <a:pt x="221" y="0"/>
                    </a:lnTo>
                    <a:lnTo>
                      <a:pt x="0" y="0"/>
                    </a:lnTo>
                    <a:lnTo>
                      <a:pt x="0" y="166"/>
                    </a:lnTo>
                    <a:close/>
                  </a:path>
                </a:pathLst>
              </a:cu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08" fontAlgn="base">
                  <a:spcBef>
                    <a:spcPct val="0"/>
                  </a:spcBef>
                  <a:spcAft>
                    <a:spcPct val="0"/>
                  </a:spcAft>
                  <a:defRPr/>
                </a:pPr>
                <a:endParaRPr lang="en-US" sz="1900" kern="0">
                  <a:solidFill>
                    <a:srgbClr val="FFFFFF"/>
                  </a:solidFill>
                  <a:effectLst>
                    <a:outerShdw blurRad="88900" dist="38100" dir="5400000" algn="ctr" rotWithShape="0">
                      <a:srgbClr val="000000">
                        <a:alpha val="65000"/>
                      </a:srgbClr>
                    </a:outerShdw>
                  </a:effectLst>
                  <a:latin typeface="Microsoft YaHei" charset="-122"/>
                  <a:ea typeface="Microsoft YaHei" charset="-122"/>
                  <a:cs typeface="Microsoft YaHei" charset="-122"/>
                </a:endParaRPr>
              </a:p>
            </p:txBody>
          </p:sp>
          <p:sp>
            <p:nvSpPr>
              <p:cNvPr id="58" name="Oval 99"/>
              <p:cNvSpPr>
                <a:spLocks noChangeArrowheads="1"/>
              </p:cNvSpPr>
              <p:nvPr/>
            </p:nvSpPr>
            <p:spPr bwMode="auto">
              <a:xfrm>
                <a:off x="10370170" y="3505105"/>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59" name="Freeform 100"/>
              <p:cNvSpPr>
                <a:spLocks/>
              </p:cNvSpPr>
              <p:nvPr/>
            </p:nvSpPr>
            <p:spPr bwMode="auto">
              <a:xfrm>
                <a:off x="10370170" y="3632918"/>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0" name="Freeform 101"/>
              <p:cNvSpPr>
                <a:spLocks/>
              </p:cNvSpPr>
              <p:nvPr/>
            </p:nvSpPr>
            <p:spPr bwMode="auto">
              <a:xfrm>
                <a:off x="10370170" y="3553787"/>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1" name="Oval 99"/>
              <p:cNvSpPr>
                <a:spLocks noChangeArrowheads="1"/>
              </p:cNvSpPr>
              <p:nvPr/>
            </p:nvSpPr>
            <p:spPr bwMode="auto">
              <a:xfrm>
                <a:off x="11466630" y="3729196"/>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2" name="Freeform 100"/>
              <p:cNvSpPr>
                <a:spLocks/>
              </p:cNvSpPr>
              <p:nvPr/>
            </p:nvSpPr>
            <p:spPr bwMode="auto">
              <a:xfrm>
                <a:off x="11466630" y="3857009"/>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3" name="Freeform 101"/>
              <p:cNvSpPr>
                <a:spLocks/>
              </p:cNvSpPr>
              <p:nvPr/>
            </p:nvSpPr>
            <p:spPr bwMode="auto">
              <a:xfrm>
                <a:off x="11466630" y="3777878"/>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4" name="Oval 99"/>
              <p:cNvSpPr>
                <a:spLocks noChangeArrowheads="1"/>
              </p:cNvSpPr>
              <p:nvPr/>
            </p:nvSpPr>
            <p:spPr bwMode="auto">
              <a:xfrm>
                <a:off x="10597234" y="2964213"/>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5" name="Freeform 100"/>
              <p:cNvSpPr>
                <a:spLocks/>
              </p:cNvSpPr>
              <p:nvPr/>
            </p:nvSpPr>
            <p:spPr bwMode="auto">
              <a:xfrm>
                <a:off x="10597234" y="3092026"/>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6" name="Freeform 101"/>
              <p:cNvSpPr>
                <a:spLocks/>
              </p:cNvSpPr>
              <p:nvPr/>
            </p:nvSpPr>
            <p:spPr bwMode="auto">
              <a:xfrm>
                <a:off x="10597234" y="3012895"/>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7" name="Oval 99"/>
              <p:cNvSpPr>
                <a:spLocks noChangeArrowheads="1"/>
              </p:cNvSpPr>
              <p:nvPr/>
            </p:nvSpPr>
            <p:spPr bwMode="auto">
              <a:xfrm>
                <a:off x="11703401" y="3691079"/>
                <a:ext cx="179229" cy="51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8" name="Freeform 100"/>
              <p:cNvSpPr>
                <a:spLocks/>
              </p:cNvSpPr>
              <p:nvPr/>
            </p:nvSpPr>
            <p:spPr bwMode="auto">
              <a:xfrm>
                <a:off x="11703401" y="3818892"/>
                <a:ext cx="179229" cy="79313"/>
              </a:xfrm>
              <a:custGeom>
                <a:avLst/>
                <a:gdLst>
                  <a:gd name="T0" fmla="*/ 416 w 416"/>
                  <a:gd name="T1" fmla="*/ 0 h 184"/>
                  <a:gd name="T2" fmla="*/ 363 w 416"/>
                  <a:gd name="T3" fmla="*/ 22 h 184"/>
                  <a:gd name="T4" fmla="*/ 208 w 416"/>
                  <a:gd name="T5" fmla="*/ 41 h 184"/>
                  <a:gd name="T6" fmla="*/ 52 w 416"/>
                  <a:gd name="T7" fmla="*/ 22 h 184"/>
                  <a:gd name="T8" fmla="*/ 0 w 416"/>
                  <a:gd name="T9" fmla="*/ 0 h 184"/>
                  <a:gd name="T10" fmla="*/ 0 w 416"/>
                  <a:gd name="T11" fmla="*/ 124 h 184"/>
                  <a:gd name="T12" fmla="*/ 208 w 416"/>
                  <a:gd name="T13" fmla="*/ 184 h 184"/>
                  <a:gd name="T14" fmla="*/ 416 w 416"/>
                  <a:gd name="T15" fmla="*/ 124 h 184"/>
                  <a:gd name="T16" fmla="*/ 416 w 416"/>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184">
                    <a:moveTo>
                      <a:pt x="416" y="0"/>
                    </a:moveTo>
                    <a:cubicBezTo>
                      <a:pt x="397" y="13"/>
                      <a:pt x="374" y="19"/>
                      <a:pt x="363" y="22"/>
                    </a:cubicBezTo>
                    <a:cubicBezTo>
                      <a:pt x="321" y="34"/>
                      <a:pt x="266" y="41"/>
                      <a:pt x="208" y="41"/>
                    </a:cubicBezTo>
                    <a:cubicBezTo>
                      <a:pt x="150" y="41"/>
                      <a:pt x="94" y="34"/>
                      <a:pt x="52" y="22"/>
                    </a:cubicBezTo>
                    <a:cubicBezTo>
                      <a:pt x="41" y="19"/>
                      <a:pt x="19" y="13"/>
                      <a:pt x="0" y="0"/>
                    </a:cubicBezTo>
                    <a:cubicBezTo>
                      <a:pt x="0" y="124"/>
                      <a:pt x="0" y="124"/>
                      <a:pt x="0" y="124"/>
                    </a:cubicBezTo>
                    <a:cubicBezTo>
                      <a:pt x="0" y="157"/>
                      <a:pt x="93" y="184"/>
                      <a:pt x="208" y="184"/>
                    </a:cubicBezTo>
                    <a:cubicBezTo>
                      <a:pt x="323" y="184"/>
                      <a:pt x="416" y="157"/>
                      <a:pt x="416" y="124"/>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sp>
            <p:nvSpPr>
              <p:cNvPr id="69" name="Freeform 101"/>
              <p:cNvSpPr>
                <a:spLocks/>
              </p:cNvSpPr>
              <p:nvPr/>
            </p:nvSpPr>
            <p:spPr bwMode="auto">
              <a:xfrm>
                <a:off x="11703401" y="3739761"/>
                <a:ext cx="179229" cy="81319"/>
              </a:xfrm>
              <a:custGeom>
                <a:avLst/>
                <a:gdLst>
                  <a:gd name="T0" fmla="*/ 416 w 416"/>
                  <a:gd name="T1" fmla="*/ 0 h 189"/>
                  <a:gd name="T2" fmla="*/ 363 w 416"/>
                  <a:gd name="T3" fmla="*/ 23 h 189"/>
                  <a:gd name="T4" fmla="*/ 311 w 416"/>
                  <a:gd name="T5" fmla="*/ 34 h 189"/>
                  <a:gd name="T6" fmla="*/ 208 w 416"/>
                  <a:gd name="T7" fmla="*/ 41 h 189"/>
                  <a:gd name="T8" fmla="*/ 105 w 416"/>
                  <a:gd name="T9" fmla="*/ 34 h 189"/>
                  <a:gd name="T10" fmla="*/ 52 w 416"/>
                  <a:gd name="T11" fmla="*/ 23 h 189"/>
                  <a:gd name="T12" fmla="*/ 0 w 416"/>
                  <a:gd name="T13" fmla="*/ 0 h 189"/>
                  <a:gd name="T14" fmla="*/ 0 w 416"/>
                  <a:gd name="T15" fmla="*/ 130 h 189"/>
                  <a:gd name="T16" fmla="*/ 208 w 416"/>
                  <a:gd name="T17" fmla="*/ 189 h 189"/>
                  <a:gd name="T18" fmla="*/ 416 w 416"/>
                  <a:gd name="T19" fmla="*/ 130 h 189"/>
                  <a:gd name="T20" fmla="*/ 416 w 416"/>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6" h="189">
                    <a:moveTo>
                      <a:pt x="416" y="0"/>
                    </a:moveTo>
                    <a:cubicBezTo>
                      <a:pt x="397" y="13"/>
                      <a:pt x="374" y="19"/>
                      <a:pt x="363" y="23"/>
                    </a:cubicBezTo>
                    <a:cubicBezTo>
                      <a:pt x="348" y="27"/>
                      <a:pt x="330" y="31"/>
                      <a:pt x="311" y="34"/>
                    </a:cubicBezTo>
                    <a:cubicBezTo>
                      <a:pt x="280" y="39"/>
                      <a:pt x="244" y="41"/>
                      <a:pt x="208" y="41"/>
                    </a:cubicBezTo>
                    <a:cubicBezTo>
                      <a:pt x="171" y="41"/>
                      <a:pt x="136" y="39"/>
                      <a:pt x="105" y="34"/>
                    </a:cubicBezTo>
                    <a:cubicBezTo>
                      <a:pt x="86" y="31"/>
                      <a:pt x="68" y="27"/>
                      <a:pt x="52" y="23"/>
                    </a:cubicBezTo>
                    <a:cubicBezTo>
                      <a:pt x="41" y="19"/>
                      <a:pt x="19" y="13"/>
                      <a:pt x="0" y="0"/>
                    </a:cubicBezTo>
                    <a:cubicBezTo>
                      <a:pt x="0" y="130"/>
                      <a:pt x="0" y="130"/>
                      <a:pt x="0" y="130"/>
                    </a:cubicBezTo>
                    <a:cubicBezTo>
                      <a:pt x="0" y="163"/>
                      <a:pt x="93" y="189"/>
                      <a:pt x="208" y="189"/>
                    </a:cubicBezTo>
                    <a:cubicBezTo>
                      <a:pt x="323" y="189"/>
                      <a:pt x="416" y="163"/>
                      <a:pt x="416" y="130"/>
                    </a:cubicBez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088155">
                  <a:defRPr/>
                </a:pPr>
                <a:endParaRPr lang="en-US" sz="1900" kern="0">
                  <a:solidFill>
                    <a:srgbClr val="FFFFFF"/>
                  </a:solidFill>
                  <a:latin typeface="Microsoft YaHei" charset="-122"/>
                  <a:ea typeface="Microsoft YaHei" charset="-122"/>
                  <a:cs typeface="Microsoft YaHei" charset="-122"/>
                </a:endParaRPr>
              </a:p>
            </p:txBody>
          </p:sp>
        </p:grpSp>
      </p:grpSp>
      <p:grpSp>
        <p:nvGrpSpPr>
          <p:cNvPr id="86" name="Group 85"/>
          <p:cNvGrpSpPr/>
          <p:nvPr/>
        </p:nvGrpSpPr>
        <p:grpSpPr>
          <a:xfrm>
            <a:off x="490627" y="2560665"/>
            <a:ext cx="2050526" cy="2056091"/>
            <a:chOff x="687398" y="1700169"/>
            <a:chExt cx="2050526" cy="2056091"/>
          </a:xfrm>
        </p:grpSpPr>
        <p:grpSp>
          <p:nvGrpSpPr>
            <p:cNvPr id="15" name="Group 14"/>
            <p:cNvGrpSpPr>
              <a:grpSpLocks noChangeAspect="1"/>
            </p:cNvGrpSpPr>
            <p:nvPr/>
          </p:nvGrpSpPr>
          <p:grpSpPr>
            <a:xfrm>
              <a:off x="2353776" y="1921992"/>
              <a:ext cx="384148" cy="384048"/>
              <a:chOff x="2142191" y="4969947"/>
              <a:chExt cx="487114" cy="487114"/>
            </a:xfrm>
          </p:grpSpPr>
          <p:sp>
            <p:nvSpPr>
              <p:cNvPr id="16" name="Oval 15"/>
              <p:cNvSpPr/>
              <p:nvPr/>
            </p:nvSpPr>
            <p:spPr bwMode="auto">
              <a:xfrm>
                <a:off x="2142191" y="4969947"/>
                <a:ext cx="487114"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17" name="Freeform 24"/>
              <p:cNvSpPr>
                <a:spLocks noChangeAspect="1" noEditPoints="1"/>
              </p:cNvSpPr>
              <p:nvPr/>
            </p:nvSpPr>
            <p:spPr bwMode="auto">
              <a:xfrm>
                <a:off x="2199968" y="5071692"/>
                <a:ext cx="371558" cy="304950"/>
              </a:xfrm>
              <a:custGeom>
                <a:avLst/>
                <a:gdLst>
                  <a:gd name="T0" fmla="*/ 105 w 196"/>
                  <a:gd name="T1" fmla="*/ 16 h 161"/>
                  <a:gd name="T2" fmla="*/ 85 w 196"/>
                  <a:gd name="T3" fmla="*/ 6 h 161"/>
                  <a:gd name="T4" fmla="*/ 69 w 196"/>
                  <a:gd name="T5" fmla="*/ 1 h 161"/>
                  <a:gd name="T6" fmla="*/ 61 w 196"/>
                  <a:gd name="T7" fmla="*/ 3 h 161"/>
                  <a:gd name="T8" fmla="*/ 82 w 196"/>
                  <a:gd name="T9" fmla="*/ 23 h 161"/>
                  <a:gd name="T10" fmla="*/ 105 w 196"/>
                  <a:gd name="T11" fmla="*/ 16 h 161"/>
                  <a:gd name="T12" fmla="*/ 41 w 196"/>
                  <a:gd name="T13" fmla="*/ 69 h 161"/>
                  <a:gd name="T14" fmla="*/ 36 w 196"/>
                  <a:gd name="T15" fmla="*/ 80 h 161"/>
                  <a:gd name="T16" fmla="*/ 29 w 196"/>
                  <a:gd name="T17" fmla="*/ 88 h 161"/>
                  <a:gd name="T18" fmla="*/ 20 w 196"/>
                  <a:gd name="T19" fmla="*/ 91 h 161"/>
                  <a:gd name="T20" fmla="*/ 26 w 196"/>
                  <a:gd name="T21" fmla="*/ 65 h 161"/>
                  <a:gd name="T22" fmla="*/ 0 w 196"/>
                  <a:gd name="T23" fmla="*/ 33 h 161"/>
                  <a:gd name="T24" fmla="*/ 8 w 196"/>
                  <a:gd name="T25" fmla="*/ 29 h 161"/>
                  <a:gd name="T26" fmla="*/ 17 w 196"/>
                  <a:gd name="T27" fmla="*/ 30 h 161"/>
                  <a:gd name="T28" fmla="*/ 38 w 196"/>
                  <a:gd name="T29" fmla="*/ 41 h 161"/>
                  <a:gd name="T30" fmla="*/ 59 w 196"/>
                  <a:gd name="T31" fmla="*/ 42 h 161"/>
                  <a:gd name="T32" fmla="*/ 149 w 196"/>
                  <a:gd name="T33" fmla="*/ 14 h 161"/>
                  <a:gd name="T34" fmla="*/ 181 w 196"/>
                  <a:gd name="T35" fmla="*/ 13 h 161"/>
                  <a:gd name="T36" fmla="*/ 195 w 196"/>
                  <a:gd name="T37" fmla="*/ 22 h 161"/>
                  <a:gd name="T38" fmla="*/ 168 w 196"/>
                  <a:gd name="T39" fmla="*/ 44 h 161"/>
                  <a:gd name="T40" fmla="*/ 130 w 196"/>
                  <a:gd name="T41" fmla="*/ 55 h 161"/>
                  <a:gd name="T42" fmla="*/ 112 w 196"/>
                  <a:gd name="T43" fmla="*/ 100 h 161"/>
                  <a:gd name="T44" fmla="*/ 101 w 196"/>
                  <a:gd name="T45" fmla="*/ 114 h 161"/>
                  <a:gd name="T46" fmla="*/ 92 w 196"/>
                  <a:gd name="T47" fmla="*/ 117 h 161"/>
                  <a:gd name="T48" fmla="*/ 97 w 196"/>
                  <a:gd name="T49" fmla="*/ 66 h 161"/>
                  <a:gd name="T50" fmla="*/ 96 w 196"/>
                  <a:gd name="T51" fmla="*/ 66 h 161"/>
                  <a:gd name="T52" fmla="*/ 41 w 196"/>
                  <a:gd name="T53" fmla="*/ 69 h 161"/>
                  <a:gd name="T54" fmla="*/ 192 w 196"/>
                  <a:gd name="T55" fmla="*/ 139 h 161"/>
                  <a:gd name="T56" fmla="*/ 150 w 196"/>
                  <a:gd name="T57" fmla="*/ 154 h 161"/>
                  <a:gd name="T58" fmla="*/ 102 w 196"/>
                  <a:gd name="T59" fmla="*/ 161 h 161"/>
                  <a:gd name="T60" fmla="*/ 76 w 196"/>
                  <a:gd name="T61" fmla="*/ 157 h 161"/>
                  <a:gd name="T62" fmla="*/ 42 w 196"/>
                  <a:gd name="T63" fmla="*/ 160 h 161"/>
                  <a:gd name="T64" fmla="*/ 3 w 196"/>
                  <a:gd name="T65" fmla="*/ 136 h 161"/>
                  <a:gd name="T66" fmla="*/ 3 w 196"/>
                  <a:gd name="T67" fmla="*/ 125 h 161"/>
                  <a:gd name="T68" fmla="*/ 42 w 196"/>
                  <a:gd name="T69" fmla="*/ 138 h 161"/>
                  <a:gd name="T70" fmla="*/ 78 w 196"/>
                  <a:gd name="T71" fmla="*/ 138 h 161"/>
                  <a:gd name="T72" fmla="*/ 101 w 196"/>
                  <a:gd name="T73" fmla="*/ 141 h 161"/>
                  <a:gd name="T74" fmla="*/ 149 w 196"/>
                  <a:gd name="T75" fmla="*/ 135 h 161"/>
                  <a:gd name="T76" fmla="*/ 192 w 196"/>
                  <a:gd name="T77" fmla="*/ 128 h 161"/>
                  <a:gd name="T78" fmla="*/ 192 w 196"/>
                  <a:gd name="T79"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61">
                    <a:moveTo>
                      <a:pt x="105" y="16"/>
                    </a:moveTo>
                    <a:cubicBezTo>
                      <a:pt x="85" y="6"/>
                      <a:pt x="85" y="6"/>
                      <a:pt x="85" y="6"/>
                    </a:cubicBezTo>
                    <a:cubicBezTo>
                      <a:pt x="78" y="3"/>
                      <a:pt x="72" y="0"/>
                      <a:pt x="69" y="1"/>
                    </a:cubicBezTo>
                    <a:cubicBezTo>
                      <a:pt x="61" y="3"/>
                      <a:pt x="61" y="3"/>
                      <a:pt x="61" y="3"/>
                    </a:cubicBezTo>
                    <a:cubicBezTo>
                      <a:pt x="82" y="23"/>
                      <a:pt x="82" y="23"/>
                      <a:pt x="82" y="23"/>
                    </a:cubicBezTo>
                    <a:cubicBezTo>
                      <a:pt x="105" y="16"/>
                      <a:pt x="105" y="16"/>
                      <a:pt x="105" y="16"/>
                    </a:cubicBezTo>
                    <a:moveTo>
                      <a:pt x="41" y="69"/>
                    </a:moveTo>
                    <a:cubicBezTo>
                      <a:pt x="36" y="80"/>
                      <a:pt x="36" y="80"/>
                      <a:pt x="36" y="80"/>
                    </a:cubicBezTo>
                    <a:cubicBezTo>
                      <a:pt x="32" y="86"/>
                      <a:pt x="31" y="88"/>
                      <a:pt x="29" y="88"/>
                    </a:cubicBezTo>
                    <a:cubicBezTo>
                      <a:pt x="20" y="91"/>
                      <a:pt x="20" y="91"/>
                      <a:pt x="20" y="91"/>
                    </a:cubicBezTo>
                    <a:cubicBezTo>
                      <a:pt x="26" y="65"/>
                      <a:pt x="26" y="65"/>
                      <a:pt x="26" y="65"/>
                    </a:cubicBezTo>
                    <a:cubicBezTo>
                      <a:pt x="0" y="33"/>
                      <a:pt x="0" y="33"/>
                      <a:pt x="0" y="33"/>
                    </a:cubicBezTo>
                    <a:cubicBezTo>
                      <a:pt x="8" y="29"/>
                      <a:pt x="8" y="29"/>
                      <a:pt x="8" y="29"/>
                    </a:cubicBezTo>
                    <a:cubicBezTo>
                      <a:pt x="11" y="28"/>
                      <a:pt x="13" y="28"/>
                      <a:pt x="17" y="30"/>
                    </a:cubicBezTo>
                    <a:cubicBezTo>
                      <a:pt x="38" y="41"/>
                      <a:pt x="38" y="41"/>
                      <a:pt x="38" y="41"/>
                    </a:cubicBezTo>
                    <a:cubicBezTo>
                      <a:pt x="45" y="44"/>
                      <a:pt x="52" y="45"/>
                      <a:pt x="59" y="42"/>
                    </a:cubicBezTo>
                    <a:cubicBezTo>
                      <a:pt x="149" y="14"/>
                      <a:pt x="149" y="14"/>
                      <a:pt x="149" y="14"/>
                    </a:cubicBezTo>
                    <a:cubicBezTo>
                      <a:pt x="165" y="9"/>
                      <a:pt x="175" y="8"/>
                      <a:pt x="181" y="13"/>
                    </a:cubicBezTo>
                    <a:cubicBezTo>
                      <a:pt x="187" y="14"/>
                      <a:pt x="194" y="17"/>
                      <a:pt x="195" y="22"/>
                    </a:cubicBezTo>
                    <a:cubicBezTo>
                      <a:pt x="196" y="26"/>
                      <a:pt x="191" y="36"/>
                      <a:pt x="168" y="44"/>
                    </a:cubicBezTo>
                    <a:cubicBezTo>
                      <a:pt x="130" y="55"/>
                      <a:pt x="130" y="55"/>
                      <a:pt x="130" y="55"/>
                    </a:cubicBezTo>
                    <a:cubicBezTo>
                      <a:pt x="112" y="100"/>
                      <a:pt x="112" y="100"/>
                      <a:pt x="112" y="100"/>
                    </a:cubicBezTo>
                    <a:cubicBezTo>
                      <a:pt x="108" y="108"/>
                      <a:pt x="107" y="113"/>
                      <a:pt x="101" y="114"/>
                    </a:cubicBezTo>
                    <a:cubicBezTo>
                      <a:pt x="92" y="117"/>
                      <a:pt x="92" y="117"/>
                      <a:pt x="92" y="117"/>
                    </a:cubicBezTo>
                    <a:cubicBezTo>
                      <a:pt x="97" y="66"/>
                      <a:pt x="97" y="66"/>
                      <a:pt x="97" y="66"/>
                    </a:cubicBezTo>
                    <a:cubicBezTo>
                      <a:pt x="96" y="66"/>
                      <a:pt x="96" y="66"/>
                      <a:pt x="96" y="66"/>
                    </a:cubicBezTo>
                    <a:cubicBezTo>
                      <a:pt x="82" y="71"/>
                      <a:pt x="58" y="72"/>
                      <a:pt x="41" y="69"/>
                    </a:cubicBezTo>
                    <a:close/>
                    <a:moveTo>
                      <a:pt x="192" y="139"/>
                    </a:moveTo>
                    <a:cubicBezTo>
                      <a:pt x="176" y="129"/>
                      <a:pt x="160" y="137"/>
                      <a:pt x="150" y="154"/>
                    </a:cubicBezTo>
                    <a:cubicBezTo>
                      <a:pt x="133" y="134"/>
                      <a:pt x="116" y="138"/>
                      <a:pt x="102" y="161"/>
                    </a:cubicBezTo>
                    <a:cubicBezTo>
                      <a:pt x="95" y="147"/>
                      <a:pt x="84" y="146"/>
                      <a:pt x="76" y="157"/>
                    </a:cubicBezTo>
                    <a:cubicBezTo>
                      <a:pt x="66" y="136"/>
                      <a:pt x="51" y="141"/>
                      <a:pt x="42" y="160"/>
                    </a:cubicBezTo>
                    <a:cubicBezTo>
                      <a:pt x="33" y="143"/>
                      <a:pt x="21" y="131"/>
                      <a:pt x="3" y="136"/>
                    </a:cubicBezTo>
                    <a:cubicBezTo>
                      <a:pt x="3" y="125"/>
                      <a:pt x="3" y="125"/>
                      <a:pt x="3" y="125"/>
                    </a:cubicBezTo>
                    <a:cubicBezTo>
                      <a:pt x="17" y="121"/>
                      <a:pt x="32" y="126"/>
                      <a:pt x="42" y="138"/>
                    </a:cubicBezTo>
                    <a:cubicBezTo>
                      <a:pt x="53" y="127"/>
                      <a:pt x="68" y="126"/>
                      <a:pt x="78" y="138"/>
                    </a:cubicBezTo>
                    <a:cubicBezTo>
                      <a:pt x="86" y="134"/>
                      <a:pt x="95" y="135"/>
                      <a:pt x="101" y="141"/>
                    </a:cubicBezTo>
                    <a:cubicBezTo>
                      <a:pt x="114" y="126"/>
                      <a:pt x="134" y="123"/>
                      <a:pt x="149" y="135"/>
                    </a:cubicBezTo>
                    <a:cubicBezTo>
                      <a:pt x="160" y="122"/>
                      <a:pt x="178" y="118"/>
                      <a:pt x="192" y="128"/>
                    </a:cubicBezTo>
                    <a:lnTo>
                      <a:pt x="192"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18" name="Group 17"/>
            <p:cNvGrpSpPr>
              <a:grpSpLocks noChangeAspect="1"/>
            </p:cNvGrpSpPr>
            <p:nvPr/>
          </p:nvGrpSpPr>
          <p:grpSpPr>
            <a:xfrm>
              <a:off x="1237247" y="1700169"/>
              <a:ext cx="384148" cy="384048"/>
              <a:chOff x="4104132" y="1202174"/>
              <a:chExt cx="320040" cy="320040"/>
            </a:xfrm>
          </p:grpSpPr>
          <p:sp>
            <p:nvSpPr>
              <p:cNvPr id="19" name="Oval 18"/>
              <p:cNvSpPr/>
              <p:nvPr/>
            </p:nvSpPr>
            <p:spPr bwMode="auto">
              <a:xfrm>
                <a:off x="4104132" y="1202174"/>
                <a:ext cx="320040" cy="320040"/>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0" name="Group 19"/>
              <p:cNvGrpSpPr>
                <a:grpSpLocks noChangeAspect="1"/>
              </p:cNvGrpSpPr>
              <p:nvPr/>
            </p:nvGrpSpPr>
            <p:grpSpPr>
              <a:xfrm>
                <a:off x="4131719" y="1244765"/>
                <a:ext cx="264867" cy="216859"/>
                <a:chOff x="4094163" y="1814513"/>
                <a:chExt cx="762000" cy="623887"/>
              </a:xfrm>
              <a:blipFill>
                <a:blip r:embed="rId18"/>
                <a:stretch>
                  <a:fillRect/>
                </a:stretch>
              </a:blipFill>
            </p:grpSpPr>
            <p:sp>
              <p:nvSpPr>
                <p:cNvPr id="21" name="Freeform 18"/>
                <p:cNvSpPr>
                  <a:spLocks/>
                </p:cNvSpPr>
                <p:nvPr/>
              </p:nvSpPr>
              <p:spPr bwMode="auto">
                <a:xfrm>
                  <a:off x="4202113" y="1935163"/>
                  <a:ext cx="533400" cy="503237"/>
                </a:xfrm>
                <a:custGeom>
                  <a:avLst/>
                  <a:gdLst>
                    <a:gd name="T0" fmla="*/ 0 w 336"/>
                    <a:gd name="T1" fmla="*/ 106 h 317"/>
                    <a:gd name="T2" fmla="*/ 0 w 336"/>
                    <a:gd name="T3" fmla="*/ 317 h 317"/>
                    <a:gd name="T4" fmla="*/ 336 w 336"/>
                    <a:gd name="T5" fmla="*/ 317 h 317"/>
                    <a:gd name="T6" fmla="*/ 336 w 336"/>
                    <a:gd name="T7" fmla="*/ 111 h 317"/>
                    <a:gd name="T8" fmla="*/ 166 w 336"/>
                    <a:gd name="T9" fmla="*/ 0 h 317"/>
                    <a:gd name="T10" fmla="*/ 0 w 336"/>
                    <a:gd name="T11" fmla="*/ 106 h 317"/>
                  </a:gdLst>
                  <a:ahLst/>
                  <a:cxnLst>
                    <a:cxn ang="0">
                      <a:pos x="T0" y="T1"/>
                    </a:cxn>
                    <a:cxn ang="0">
                      <a:pos x="T2" y="T3"/>
                    </a:cxn>
                    <a:cxn ang="0">
                      <a:pos x="T4" y="T5"/>
                    </a:cxn>
                    <a:cxn ang="0">
                      <a:pos x="T6" y="T7"/>
                    </a:cxn>
                    <a:cxn ang="0">
                      <a:pos x="T8" y="T9"/>
                    </a:cxn>
                    <a:cxn ang="0">
                      <a:pos x="T10" y="T11"/>
                    </a:cxn>
                  </a:cxnLst>
                  <a:rect l="0" t="0" r="r" b="b"/>
                  <a:pathLst>
                    <a:path w="336" h="317">
                      <a:moveTo>
                        <a:pt x="0" y="106"/>
                      </a:moveTo>
                      <a:lnTo>
                        <a:pt x="0" y="317"/>
                      </a:lnTo>
                      <a:lnTo>
                        <a:pt x="336" y="317"/>
                      </a:lnTo>
                      <a:lnTo>
                        <a:pt x="336" y="111"/>
                      </a:lnTo>
                      <a:lnTo>
                        <a:pt x="166" y="0"/>
                      </a:lnTo>
                      <a:lnTo>
                        <a:pt x="0"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22" name="Freeform 19"/>
                <p:cNvSpPr>
                  <a:spLocks/>
                </p:cNvSpPr>
                <p:nvPr/>
              </p:nvSpPr>
              <p:spPr bwMode="auto">
                <a:xfrm>
                  <a:off x="4094163" y="1814513"/>
                  <a:ext cx="762000" cy="300037"/>
                </a:xfrm>
                <a:custGeom>
                  <a:avLst/>
                  <a:gdLst>
                    <a:gd name="T0" fmla="*/ 385 w 480"/>
                    <a:gd name="T1" fmla="*/ 100 h 189"/>
                    <a:gd name="T2" fmla="*/ 385 w 480"/>
                    <a:gd name="T3" fmla="*/ 17 h 189"/>
                    <a:gd name="T4" fmla="*/ 317 w 480"/>
                    <a:gd name="T5" fmla="*/ 17 h 189"/>
                    <a:gd name="T6" fmla="*/ 319 w 480"/>
                    <a:gd name="T7" fmla="*/ 57 h 189"/>
                    <a:gd name="T8" fmla="*/ 234 w 480"/>
                    <a:gd name="T9" fmla="*/ 0 h 189"/>
                    <a:gd name="T10" fmla="*/ 231 w 480"/>
                    <a:gd name="T11" fmla="*/ 3 h 189"/>
                    <a:gd name="T12" fmla="*/ 0 w 480"/>
                    <a:gd name="T13" fmla="*/ 152 h 189"/>
                    <a:gd name="T14" fmla="*/ 21 w 480"/>
                    <a:gd name="T15" fmla="*/ 180 h 189"/>
                    <a:gd name="T16" fmla="*/ 236 w 480"/>
                    <a:gd name="T17" fmla="*/ 43 h 189"/>
                    <a:gd name="T18" fmla="*/ 456 w 480"/>
                    <a:gd name="T19" fmla="*/ 189 h 189"/>
                    <a:gd name="T20" fmla="*/ 480 w 480"/>
                    <a:gd name="T21" fmla="*/ 161 h 189"/>
                    <a:gd name="T22" fmla="*/ 385 w 480"/>
                    <a:gd name="T23" fmla="*/ 10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189">
                      <a:moveTo>
                        <a:pt x="385" y="100"/>
                      </a:moveTo>
                      <a:lnTo>
                        <a:pt x="385" y="17"/>
                      </a:lnTo>
                      <a:lnTo>
                        <a:pt x="317" y="17"/>
                      </a:lnTo>
                      <a:lnTo>
                        <a:pt x="319" y="57"/>
                      </a:lnTo>
                      <a:lnTo>
                        <a:pt x="234" y="0"/>
                      </a:lnTo>
                      <a:lnTo>
                        <a:pt x="231" y="3"/>
                      </a:lnTo>
                      <a:lnTo>
                        <a:pt x="0" y="152"/>
                      </a:lnTo>
                      <a:lnTo>
                        <a:pt x="21" y="180"/>
                      </a:lnTo>
                      <a:lnTo>
                        <a:pt x="236" y="43"/>
                      </a:lnTo>
                      <a:lnTo>
                        <a:pt x="456" y="189"/>
                      </a:lnTo>
                      <a:lnTo>
                        <a:pt x="480" y="161"/>
                      </a:lnTo>
                      <a:lnTo>
                        <a:pt x="385"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23" name="Group 22"/>
            <p:cNvGrpSpPr>
              <a:grpSpLocks noChangeAspect="1"/>
            </p:cNvGrpSpPr>
            <p:nvPr/>
          </p:nvGrpSpPr>
          <p:grpSpPr>
            <a:xfrm>
              <a:off x="1807327" y="1700169"/>
              <a:ext cx="384148" cy="384048"/>
              <a:chOff x="3245364" y="4983338"/>
              <a:chExt cx="487115" cy="487114"/>
            </a:xfrm>
          </p:grpSpPr>
          <p:sp>
            <p:nvSpPr>
              <p:cNvPr id="24" name="Oval 23"/>
              <p:cNvSpPr/>
              <p:nvPr/>
            </p:nvSpPr>
            <p:spPr bwMode="auto">
              <a:xfrm>
                <a:off x="3245364" y="4983338"/>
                <a:ext cx="487115" cy="48711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sp>
            <p:nvSpPr>
              <p:cNvPr id="25" name="Freeform 25"/>
              <p:cNvSpPr>
                <a:spLocks noChangeAspect="1" noEditPoints="1"/>
              </p:cNvSpPr>
              <p:nvPr/>
            </p:nvSpPr>
            <p:spPr bwMode="auto">
              <a:xfrm>
                <a:off x="3358496" y="5058481"/>
                <a:ext cx="280295" cy="317807"/>
              </a:xfrm>
              <a:custGeom>
                <a:avLst/>
                <a:gdLst>
                  <a:gd name="T0" fmla="*/ 250 w 396"/>
                  <a:gd name="T1" fmla="*/ 36 h 449"/>
                  <a:gd name="T2" fmla="*/ 250 w 396"/>
                  <a:gd name="T3" fmla="*/ 0 h 449"/>
                  <a:gd name="T4" fmla="*/ 54 w 396"/>
                  <a:gd name="T5" fmla="*/ 0 h 449"/>
                  <a:gd name="T6" fmla="*/ 54 w 396"/>
                  <a:gd name="T7" fmla="*/ 36 h 449"/>
                  <a:gd name="T8" fmla="*/ 0 w 396"/>
                  <a:gd name="T9" fmla="*/ 36 h 449"/>
                  <a:gd name="T10" fmla="*/ 0 w 396"/>
                  <a:gd name="T11" fmla="*/ 449 h 449"/>
                  <a:gd name="T12" fmla="*/ 148 w 396"/>
                  <a:gd name="T13" fmla="*/ 449 h 449"/>
                  <a:gd name="T14" fmla="*/ 165 w 396"/>
                  <a:gd name="T15" fmla="*/ 449 h 449"/>
                  <a:gd name="T16" fmla="*/ 165 w 396"/>
                  <a:gd name="T17" fmla="*/ 329 h 449"/>
                  <a:gd name="T18" fmla="*/ 236 w 396"/>
                  <a:gd name="T19" fmla="*/ 329 h 449"/>
                  <a:gd name="T20" fmla="*/ 236 w 396"/>
                  <a:gd name="T21" fmla="*/ 449 h 449"/>
                  <a:gd name="T22" fmla="*/ 248 w 396"/>
                  <a:gd name="T23" fmla="*/ 449 h 449"/>
                  <a:gd name="T24" fmla="*/ 396 w 396"/>
                  <a:gd name="T25" fmla="*/ 449 h 449"/>
                  <a:gd name="T26" fmla="*/ 396 w 396"/>
                  <a:gd name="T27" fmla="*/ 36 h 449"/>
                  <a:gd name="T28" fmla="*/ 250 w 396"/>
                  <a:gd name="T29" fmla="*/ 36 h 449"/>
                  <a:gd name="T30" fmla="*/ 120 w 396"/>
                  <a:gd name="T31" fmla="*/ 397 h 449"/>
                  <a:gd name="T32" fmla="*/ 54 w 396"/>
                  <a:gd name="T33" fmla="*/ 397 h 449"/>
                  <a:gd name="T34" fmla="*/ 54 w 396"/>
                  <a:gd name="T35" fmla="*/ 336 h 449"/>
                  <a:gd name="T36" fmla="*/ 120 w 396"/>
                  <a:gd name="T37" fmla="*/ 336 h 449"/>
                  <a:gd name="T38" fmla="*/ 120 w 396"/>
                  <a:gd name="T39" fmla="*/ 397 h 449"/>
                  <a:gd name="T40" fmla="*/ 120 w 396"/>
                  <a:gd name="T41" fmla="*/ 279 h 449"/>
                  <a:gd name="T42" fmla="*/ 54 w 396"/>
                  <a:gd name="T43" fmla="*/ 279 h 449"/>
                  <a:gd name="T44" fmla="*/ 54 w 396"/>
                  <a:gd name="T45" fmla="*/ 218 h 449"/>
                  <a:gd name="T46" fmla="*/ 120 w 396"/>
                  <a:gd name="T47" fmla="*/ 218 h 449"/>
                  <a:gd name="T48" fmla="*/ 120 w 396"/>
                  <a:gd name="T49" fmla="*/ 279 h 449"/>
                  <a:gd name="T50" fmla="*/ 120 w 396"/>
                  <a:gd name="T51" fmla="*/ 161 h 449"/>
                  <a:gd name="T52" fmla="*/ 54 w 396"/>
                  <a:gd name="T53" fmla="*/ 161 h 449"/>
                  <a:gd name="T54" fmla="*/ 54 w 396"/>
                  <a:gd name="T55" fmla="*/ 100 h 449"/>
                  <a:gd name="T56" fmla="*/ 120 w 396"/>
                  <a:gd name="T57" fmla="*/ 100 h 449"/>
                  <a:gd name="T58" fmla="*/ 120 w 396"/>
                  <a:gd name="T59" fmla="*/ 161 h 449"/>
                  <a:gd name="T60" fmla="*/ 231 w 396"/>
                  <a:gd name="T61" fmla="*/ 279 h 449"/>
                  <a:gd name="T62" fmla="*/ 165 w 396"/>
                  <a:gd name="T63" fmla="*/ 279 h 449"/>
                  <a:gd name="T64" fmla="*/ 165 w 396"/>
                  <a:gd name="T65" fmla="*/ 218 h 449"/>
                  <a:gd name="T66" fmla="*/ 231 w 396"/>
                  <a:gd name="T67" fmla="*/ 218 h 449"/>
                  <a:gd name="T68" fmla="*/ 231 w 396"/>
                  <a:gd name="T69" fmla="*/ 279 h 449"/>
                  <a:gd name="T70" fmla="*/ 231 w 396"/>
                  <a:gd name="T71" fmla="*/ 161 h 449"/>
                  <a:gd name="T72" fmla="*/ 165 w 396"/>
                  <a:gd name="T73" fmla="*/ 161 h 449"/>
                  <a:gd name="T74" fmla="*/ 165 w 396"/>
                  <a:gd name="T75" fmla="*/ 100 h 449"/>
                  <a:gd name="T76" fmla="*/ 231 w 396"/>
                  <a:gd name="T77" fmla="*/ 100 h 449"/>
                  <a:gd name="T78" fmla="*/ 231 w 396"/>
                  <a:gd name="T79" fmla="*/ 161 h 449"/>
                  <a:gd name="T80" fmla="*/ 342 w 396"/>
                  <a:gd name="T81" fmla="*/ 397 h 449"/>
                  <a:gd name="T82" fmla="*/ 276 w 396"/>
                  <a:gd name="T83" fmla="*/ 397 h 449"/>
                  <a:gd name="T84" fmla="*/ 276 w 396"/>
                  <a:gd name="T85" fmla="*/ 336 h 449"/>
                  <a:gd name="T86" fmla="*/ 342 w 396"/>
                  <a:gd name="T87" fmla="*/ 336 h 449"/>
                  <a:gd name="T88" fmla="*/ 342 w 396"/>
                  <a:gd name="T89" fmla="*/ 397 h 449"/>
                  <a:gd name="T90" fmla="*/ 342 w 396"/>
                  <a:gd name="T91" fmla="*/ 279 h 449"/>
                  <a:gd name="T92" fmla="*/ 276 w 396"/>
                  <a:gd name="T93" fmla="*/ 279 h 449"/>
                  <a:gd name="T94" fmla="*/ 276 w 396"/>
                  <a:gd name="T95" fmla="*/ 218 h 449"/>
                  <a:gd name="T96" fmla="*/ 342 w 396"/>
                  <a:gd name="T97" fmla="*/ 218 h 449"/>
                  <a:gd name="T98" fmla="*/ 342 w 396"/>
                  <a:gd name="T99" fmla="*/ 279 h 449"/>
                  <a:gd name="T100" fmla="*/ 342 w 396"/>
                  <a:gd name="T101" fmla="*/ 161 h 449"/>
                  <a:gd name="T102" fmla="*/ 276 w 396"/>
                  <a:gd name="T103" fmla="*/ 161 h 449"/>
                  <a:gd name="T104" fmla="*/ 276 w 396"/>
                  <a:gd name="T105" fmla="*/ 100 h 449"/>
                  <a:gd name="T106" fmla="*/ 342 w 396"/>
                  <a:gd name="T107" fmla="*/ 100 h 449"/>
                  <a:gd name="T108" fmla="*/ 342 w 396"/>
                  <a:gd name="T109" fmla="*/ 16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449">
                    <a:moveTo>
                      <a:pt x="250" y="36"/>
                    </a:moveTo>
                    <a:lnTo>
                      <a:pt x="250" y="0"/>
                    </a:lnTo>
                    <a:lnTo>
                      <a:pt x="54" y="0"/>
                    </a:lnTo>
                    <a:lnTo>
                      <a:pt x="54" y="36"/>
                    </a:lnTo>
                    <a:lnTo>
                      <a:pt x="0" y="36"/>
                    </a:lnTo>
                    <a:lnTo>
                      <a:pt x="0" y="449"/>
                    </a:lnTo>
                    <a:lnTo>
                      <a:pt x="148" y="449"/>
                    </a:lnTo>
                    <a:lnTo>
                      <a:pt x="165" y="449"/>
                    </a:lnTo>
                    <a:lnTo>
                      <a:pt x="165" y="329"/>
                    </a:lnTo>
                    <a:lnTo>
                      <a:pt x="236" y="329"/>
                    </a:lnTo>
                    <a:lnTo>
                      <a:pt x="236" y="449"/>
                    </a:lnTo>
                    <a:lnTo>
                      <a:pt x="248" y="449"/>
                    </a:lnTo>
                    <a:lnTo>
                      <a:pt x="396" y="449"/>
                    </a:lnTo>
                    <a:lnTo>
                      <a:pt x="396" y="36"/>
                    </a:lnTo>
                    <a:lnTo>
                      <a:pt x="250" y="36"/>
                    </a:lnTo>
                    <a:close/>
                    <a:moveTo>
                      <a:pt x="120" y="397"/>
                    </a:moveTo>
                    <a:lnTo>
                      <a:pt x="54" y="397"/>
                    </a:lnTo>
                    <a:lnTo>
                      <a:pt x="54" y="336"/>
                    </a:lnTo>
                    <a:lnTo>
                      <a:pt x="120" y="336"/>
                    </a:lnTo>
                    <a:lnTo>
                      <a:pt x="120" y="397"/>
                    </a:lnTo>
                    <a:close/>
                    <a:moveTo>
                      <a:pt x="120" y="279"/>
                    </a:moveTo>
                    <a:lnTo>
                      <a:pt x="54" y="279"/>
                    </a:lnTo>
                    <a:lnTo>
                      <a:pt x="54" y="218"/>
                    </a:lnTo>
                    <a:lnTo>
                      <a:pt x="120" y="218"/>
                    </a:lnTo>
                    <a:lnTo>
                      <a:pt x="120" y="279"/>
                    </a:lnTo>
                    <a:close/>
                    <a:moveTo>
                      <a:pt x="120" y="161"/>
                    </a:moveTo>
                    <a:lnTo>
                      <a:pt x="54" y="161"/>
                    </a:lnTo>
                    <a:lnTo>
                      <a:pt x="54" y="100"/>
                    </a:lnTo>
                    <a:lnTo>
                      <a:pt x="120" y="100"/>
                    </a:lnTo>
                    <a:lnTo>
                      <a:pt x="120" y="161"/>
                    </a:lnTo>
                    <a:close/>
                    <a:moveTo>
                      <a:pt x="231" y="279"/>
                    </a:moveTo>
                    <a:lnTo>
                      <a:pt x="165" y="279"/>
                    </a:lnTo>
                    <a:lnTo>
                      <a:pt x="165" y="218"/>
                    </a:lnTo>
                    <a:lnTo>
                      <a:pt x="231" y="218"/>
                    </a:lnTo>
                    <a:lnTo>
                      <a:pt x="231" y="279"/>
                    </a:lnTo>
                    <a:close/>
                    <a:moveTo>
                      <a:pt x="231" y="161"/>
                    </a:moveTo>
                    <a:lnTo>
                      <a:pt x="165" y="161"/>
                    </a:lnTo>
                    <a:lnTo>
                      <a:pt x="165" y="100"/>
                    </a:lnTo>
                    <a:lnTo>
                      <a:pt x="231" y="100"/>
                    </a:lnTo>
                    <a:lnTo>
                      <a:pt x="231" y="161"/>
                    </a:lnTo>
                    <a:close/>
                    <a:moveTo>
                      <a:pt x="342" y="397"/>
                    </a:moveTo>
                    <a:lnTo>
                      <a:pt x="276" y="397"/>
                    </a:lnTo>
                    <a:lnTo>
                      <a:pt x="276" y="336"/>
                    </a:lnTo>
                    <a:lnTo>
                      <a:pt x="342" y="336"/>
                    </a:lnTo>
                    <a:lnTo>
                      <a:pt x="342" y="397"/>
                    </a:lnTo>
                    <a:close/>
                    <a:moveTo>
                      <a:pt x="342" y="279"/>
                    </a:moveTo>
                    <a:lnTo>
                      <a:pt x="276" y="279"/>
                    </a:lnTo>
                    <a:lnTo>
                      <a:pt x="276" y="218"/>
                    </a:lnTo>
                    <a:lnTo>
                      <a:pt x="342" y="218"/>
                    </a:lnTo>
                    <a:lnTo>
                      <a:pt x="342" y="279"/>
                    </a:lnTo>
                    <a:close/>
                    <a:moveTo>
                      <a:pt x="342" y="161"/>
                    </a:moveTo>
                    <a:lnTo>
                      <a:pt x="276" y="161"/>
                    </a:lnTo>
                    <a:lnTo>
                      <a:pt x="276" y="100"/>
                    </a:lnTo>
                    <a:lnTo>
                      <a:pt x="342" y="100"/>
                    </a:lnTo>
                    <a:lnTo>
                      <a:pt x="342"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27" name="Group 26"/>
            <p:cNvGrpSpPr/>
            <p:nvPr/>
          </p:nvGrpSpPr>
          <p:grpSpPr>
            <a:xfrm>
              <a:off x="687398" y="1912311"/>
              <a:ext cx="384148" cy="384048"/>
              <a:chOff x="416116" y="2414502"/>
              <a:chExt cx="512064" cy="512064"/>
            </a:xfrm>
          </p:grpSpPr>
          <p:sp>
            <p:nvSpPr>
              <p:cNvPr id="28" name="Oval 27"/>
              <p:cNvSpPr/>
              <p:nvPr/>
            </p:nvSpPr>
            <p:spPr bwMode="auto">
              <a:xfrm>
                <a:off x="416116" y="2414502"/>
                <a:ext cx="512064" cy="512064"/>
              </a:xfrm>
              <a:prstGeom prst="ellipse">
                <a:avLst/>
              </a:prstGeom>
              <a:gradFill flip="none" rotWithShape="1">
                <a:gsLst>
                  <a:gs pos="0">
                    <a:schemeClr val="tx1">
                      <a:lumMod val="75000"/>
                    </a:schemeClr>
                  </a:gs>
                  <a:gs pos="100000">
                    <a:schemeClr val="tx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Microsoft YaHei" charset="-122"/>
                  <a:ea typeface="Microsoft YaHei" charset="-122"/>
                  <a:cs typeface="Microsoft YaHei" charset="-122"/>
                </a:endParaRPr>
              </a:p>
            </p:txBody>
          </p:sp>
          <p:grpSp>
            <p:nvGrpSpPr>
              <p:cNvPr id="29" name="Group 28"/>
              <p:cNvGrpSpPr/>
              <p:nvPr/>
            </p:nvGrpSpPr>
            <p:grpSpPr>
              <a:xfrm>
                <a:off x="499435" y="2536962"/>
                <a:ext cx="345427" cy="290232"/>
                <a:chOff x="-1603375" y="3960813"/>
                <a:chExt cx="1500187" cy="1260476"/>
              </a:xfrm>
              <a:solidFill>
                <a:schemeClr val="accent4"/>
              </a:solidFill>
            </p:grpSpPr>
            <p:sp>
              <p:nvSpPr>
                <p:cNvPr id="30" name="Freeform 14"/>
                <p:cNvSpPr>
                  <a:spLocks/>
                </p:cNvSpPr>
                <p:nvPr/>
              </p:nvSpPr>
              <p:spPr bwMode="auto">
                <a:xfrm>
                  <a:off x="-1603375" y="4997451"/>
                  <a:ext cx="1500187" cy="223838"/>
                </a:xfrm>
                <a:custGeom>
                  <a:avLst/>
                  <a:gdLst>
                    <a:gd name="T0" fmla="*/ 320 w 400"/>
                    <a:gd name="T1" fmla="*/ 24 h 60"/>
                    <a:gd name="T2" fmla="*/ 288 w 400"/>
                    <a:gd name="T3" fmla="*/ 24 h 60"/>
                    <a:gd name="T4" fmla="*/ 288 w 400"/>
                    <a:gd name="T5" fmla="*/ 0 h 60"/>
                    <a:gd name="T6" fmla="*/ 112 w 400"/>
                    <a:gd name="T7" fmla="*/ 0 h 60"/>
                    <a:gd name="T8" fmla="*/ 112 w 400"/>
                    <a:gd name="T9" fmla="*/ 24 h 60"/>
                    <a:gd name="T10" fmla="*/ 80 w 400"/>
                    <a:gd name="T11" fmla="*/ 24 h 60"/>
                    <a:gd name="T12" fmla="*/ 80 w 400"/>
                    <a:gd name="T13" fmla="*/ 0 h 60"/>
                    <a:gd name="T14" fmla="*/ 0 w 400"/>
                    <a:gd name="T15" fmla="*/ 0 h 60"/>
                    <a:gd name="T16" fmla="*/ 60 w 400"/>
                    <a:gd name="T17" fmla="*/ 60 h 60"/>
                    <a:gd name="T18" fmla="*/ 340 w 400"/>
                    <a:gd name="T19" fmla="*/ 60 h 60"/>
                    <a:gd name="T20" fmla="*/ 400 w 400"/>
                    <a:gd name="T21" fmla="*/ 0 h 60"/>
                    <a:gd name="T22" fmla="*/ 320 w 400"/>
                    <a:gd name="T23" fmla="*/ 0 h 60"/>
                    <a:gd name="T24" fmla="*/ 320 w 400"/>
                    <a:gd name="T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60">
                      <a:moveTo>
                        <a:pt x="320" y="24"/>
                      </a:moveTo>
                      <a:cubicBezTo>
                        <a:pt x="288" y="24"/>
                        <a:pt x="288" y="24"/>
                        <a:pt x="288" y="24"/>
                      </a:cubicBezTo>
                      <a:cubicBezTo>
                        <a:pt x="288" y="0"/>
                        <a:pt x="288" y="0"/>
                        <a:pt x="288" y="0"/>
                      </a:cubicBezTo>
                      <a:cubicBezTo>
                        <a:pt x="112" y="0"/>
                        <a:pt x="112" y="0"/>
                        <a:pt x="112" y="0"/>
                      </a:cubicBezTo>
                      <a:cubicBezTo>
                        <a:pt x="112" y="24"/>
                        <a:pt x="112" y="24"/>
                        <a:pt x="112" y="24"/>
                      </a:cubicBezTo>
                      <a:cubicBezTo>
                        <a:pt x="80" y="24"/>
                        <a:pt x="80" y="24"/>
                        <a:pt x="80" y="24"/>
                      </a:cubicBezTo>
                      <a:cubicBezTo>
                        <a:pt x="80" y="0"/>
                        <a:pt x="80" y="0"/>
                        <a:pt x="80" y="0"/>
                      </a:cubicBezTo>
                      <a:cubicBezTo>
                        <a:pt x="0" y="0"/>
                        <a:pt x="0" y="0"/>
                        <a:pt x="0" y="0"/>
                      </a:cubicBezTo>
                      <a:cubicBezTo>
                        <a:pt x="0" y="33"/>
                        <a:pt x="27" y="60"/>
                        <a:pt x="60" y="60"/>
                      </a:cubicBezTo>
                      <a:cubicBezTo>
                        <a:pt x="340" y="60"/>
                        <a:pt x="340" y="60"/>
                        <a:pt x="340" y="60"/>
                      </a:cubicBezTo>
                      <a:cubicBezTo>
                        <a:pt x="373" y="60"/>
                        <a:pt x="400" y="33"/>
                        <a:pt x="400" y="0"/>
                      </a:cubicBezTo>
                      <a:cubicBezTo>
                        <a:pt x="320" y="0"/>
                        <a:pt x="320" y="0"/>
                        <a:pt x="320" y="0"/>
                      </a:cubicBezTo>
                      <a:lnTo>
                        <a:pt x="320" y="24"/>
                      </a:lnTo>
                      <a:close/>
                    </a:path>
                  </a:pathLst>
                </a:custGeom>
                <a:blipFill>
                  <a:blip r:embed="rId19"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31" name="Freeform 15"/>
                <p:cNvSpPr>
                  <a:spLocks noEditPoints="1"/>
                </p:cNvSpPr>
                <p:nvPr/>
              </p:nvSpPr>
              <p:spPr bwMode="auto">
                <a:xfrm>
                  <a:off x="-1603375" y="3960813"/>
                  <a:ext cx="1500187" cy="976313"/>
                </a:xfrm>
                <a:custGeom>
                  <a:avLst/>
                  <a:gdLst>
                    <a:gd name="T0" fmla="*/ 284 w 400"/>
                    <a:gd name="T1" fmla="*/ 68 h 260"/>
                    <a:gd name="T2" fmla="*/ 284 w 400"/>
                    <a:gd name="T3" fmla="*/ 36 h 260"/>
                    <a:gd name="T4" fmla="*/ 248 w 400"/>
                    <a:gd name="T5" fmla="*/ 0 h 260"/>
                    <a:gd name="T6" fmla="*/ 152 w 400"/>
                    <a:gd name="T7" fmla="*/ 0 h 260"/>
                    <a:gd name="T8" fmla="*/ 116 w 400"/>
                    <a:gd name="T9" fmla="*/ 36 h 260"/>
                    <a:gd name="T10" fmla="*/ 116 w 400"/>
                    <a:gd name="T11" fmla="*/ 68 h 260"/>
                    <a:gd name="T12" fmla="*/ 0 w 400"/>
                    <a:gd name="T13" fmla="*/ 68 h 260"/>
                    <a:gd name="T14" fmla="*/ 0 w 400"/>
                    <a:gd name="T15" fmla="*/ 260 h 260"/>
                    <a:gd name="T16" fmla="*/ 80 w 400"/>
                    <a:gd name="T17" fmla="*/ 260 h 260"/>
                    <a:gd name="T18" fmla="*/ 80 w 400"/>
                    <a:gd name="T19" fmla="*/ 208 h 260"/>
                    <a:gd name="T20" fmla="*/ 112 w 400"/>
                    <a:gd name="T21" fmla="*/ 208 h 260"/>
                    <a:gd name="T22" fmla="*/ 112 w 400"/>
                    <a:gd name="T23" fmla="*/ 260 h 260"/>
                    <a:gd name="T24" fmla="*/ 288 w 400"/>
                    <a:gd name="T25" fmla="*/ 260 h 260"/>
                    <a:gd name="T26" fmla="*/ 288 w 400"/>
                    <a:gd name="T27" fmla="*/ 208 h 260"/>
                    <a:gd name="T28" fmla="*/ 320 w 400"/>
                    <a:gd name="T29" fmla="*/ 208 h 260"/>
                    <a:gd name="T30" fmla="*/ 320 w 400"/>
                    <a:gd name="T31" fmla="*/ 260 h 260"/>
                    <a:gd name="T32" fmla="*/ 400 w 400"/>
                    <a:gd name="T33" fmla="*/ 260 h 260"/>
                    <a:gd name="T34" fmla="*/ 400 w 400"/>
                    <a:gd name="T35" fmla="*/ 68 h 260"/>
                    <a:gd name="T36" fmla="*/ 284 w 400"/>
                    <a:gd name="T37" fmla="*/ 68 h 260"/>
                    <a:gd name="T38" fmla="*/ 148 w 400"/>
                    <a:gd name="T39" fmla="*/ 36 h 260"/>
                    <a:gd name="T40" fmla="*/ 152 w 400"/>
                    <a:gd name="T41" fmla="*/ 32 h 260"/>
                    <a:gd name="T42" fmla="*/ 248 w 400"/>
                    <a:gd name="T43" fmla="*/ 32 h 260"/>
                    <a:gd name="T44" fmla="*/ 252 w 400"/>
                    <a:gd name="T45" fmla="*/ 36 h 260"/>
                    <a:gd name="T46" fmla="*/ 252 w 400"/>
                    <a:gd name="T47" fmla="*/ 68 h 260"/>
                    <a:gd name="T48" fmla="*/ 148 w 400"/>
                    <a:gd name="T49" fmla="*/ 68 h 260"/>
                    <a:gd name="T50" fmla="*/ 148 w 400"/>
                    <a:gd name="T51" fmla="*/ 3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260">
                      <a:moveTo>
                        <a:pt x="284" y="68"/>
                      </a:moveTo>
                      <a:cubicBezTo>
                        <a:pt x="284" y="36"/>
                        <a:pt x="284" y="36"/>
                        <a:pt x="284" y="36"/>
                      </a:cubicBezTo>
                      <a:cubicBezTo>
                        <a:pt x="284" y="16"/>
                        <a:pt x="268" y="0"/>
                        <a:pt x="248" y="0"/>
                      </a:cubicBezTo>
                      <a:cubicBezTo>
                        <a:pt x="152" y="0"/>
                        <a:pt x="152" y="0"/>
                        <a:pt x="152" y="0"/>
                      </a:cubicBezTo>
                      <a:cubicBezTo>
                        <a:pt x="132" y="0"/>
                        <a:pt x="116" y="16"/>
                        <a:pt x="116" y="36"/>
                      </a:cubicBezTo>
                      <a:cubicBezTo>
                        <a:pt x="116" y="68"/>
                        <a:pt x="116" y="68"/>
                        <a:pt x="116" y="68"/>
                      </a:cubicBezTo>
                      <a:cubicBezTo>
                        <a:pt x="0" y="68"/>
                        <a:pt x="0" y="68"/>
                        <a:pt x="0" y="68"/>
                      </a:cubicBezTo>
                      <a:cubicBezTo>
                        <a:pt x="0" y="260"/>
                        <a:pt x="0" y="260"/>
                        <a:pt x="0" y="260"/>
                      </a:cubicBezTo>
                      <a:cubicBezTo>
                        <a:pt x="80" y="260"/>
                        <a:pt x="80" y="260"/>
                        <a:pt x="80" y="260"/>
                      </a:cubicBezTo>
                      <a:cubicBezTo>
                        <a:pt x="80" y="208"/>
                        <a:pt x="80" y="208"/>
                        <a:pt x="80" y="208"/>
                      </a:cubicBezTo>
                      <a:cubicBezTo>
                        <a:pt x="112" y="208"/>
                        <a:pt x="112" y="208"/>
                        <a:pt x="112" y="208"/>
                      </a:cubicBezTo>
                      <a:cubicBezTo>
                        <a:pt x="112" y="260"/>
                        <a:pt x="112" y="260"/>
                        <a:pt x="112" y="260"/>
                      </a:cubicBezTo>
                      <a:cubicBezTo>
                        <a:pt x="288" y="260"/>
                        <a:pt x="288" y="260"/>
                        <a:pt x="288" y="260"/>
                      </a:cubicBezTo>
                      <a:cubicBezTo>
                        <a:pt x="288" y="208"/>
                        <a:pt x="288" y="208"/>
                        <a:pt x="288" y="208"/>
                      </a:cubicBezTo>
                      <a:cubicBezTo>
                        <a:pt x="320" y="208"/>
                        <a:pt x="320" y="208"/>
                        <a:pt x="320" y="208"/>
                      </a:cubicBezTo>
                      <a:cubicBezTo>
                        <a:pt x="320" y="260"/>
                        <a:pt x="320" y="260"/>
                        <a:pt x="320" y="260"/>
                      </a:cubicBezTo>
                      <a:cubicBezTo>
                        <a:pt x="400" y="260"/>
                        <a:pt x="400" y="260"/>
                        <a:pt x="400" y="260"/>
                      </a:cubicBezTo>
                      <a:cubicBezTo>
                        <a:pt x="400" y="68"/>
                        <a:pt x="400" y="68"/>
                        <a:pt x="400" y="68"/>
                      </a:cubicBezTo>
                      <a:lnTo>
                        <a:pt x="284" y="68"/>
                      </a:lnTo>
                      <a:close/>
                      <a:moveTo>
                        <a:pt x="148" y="36"/>
                      </a:moveTo>
                      <a:cubicBezTo>
                        <a:pt x="148" y="34"/>
                        <a:pt x="150" y="32"/>
                        <a:pt x="152" y="32"/>
                      </a:cubicBezTo>
                      <a:cubicBezTo>
                        <a:pt x="248" y="32"/>
                        <a:pt x="248" y="32"/>
                        <a:pt x="248" y="32"/>
                      </a:cubicBezTo>
                      <a:cubicBezTo>
                        <a:pt x="250" y="32"/>
                        <a:pt x="252" y="34"/>
                        <a:pt x="252" y="36"/>
                      </a:cubicBezTo>
                      <a:cubicBezTo>
                        <a:pt x="252" y="68"/>
                        <a:pt x="252" y="68"/>
                        <a:pt x="252" y="68"/>
                      </a:cubicBezTo>
                      <a:cubicBezTo>
                        <a:pt x="148" y="68"/>
                        <a:pt x="148" y="68"/>
                        <a:pt x="148" y="68"/>
                      </a:cubicBezTo>
                      <a:lnTo>
                        <a:pt x="148"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grpSp>
          <p:nvGrpSpPr>
            <p:cNvPr id="74" name="Group 73"/>
            <p:cNvGrpSpPr/>
            <p:nvPr/>
          </p:nvGrpSpPr>
          <p:grpSpPr>
            <a:xfrm>
              <a:off x="905785" y="2191980"/>
              <a:ext cx="1506384" cy="1564280"/>
              <a:chOff x="101098" y="647212"/>
              <a:chExt cx="1506384" cy="1564279"/>
            </a:xfrm>
          </p:grpSpPr>
          <p:grpSp>
            <p:nvGrpSpPr>
              <p:cNvPr id="75" name="Group 74"/>
              <p:cNvGrpSpPr/>
              <p:nvPr/>
            </p:nvGrpSpPr>
            <p:grpSpPr>
              <a:xfrm>
                <a:off x="296804" y="647212"/>
                <a:ext cx="1081428" cy="829176"/>
                <a:chOff x="6855847" y="3608020"/>
                <a:chExt cx="3214828" cy="2464940"/>
              </a:xfrm>
            </p:grpSpPr>
            <p:pic>
              <p:nvPicPr>
                <p:cNvPr id="84" name="Picture 83"/>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6984999" y="3719777"/>
                  <a:ext cx="2962912" cy="1736143"/>
                </a:xfrm>
                <a:prstGeom prst="rect">
                  <a:avLst/>
                </a:prstGeom>
              </p:spPr>
            </p:pic>
            <p:pic>
              <p:nvPicPr>
                <p:cNvPr id="85" name="Picture 84"/>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855847" y="3608020"/>
                  <a:ext cx="3214828" cy="2464940"/>
                </a:xfrm>
                <a:prstGeom prst="rect">
                  <a:avLst/>
                </a:prstGeom>
              </p:spPr>
            </p:pic>
          </p:grpSp>
          <p:grpSp>
            <p:nvGrpSpPr>
              <p:cNvPr id="76" name="Group 75"/>
              <p:cNvGrpSpPr/>
              <p:nvPr/>
            </p:nvGrpSpPr>
            <p:grpSpPr>
              <a:xfrm>
                <a:off x="289815" y="1083254"/>
                <a:ext cx="199258" cy="380923"/>
                <a:chOff x="9270066" y="3730378"/>
                <a:chExt cx="588395" cy="1124834"/>
              </a:xfrm>
            </p:grpSpPr>
            <p:pic>
              <p:nvPicPr>
                <p:cNvPr id="82" name="Picture 8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9309145" y="3821906"/>
                  <a:ext cx="510236" cy="907088"/>
                </a:xfrm>
                <a:prstGeom prst="rect">
                  <a:avLst/>
                </a:prstGeom>
              </p:spPr>
            </p:pic>
            <p:pic>
              <p:nvPicPr>
                <p:cNvPr id="83" name="Picture 82"/>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9270066" y="3730378"/>
                  <a:ext cx="588395" cy="1124834"/>
                </a:xfrm>
                <a:prstGeom prst="rect">
                  <a:avLst/>
                </a:prstGeom>
              </p:spPr>
            </p:pic>
          </p:grpSp>
          <p:grpSp>
            <p:nvGrpSpPr>
              <p:cNvPr id="77" name="Group 76"/>
              <p:cNvGrpSpPr/>
              <p:nvPr/>
            </p:nvGrpSpPr>
            <p:grpSpPr>
              <a:xfrm>
                <a:off x="1003440" y="1063792"/>
                <a:ext cx="537017" cy="361219"/>
                <a:chOff x="1573072" y="996578"/>
                <a:chExt cx="1585766" cy="1066650"/>
              </a:xfrm>
            </p:grpSpPr>
            <p:pic>
              <p:nvPicPr>
                <p:cNvPr id="80" name="Picture 79"/>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731533" y="1053359"/>
                  <a:ext cx="1268842" cy="951632"/>
                </a:xfrm>
                <a:prstGeom prst="rect">
                  <a:avLst/>
                </a:prstGeom>
              </p:spPr>
            </p:pic>
            <p:pic>
              <p:nvPicPr>
                <p:cNvPr id="81" name="Picture 80"/>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6200000">
                  <a:off x="1832630" y="737020"/>
                  <a:ext cx="1066650" cy="1585766"/>
                </a:xfrm>
                <a:prstGeom prst="rect">
                  <a:avLst/>
                </a:prstGeom>
              </p:spPr>
            </p:pic>
          </p:grpSp>
          <p:sp>
            <p:nvSpPr>
              <p:cNvPr id="78" name="Freeform 14"/>
              <p:cNvSpPr>
                <a:spLocks/>
              </p:cNvSpPr>
              <p:nvPr/>
            </p:nvSpPr>
            <p:spPr bwMode="auto">
              <a:xfrm>
                <a:off x="152850" y="784098"/>
                <a:ext cx="1454632" cy="1018250"/>
              </a:xfrm>
              <a:custGeom>
                <a:avLst/>
                <a:gdLst>
                  <a:gd name="T0" fmla="*/ 391 w 399"/>
                  <a:gd name="T1" fmla="*/ 276 h 294"/>
                  <a:gd name="T2" fmla="*/ 389 w 399"/>
                  <a:gd name="T3" fmla="*/ 261 h 294"/>
                  <a:gd name="T4" fmla="*/ 379 w 399"/>
                  <a:gd name="T5" fmla="*/ 256 h 294"/>
                  <a:gd name="T6" fmla="*/ 330 w 399"/>
                  <a:gd name="T7" fmla="*/ 240 h 294"/>
                  <a:gd name="T8" fmla="*/ 247 w 399"/>
                  <a:gd name="T9" fmla="*/ 203 h 294"/>
                  <a:gd name="T10" fmla="*/ 244 w 399"/>
                  <a:gd name="T11" fmla="*/ 178 h 294"/>
                  <a:gd name="T12" fmla="*/ 245 w 399"/>
                  <a:gd name="T13" fmla="*/ 149 h 294"/>
                  <a:gd name="T14" fmla="*/ 257 w 399"/>
                  <a:gd name="T15" fmla="*/ 122 h 294"/>
                  <a:gd name="T16" fmla="*/ 249 w 399"/>
                  <a:gd name="T17" fmla="*/ 103 h 294"/>
                  <a:gd name="T18" fmla="*/ 247 w 399"/>
                  <a:gd name="T19" fmla="*/ 65 h 294"/>
                  <a:gd name="T20" fmla="*/ 239 w 399"/>
                  <a:gd name="T21" fmla="*/ 27 h 294"/>
                  <a:gd name="T22" fmla="*/ 176 w 399"/>
                  <a:gd name="T23" fmla="*/ 7 h 294"/>
                  <a:gd name="T24" fmla="*/ 151 w 399"/>
                  <a:gd name="T25" fmla="*/ 21 h 294"/>
                  <a:gd name="T26" fmla="*/ 127 w 399"/>
                  <a:gd name="T27" fmla="*/ 44 h 294"/>
                  <a:gd name="T28" fmla="*/ 124 w 399"/>
                  <a:gd name="T29" fmla="*/ 78 h 294"/>
                  <a:gd name="T30" fmla="*/ 129 w 399"/>
                  <a:gd name="T31" fmla="*/ 110 h 294"/>
                  <a:gd name="T32" fmla="*/ 120 w 399"/>
                  <a:gd name="T33" fmla="*/ 132 h 294"/>
                  <a:gd name="T34" fmla="*/ 127 w 399"/>
                  <a:gd name="T35" fmla="*/ 156 h 294"/>
                  <a:gd name="T36" fmla="*/ 134 w 399"/>
                  <a:gd name="T37" fmla="*/ 156 h 294"/>
                  <a:gd name="T38" fmla="*/ 142 w 399"/>
                  <a:gd name="T39" fmla="*/ 193 h 294"/>
                  <a:gd name="T40" fmla="*/ 136 w 399"/>
                  <a:gd name="T41" fmla="*/ 213 h 294"/>
                  <a:gd name="T42" fmla="*/ 103 w 399"/>
                  <a:gd name="T43" fmla="*/ 229 h 294"/>
                  <a:gd name="T44" fmla="*/ 24 w 399"/>
                  <a:gd name="T45" fmla="*/ 251 h 294"/>
                  <a:gd name="T46" fmla="*/ 10 w 399"/>
                  <a:gd name="T47" fmla="*/ 267 h 294"/>
                  <a:gd name="T48" fmla="*/ 0 w 399"/>
                  <a:gd name="T49" fmla="*/ 293 h 294"/>
                  <a:gd name="T50" fmla="*/ 0 w 399"/>
                  <a:gd name="T51" fmla="*/ 294 h 294"/>
                  <a:gd name="T52" fmla="*/ 399 w 399"/>
                  <a:gd name="T53" fmla="*/ 294 h 294"/>
                  <a:gd name="T54" fmla="*/ 391 w 399"/>
                  <a:gd name="T55" fmla="*/ 27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9" h="294">
                    <a:moveTo>
                      <a:pt x="391" y="276"/>
                    </a:moveTo>
                    <a:cubicBezTo>
                      <a:pt x="389" y="271"/>
                      <a:pt x="393" y="264"/>
                      <a:pt x="389" y="261"/>
                    </a:cubicBezTo>
                    <a:cubicBezTo>
                      <a:pt x="388" y="257"/>
                      <a:pt x="381" y="257"/>
                      <a:pt x="379" y="256"/>
                    </a:cubicBezTo>
                    <a:cubicBezTo>
                      <a:pt x="362" y="249"/>
                      <a:pt x="345" y="245"/>
                      <a:pt x="330" y="240"/>
                    </a:cubicBezTo>
                    <a:cubicBezTo>
                      <a:pt x="300" y="232"/>
                      <a:pt x="269" y="229"/>
                      <a:pt x="247" y="203"/>
                    </a:cubicBezTo>
                    <a:cubicBezTo>
                      <a:pt x="240" y="198"/>
                      <a:pt x="244" y="186"/>
                      <a:pt x="244" y="178"/>
                    </a:cubicBezTo>
                    <a:cubicBezTo>
                      <a:pt x="244" y="174"/>
                      <a:pt x="244" y="149"/>
                      <a:pt x="245" y="149"/>
                    </a:cubicBezTo>
                    <a:cubicBezTo>
                      <a:pt x="259" y="149"/>
                      <a:pt x="259" y="136"/>
                      <a:pt x="257" y="122"/>
                    </a:cubicBezTo>
                    <a:cubicBezTo>
                      <a:pt x="257" y="114"/>
                      <a:pt x="257" y="95"/>
                      <a:pt x="249" y="103"/>
                    </a:cubicBezTo>
                    <a:cubicBezTo>
                      <a:pt x="254" y="98"/>
                      <a:pt x="247" y="73"/>
                      <a:pt x="247" y="65"/>
                    </a:cubicBezTo>
                    <a:cubicBezTo>
                      <a:pt x="247" y="51"/>
                      <a:pt x="247" y="37"/>
                      <a:pt x="239" y="27"/>
                    </a:cubicBezTo>
                    <a:cubicBezTo>
                      <a:pt x="222" y="10"/>
                      <a:pt x="198" y="0"/>
                      <a:pt x="176" y="7"/>
                    </a:cubicBezTo>
                    <a:cubicBezTo>
                      <a:pt x="168" y="9"/>
                      <a:pt x="159" y="19"/>
                      <a:pt x="151" y="21"/>
                    </a:cubicBezTo>
                    <a:cubicBezTo>
                      <a:pt x="142" y="22"/>
                      <a:pt x="127" y="36"/>
                      <a:pt x="127" y="44"/>
                    </a:cubicBezTo>
                    <a:cubicBezTo>
                      <a:pt x="127" y="56"/>
                      <a:pt x="124" y="66"/>
                      <a:pt x="124" y="78"/>
                    </a:cubicBezTo>
                    <a:cubicBezTo>
                      <a:pt x="124" y="90"/>
                      <a:pt x="129" y="98"/>
                      <a:pt x="129" y="110"/>
                    </a:cubicBezTo>
                    <a:cubicBezTo>
                      <a:pt x="117" y="102"/>
                      <a:pt x="120" y="127"/>
                      <a:pt x="120" y="132"/>
                    </a:cubicBezTo>
                    <a:cubicBezTo>
                      <a:pt x="120" y="141"/>
                      <a:pt x="124" y="149"/>
                      <a:pt x="127" y="156"/>
                    </a:cubicBezTo>
                    <a:cubicBezTo>
                      <a:pt x="129" y="159"/>
                      <a:pt x="134" y="156"/>
                      <a:pt x="134" y="156"/>
                    </a:cubicBezTo>
                    <a:cubicBezTo>
                      <a:pt x="141" y="164"/>
                      <a:pt x="141" y="181"/>
                      <a:pt x="142" y="193"/>
                    </a:cubicBezTo>
                    <a:cubicBezTo>
                      <a:pt x="146" y="203"/>
                      <a:pt x="147" y="207"/>
                      <a:pt x="136" y="213"/>
                    </a:cubicBezTo>
                    <a:cubicBezTo>
                      <a:pt x="125" y="218"/>
                      <a:pt x="117" y="225"/>
                      <a:pt x="103" y="229"/>
                    </a:cubicBezTo>
                    <a:cubicBezTo>
                      <a:pt x="80" y="235"/>
                      <a:pt x="46" y="239"/>
                      <a:pt x="24" y="251"/>
                    </a:cubicBezTo>
                    <a:cubicBezTo>
                      <a:pt x="15" y="256"/>
                      <a:pt x="10" y="252"/>
                      <a:pt x="10" y="267"/>
                    </a:cubicBezTo>
                    <a:cubicBezTo>
                      <a:pt x="10" y="281"/>
                      <a:pt x="5" y="281"/>
                      <a:pt x="0" y="293"/>
                    </a:cubicBezTo>
                    <a:cubicBezTo>
                      <a:pt x="0" y="293"/>
                      <a:pt x="0" y="293"/>
                      <a:pt x="0" y="294"/>
                    </a:cubicBezTo>
                    <a:cubicBezTo>
                      <a:pt x="399" y="294"/>
                      <a:pt x="399" y="294"/>
                      <a:pt x="399" y="294"/>
                    </a:cubicBezTo>
                    <a:cubicBezTo>
                      <a:pt x="396" y="288"/>
                      <a:pt x="393" y="281"/>
                      <a:pt x="391" y="276"/>
                    </a:cubicBezTo>
                    <a:close/>
                  </a:path>
                </a:pathLst>
              </a:custGeom>
              <a:solidFill>
                <a:srgbClr val="326195"/>
              </a:solidFill>
              <a:ln w="28575" cap="flat" cmpd="sng" algn="ctr">
                <a:solidFill>
                  <a:sysClr val="window" lastClr="FFFFFF">
                    <a:lumMod val="65000"/>
                  </a:sysClr>
                </a:solidFill>
                <a:prstDash val="solid"/>
                <a:round/>
                <a:headEnd type="none" w="med" len="med"/>
                <a:tailEnd type="none" w="med" len="med"/>
              </a:ln>
              <a:effectLst/>
            </p:spPr>
            <p:txBody>
              <a:bodyPr rot="0" spcFirstLastPara="0" vertOverflow="overflow" horzOverflow="overflow" vert="horz" wrap="square" lIns="184271" tIns="92135" rIns="184271" bIns="92135" numCol="1" spcCol="0" rtlCol="0" fromWordArt="0" anchor="ctr" anchorCtr="0" forceAA="0" compatLnSpc="1">
                <a:prstTxWarp prst="textNoShape">
                  <a:avLst/>
                </a:prstTxWarp>
                <a:normAutofit/>
              </a:bodyPr>
              <a:lstStyle/>
              <a:p>
                <a:pPr algn="ctr" defTabSz="1948136" fontAlgn="base">
                  <a:spcBef>
                    <a:spcPct val="0"/>
                  </a:spcBef>
                  <a:spcAft>
                    <a:spcPct val="0"/>
                  </a:spcAft>
                  <a:defRPr/>
                </a:pPr>
                <a:endParaRPr lang="en-US" sz="2700" b="1" kern="0">
                  <a:solidFill>
                    <a:schemeClr val="tx1">
                      <a:lumMod val="75000"/>
                    </a:schemeClr>
                  </a:solidFill>
                  <a:latin typeface="Microsoft YaHei" charset="-122"/>
                  <a:ea typeface="Microsoft YaHei" charset="-122"/>
                  <a:cs typeface="Microsoft YaHei" charset="-122"/>
                </a:endParaRPr>
              </a:p>
            </p:txBody>
          </p:sp>
          <p:sp>
            <p:nvSpPr>
              <p:cNvPr id="79" name="Rectangle 78"/>
              <p:cNvSpPr/>
              <p:nvPr/>
            </p:nvSpPr>
            <p:spPr>
              <a:xfrm>
                <a:off x="101098" y="1826770"/>
                <a:ext cx="1483098" cy="384721"/>
              </a:xfrm>
              <a:prstGeom prst="rect">
                <a:avLst/>
              </a:prstGeom>
            </p:spPr>
            <p:txBody>
              <a:bodyPr wrap="none">
                <a:spAutoFit/>
              </a:bodyPr>
              <a:lstStyle/>
              <a:p>
                <a:pPr algn="ctr" defTabSz="1218793" fontAlgn="base">
                  <a:spcBef>
                    <a:spcPct val="0"/>
                  </a:spcBef>
                  <a:spcAft>
                    <a:spcPct val="0"/>
                  </a:spcAft>
                  <a:defRPr/>
                </a:pPr>
                <a:r>
                  <a:rPr lang="en-US" sz="1900" kern="0" dirty="0">
                    <a:solidFill>
                      <a:schemeClr val="bg2"/>
                    </a:solidFill>
                    <a:latin typeface="Microsoft YaHei" charset="-122"/>
                    <a:ea typeface="Microsoft YaHei" charset="-122"/>
                    <a:cs typeface="Microsoft YaHei" charset="-122"/>
                  </a:rPr>
                  <a:t>Any Device</a:t>
                </a:r>
              </a:p>
            </p:txBody>
          </p:sp>
        </p:grpSp>
      </p:grpSp>
      <p:sp>
        <p:nvSpPr>
          <p:cNvPr id="90" name="TextBox 89"/>
          <p:cNvSpPr txBox="1"/>
          <p:nvPr/>
        </p:nvSpPr>
        <p:spPr>
          <a:xfrm>
            <a:off x="2191773" y="3398970"/>
            <a:ext cx="7148111" cy="369332"/>
          </a:xfrm>
          <a:prstGeom prst="rect">
            <a:avLst/>
          </a:prstGeom>
          <a:noFill/>
        </p:spPr>
        <p:txBody>
          <a:bodyPr wrap="none" rtlCol="0">
            <a:spAutoFit/>
          </a:bodyPr>
          <a:lstStyle/>
          <a:p>
            <a:r>
              <a:rPr kumimoji="1" lang="en-US" altLang="zh-TW" sz="1800" dirty="0" smtClean="0">
                <a:solidFill>
                  <a:schemeClr val="tx1">
                    <a:lumMod val="75000"/>
                  </a:schemeClr>
                </a:solidFill>
                <a:latin typeface="Microsoft YaHei" charset="-122"/>
                <a:ea typeface="Microsoft YaHei" charset="-122"/>
                <a:cs typeface="Microsoft YaHei" charset="-122"/>
              </a:rPr>
              <a:t>SSL0010101010101010101010101010101010101010101010SSL</a:t>
            </a:r>
            <a:endParaRPr kumimoji="1" lang="zh-TW" altLang="en-US" sz="1800" dirty="0" err="1" smtClean="0">
              <a:solidFill>
                <a:schemeClr val="tx1">
                  <a:lumMod val="75000"/>
                </a:schemeClr>
              </a:solidFill>
              <a:latin typeface="Microsoft YaHei" charset="-122"/>
              <a:ea typeface="Microsoft YaHei" charset="-122"/>
              <a:cs typeface="Microsoft YaHei" charset="-122"/>
            </a:endParaRPr>
          </a:p>
        </p:txBody>
      </p:sp>
      <p:graphicFrame>
        <p:nvGraphicFramePr>
          <p:cNvPr id="2" name="Diagram 1"/>
          <p:cNvGraphicFramePr/>
          <p:nvPr>
            <p:extLst>
              <p:ext uri="{D42A27DB-BD31-4B8C-83A1-F6EECF244321}">
                <p14:modId xmlns:p14="http://schemas.microsoft.com/office/powerpoint/2010/main" val="1203425494"/>
              </p:ext>
            </p:extLst>
          </p:nvPr>
        </p:nvGraphicFramePr>
        <p:xfrm>
          <a:off x="1731758" y="1322149"/>
          <a:ext cx="8338852" cy="4701913"/>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grpSp>
        <p:nvGrpSpPr>
          <p:cNvPr id="88" name="Group 87"/>
          <p:cNvGrpSpPr>
            <a:grpSpLocks/>
          </p:cNvGrpSpPr>
          <p:nvPr/>
        </p:nvGrpSpPr>
        <p:grpSpPr bwMode="auto">
          <a:xfrm>
            <a:off x="5150164" y="4333018"/>
            <a:ext cx="1503533" cy="741270"/>
            <a:chOff x="5553036" y="1852109"/>
            <a:chExt cx="6288787" cy="3100876"/>
          </a:xfrm>
        </p:grpSpPr>
        <p:pic>
          <p:nvPicPr>
            <p:cNvPr id="99" name="Picture 3" descr="\\Eric-pauls-power-mac-g5.local\desktop\Graphic Tank\egwe.tif"/>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gray">
            <a:xfrm>
              <a:off x="5789001" y="2708281"/>
              <a:ext cx="5827829" cy="2244704"/>
            </a:xfrm>
            <a:prstGeom prst="rect">
              <a:avLst/>
            </a:prstGeom>
            <a:ln>
              <a:noFill/>
            </a:ln>
            <a:effectLst>
              <a:outerShdw blurRad="292100" dist="25400" dir="14400000" sx="105000" sy="105000" algn="tl" rotWithShape="0">
                <a:srgbClr val="000000">
                  <a:alpha val="65000"/>
                </a:srgbClr>
              </a:outerShdw>
            </a:effectLst>
          </p:spPr>
        </p:pic>
        <p:grpSp>
          <p:nvGrpSpPr>
            <p:cNvPr id="100" name="Group 9"/>
            <p:cNvGrpSpPr>
              <a:grpSpLocks/>
            </p:cNvGrpSpPr>
            <p:nvPr/>
          </p:nvGrpSpPr>
          <p:grpSpPr bwMode="auto">
            <a:xfrm>
              <a:off x="5553036" y="2432785"/>
              <a:ext cx="3726388" cy="1160268"/>
              <a:chOff x="6782979" y="3247406"/>
              <a:chExt cx="4846291" cy="1508967"/>
            </a:xfrm>
          </p:grpSpPr>
          <p:pic>
            <p:nvPicPr>
              <p:cNvPr id="133" name="Picture 292"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293"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 name="Picture 294"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1" name="Group 13"/>
            <p:cNvGrpSpPr>
              <a:grpSpLocks/>
            </p:cNvGrpSpPr>
            <p:nvPr/>
          </p:nvGrpSpPr>
          <p:grpSpPr bwMode="auto">
            <a:xfrm>
              <a:off x="6800676" y="2806551"/>
              <a:ext cx="3726388" cy="1160268"/>
              <a:chOff x="6782979" y="3247406"/>
              <a:chExt cx="4846291" cy="1508967"/>
            </a:xfrm>
          </p:grpSpPr>
          <p:pic>
            <p:nvPicPr>
              <p:cNvPr id="130" name="Picture 289"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290"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291"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 name="Group 8"/>
            <p:cNvGrpSpPr>
              <a:grpSpLocks/>
            </p:cNvGrpSpPr>
            <p:nvPr/>
          </p:nvGrpSpPr>
          <p:grpSpPr bwMode="auto">
            <a:xfrm>
              <a:off x="8115435" y="3200803"/>
              <a:ext cx="3726388" cy="1160268"/>
              <a:chOff x="6782979" y="3247406"/>
              <a:chExt cx="4846291" cy="1508967"/>
            </a:xfrm>
          </p:grpSpPr>
          <p:pic>
            <p:nvPicPr>
              <p:cNvPr id="127" name="Picture 286"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Picture 287"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288"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Group 17"/>
            <p:cNvGrpSpPr>
              <a:grpSpLocks/>
            </p:cNvGrpSpPr>
            <p:nvPr/>
          </p:nvGrpSpPr>
          <p:grpSpPr bwMode="auto">
            <a:xfrm>
              <a:off x="5553036" y="2142447"/>
              <a:ext cx="3726388" cy="1160268"/>
              <a:chOff x="6782979" y="3247406"/>
              <a:chExt cx="4846291" cy="1508967"/>
            </a:xfrm>
          </p:grpSpPr>
          <p:pic>
            <p:nvPicPr>
              <p:cNvPr id="124" name="Picture 283"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284"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285"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4" name="Group 21"/>
            <p:cNvGrpSpPr>
              <a:grpSpLocks/>
            </p:cNvGrpSpPr>
            <p:nvPr/>
          </p:nvGrpSpPr>
          <p:grpSpPr bwMode="auto">
            <a:xfrm>
              <a:off x="6800676" y="2516213"/>
              <a:ext cx="3726388" cy="1160268"/>
              <a:chOff x="6782979" y="3247406"/>
              <a:chExt cx="4846291" cy="1508967"/>
            </a:xfrm>
          </p:grpSpPr>
          <p:pic>
            <p:nvPicPr>
              <p:cNvPr id="121" name="Picture 280"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281"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Picture 282"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5" name="Group 25"/>
            <p:cNvGrpSpPr>
              <a:grpSpLocks/>
            </p:cNvGrpSpPr>
            <p:nvPr/>
          </p:nvGrpSpPr>
          <p:grpSpPr bwMode="auto">
            <a:xfrm>
              <a:off x="8115435" y="2910465"/>
              <a:ext cx="3726388" cy="1160268"/>
              <a:chOff x="6782979" y="3247406"/>
              <a:chExt cx="4846291" cy="1508967"/>
            </a:xfrm>
          </p:grpSpPr>
          <p:pic>
            <p:nvPicPr>
              <p:cNvPr id="118" name="Picture 277"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278"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279"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6" name="Group 29"/>
            <p:cNvGrpSpPr>
              <a:grpSpLocks/>
            </p:cNvGrpSpPr>
            <p:nvPr/>
          </p:nvGrpSpPr>
          <p:grpSpPr bwMode="auto">
            <a:xfrm>
              <a:off x="5553036" y="1852109"/>
              <a:ext cx="3726388" cy="1160268"/>
              <a:chOff x="6782979" y="3247406"/>
              <a:chExt cx="4846291" cy="1508967"/>
            </a:xfrm>
          </p:grpSpPr>
          <p:pic>
            <p:nvPicPr>
              <p:cNvPr id="115" name="Picture 274"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275"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276"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7" name="Group 33"/>
            <p:cNvGrpSpPr>
              <a:grpSpLocks/>
            </p:cNvGrpSpPr>
            <p:nvPr/>
          </p:nvGrpSpPr>
          <p:grpSpPr bwMode="auto">
            <a:xfrm>
              <a:off x="6800676" y="2225875"/>
              <a:ext cx="3726388" cy="1160268"/>
              <a:chOff x="6782979" y="3247406"/>
              <a:chExt cx="4846291" cy="1508967"/>
            </a:xfrm>
          </p:grpSpPr>
          <p:pic>
            <p:nvPicPr>
              <p:cNvPr id="112" name="Picture 271"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272"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Picture 273"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8" name="Group 37"/>
            <p:cNvGrpSpPr>
              <a:grpSpLocks/>
            </p:cNvGrpSpPr>
            <p:nvPr/>
          </p:nvGrpSpPr>
          <p:grpSpPr bwMode="auto">
            <a:xfrm>
              <a:off x="8115435" y="2620127"/>
              <a:ext cx="3726388" cy="1160268"/>
              <a:chOff x="6782979" y="3247406"/>
              <a:chExt cx="4846291" cy="1508967"/>
            </a:xfrm>
          </p:grpSpPr>
          <p:pic>
            <p:nvPicPr>
              <p:cNvPr id="109" name="Picture 268"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726906" y="3247406"/>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269"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7772428" y="3469710"/>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270" descr="BoxA.png"/>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bwMode="auto">
              <a:xfrm>
                <a:off x="6782979" y="3633761"/>
                <a:ext cx="2902364" cy="1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36" name="Rounded Rectangle 78"/>
          <p:cNvSpPr/>
          <p:nvPr/>
        </p:nvSpPr>
        <p:spPr bwMode="ltGray">
          <a:xfrm>
            <a:off x="4282668" y="2959984"/>
            <a:ext cx="1435315" cy="1133554"/>
          </a:xfrm>
          <a:prstGeom prst="roundRect">
            <a:avLst>
              <a:gd name="adj" fmla="val 7560"/>
            </a:avLst>
          </a:prstGeom>
          <a:solidFill>
            <a:schemeClr val="bg2">
              <a:lumMod val="7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19050"/>
          </a:sp3d>
        </p:spPr>
        <p:txBody>
          <a:bodyPr anchor="b"/>
          <a:lstStyle/>
          <a:p>
            <a:pPr algn="ctr">
              <a:defRPr/>
            </a:pPr>
            <a:r>
              <a:rPr lang="zh-TW" altLang="en-US" sz="2000" dirty="0" smtClean="0">
                <a:solidFill>
                  <a:srgbClr val="FFFFFF"/>
                </a:solidFill>
                <a:latin typeface="Microsoft YaHei" charset="-122"/>
                <a:ea typeface="Microsoft YaHei" charset="-122"/>
                <a:cs typeface="Microsoft YaHei" charset="-122"/>
              </a:rPr>
              <a:t>高性能</a:t>
            </a:r>
            <a:endParaRPr lang="en-US" sz="2000" b="0" dirty="0" smtClean="0">
              <a:solidFill>
                <a:srgbClr val="FFFFFF"/>
              </a:solidFill>
              <a:latin typeface="Microsoft YaHei" charset="-122"/>
              <a:ea typeface="Microsoft YaHei" charset="-122"/>
              <a:cs typeface="Microsoft YaHei" charset="-122"/>
            </a:endParaRPr>
          </a:p>
        </p:txBody>
      </p:sp>
      <p:sp>
        <p:nvSpPr>
          <p:cNvPr id="137" name="Rounded Rectangle 78"/>
          <p:cNvSpPr/>
          <p:nvPr/>
        </p:nvSpPr>
        <p:spPr bwMode="ltGray">
          <a:xfrm>
            <a:off x="5727358" y="2947171"/>
            <a:ext cx="1398575" cy="1133554"/>
          </a:xfrm>
          <a:prstGeom prst="roundRect">
            <a:avLst>
              <a:gd name="adj" fmla="val 7560"/>
            </a:avLst>
          </a:prstGeom>
          <a:solidFill>
            <a:schemeClr val="bg2">
              <a:lumMod val="7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19050"/>
          </a:sp3d>
        </p:spPr>
        <p:txBody>
          <a:bodyPr anchor="b"/>
          <a:lstStyle/>
          <a:p>
            <a:pPr algn="ctr">
              <a:defRPr/>
            </a:pPr>
            <a:r>
              <a:rPr lang="zh-TW" altLang="en-US" sz="2000" b="0" dirty="0" smtClean="0">
                <a:solidFill>
                  <a:srgbClr val="FFFFFF"/>
                </a:solidFill>
                <a:latin typeface="Microsoft YaHei" charset="-122"/>
                <a:ea typeface="Microsoft YaHei" charset="-122"/>
                <a:cs typeface="Microsoft YaHei" charset="-122"/>
              </a:rPr>
              <a:t>高可视</a:t>
            </a:r>
            <a:endParaRPr lang="en-US" sz="2000" b="0" dirty="0" smtClean="0">
              <a:solidFill>
                <a:srgbClr val="FFFFFF"/>
              </a:solidFill>
              <a:latin typeface="Microsoft YaHei" charset="-122"/>
              <a:ea typeface="Microsoft YaHei" charset="-122"/>
              <a:cs typeface="Microsoft YaHei" charset="-122"/>
            </a:endParaRPr>
          </a:p>
        </p:txBody>
      </p:sp>
      <p:sp>
        <p:nvSpPr>
          <p:cNvPr id="138" name="Rounded Rectangle 78"/>
          <p:cNvSpPr/>
          <p:nvPr/>
        </p:nvSpPr>
        <p:spPr bwMode="ltGray">
          <a:xfrm>
            <a:off x="7127268" y="2951617"/>
            <a:ext cx="1398575" cy="1133554"/>
          </a:xfrm>
          <a:prstGeom prst="roundRect">
            <a:avLst>
              <a:gd name="adj" fmla="val 6671"/>
            </a:avLst>
          </a:prstGeom>
          <a:solidFill>
            <a:schemeClr val="bg2">
              <a:lumMod val="7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19050"/>
          </a:sp3d>
        </p:spPr>
        <p:txBody>
          <a:bodyPr anchor="b"/>
          <a:lstStyle/>
          <a:p>
            <a:pPr algn="ctr">
              <a:defRPr/>
            </a:pPr>
            <a:r>
              <a:rPr lang="zh-TW" altLang="en-US" sz="2000" b="0" dirty="0" smtClean="0">
                <a:solidFill>
                  <a:srgbClr val="FFFFFF"/>
                </a:solidFill>
                <a:latin typeface="Microsoft YaHei" charset="-122"/>
                <a:ea typeface="Microsoft YaHei" charset="-122"/>
                <a:cs typeface="Microsoft YaHei" charset="-122"/>
              </a:rPr>
              <a:t>高安全</a:t>
            </a:r>
            <a:endParaRPr lang="en-US" sz="2000" b="0" dirty="0" smtClean="0">
              <a:solidFill>
                <a:srgbClr val="FFFFFF"/>
              </a:solidFill>
              <a:latin typeface="Microsoft YaHei" charset="-122"/>
              <a:ea typeface="Microsoft YaHei" charset="-122"/>
              <a:cs typeface="Microsoft YaHei" charset="-122"/>
            </a:endParaRPr>
          </a:p>
        </p:txBody>
      </p:sp>
      <p:sp>
        <p:nvSpPr>
          <p:cNvPr id="139" name="Rounded Rectangle 78"/>
          <p:cNvSpPr/>
          <p:nvPr/>
        </p:nvSpPr>
        <p:spPr bwMode="ltGray">
          <a:xfrm>
            <a:off x="2877143" y="2947171"/>
            <a:ext cx="1398575" cy="1133554"/>
          </a:xfrm>
          <a:prstGeom prst="roundRect">
            <a:avLst>
              <a:gd name="adj" fmla="val 8449"/>
            </a:avLst>
          </a:prstGeom>
          <a:solidFill>
            <a:schemeClr val="bg2">
              <a:lumMod val="75000"/>
            </a:scheme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19050"/>
          </a:sp3d>
        </p:spPr>
        <p:txBody>
          <a:bodyPr anchor="b"/>
          <a:lstStyle/>
          <a:p>
            <a:pPr algn="ctr">
              <a:defRPr/>
            </a:pPr>
            <a:r>
              <a:rPr lang="zh-TW" altLang="en-US" sz="2000" dirty="0" smtClean="0">
                <a:solidFill>
                  <a:srgbClr val="FFFFFF"/>
                </a:solidFill>
                <a:latin typeface="Microsoft YaHei" charset="-122"/>
                <a:ea typeface="Microsoft YaHei" charset="-122"/>
                <a:cs typeface="Microsoft YaHei" charset="-122"/>
              </a:rPr>
              <a:t>高可用</a:t>
            </a:r>
            <a:endParaRPr lang="en-US" sz="2000" b="0" dirty="0">
              <a:solidFill>
                <a:srgbClr val="FFFFFF"/>
              </a:solidFill>
              <a:latin typeface="Microsoft YaHei" charset="-122"/>
              <a:ea typeface="Microsoft YaHei" charset="-122"/>
              <a:cs typeface="Microsoft YaHei" charset="-122"/>
            </a:endParaRPr>
          </a:p>
        </p:txBody>
      </p:sp>
      <p:pic>
        <p:nvPicPr>
          <p:cNvPr id="140" name="Picture 139"/>
          <p:cNvPicPr>
            <a:picLocks noChangeAspect="1"/>
          </p:cNvPicPr>
          <p:nvPr/>
        </p:nvPicPr>
        <p:blipFill>
          <a:blip r:embed="rId33" cstate="email">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4484647" y="2798144"/>
            <a:ext cx="1083586" cy="1083586"/>
          </a:xfrm>
          <a:prstGeom prst="rect">
            <a:avLst/>
          </a:prstGeom>
        </p:spPr>
      </p:pic>
      <p:pic>
        <p:nvPicPr>
          <p:cNvPr id="141" name="Picture 140"/>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3276713" y="3026983"/>
            <a:ext cx="602625" cy="602625"/>
          </a:xfrm>
          <a:prstGeom prst="rect">
            <a:avLst/>
          </a:prstGeom>
        </p:spPr>
      </p:pic>
      <p:pic>
        <p:nvPicPr>
          <p:cNvPr id="143" name="Picture 142" descr="badge-icon.png"/>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7400186" y="2899529"/>
            <a:ext cx="822145" cy="822145"/>
          </a:xfrm>
          <a:prstGeom prst="rect">
            <a:avLst/>
          </a:prstGeom>
        </p:spPr>
      </p:pic>
      <p:pic>
        <p:nvPicPr>
          <p:cNvPr id="144" name="Picture 143"/>
          <p:cNvPicPr>
            <a:picLocks noChangeAspect="1"/>
          </p:cNvPicPr>
          <p:nvPr/>
        </p:nvPicPr>
        <p:blipFill>
          <a:blip r:embed="rId36" cstate="email">
            <a:lum bright="70000" contrast="-70000"/>
            <a:extLst>
              <a:ext uri="{28A0092B-C50C-407E-A947-70E740481C1C}">
                <a14:useLocalDpi xmlns:a14="http://schemas.microsoft.com/office/drawing/2010/main"/>
              </a:ext>
            </a:extLst>
          </a:blip>
          <a:stretch>
            <a:fillRect/>
          </a:stretch>
        </p:blipFill>
        <p:spPr>
          <a:xfrm>
            <a:off x="5885802" y="2980789"/>
            <a:ext cx="1110091" cy="718295"/>
          </a:xfrm>
          <a:prstGeom prst="rect">
            <a:avLst/>
          </a:prstGeom>
        </p:spPr>
      </p:pic>
    </p:spTree>
    <p:extLst>
      <p:ext uri="{BB962C8B-B14F-4D97-AF65-F5344CB8AC3E}">
        <p14:creationId xmlns:p14="http://schemas.microsoft.com/office/powerpoint/2010/main" val="110216753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icrosoft YaHei" charset="-122"/>
                <a:ea typeface="Microsoft YaHei" charset="-122"/>
                <a:cs typeface="Microsoft YaHei" charset="-122"/>
              </a:rPr>
              <a:t>NetScaler </a:t>
            </a:r>
            <a:r>
              <a:rPr lang="zh-TW" altLang="en-US" dirty="0" smtClean="0">
                <a:latin typeface="Microsoft YaHei" charset="-122"/>
                <a:ea typeface="Microsoft YaHei" charset="-122"/>
                <a:cs typeface="Microsoft YaHei" charset="-122"/>
              </a:rPr>
              <a:t>是</a:t>
            </a:r>
            <a:r>
              <a:rPr lang="en-US" dirty="0" smtClean="0">
                <a:latin typeface="Microsoft YaHei" charset="-122"/>
                <a:ea typeface="Microsoft YaHei" charset="-122"/>
                <a:cs typeface="Microsoft YaHei" charset="-122"/>
              </a:rPr>
              <a:t> VPN </a:t>
            </a:r>
            <a:endParaRPr lang="en-US" dirty="0">
              <a:latin typeface="Microsoft YaHei" charset="-122"/>
              <a:ea typeface="Microsoft YaHei" charset="-122"/>
              <a:cs typeface="Microsoft YaHei" charset="-122"/>
            </a:endParaRPr>
          </a:p>
        </p:txBody>
      </p:sp>
      <p:sp>
        <p:nvSpPr>
          <p:cNvPr id="3" name="Text Placeholder 2"/>
          <p:cNvSpPr>
            <a:spLocks noGrp="1"/>
          </p:cNvSpPr>
          <p:nvPr>
            <p:ph type="body" sz="quarter" idx="16"/>
          </p:nvPr>
        </p:nvSpPr>
        <p:spPr/>
        <p:txBody>
          <a:bodyPr/>
          <a:lstStyle/>
          <a:p>
            <a:r>
              <a:rPr lang="en-US" dirty="0">
                <a:latin typeface="Microsoft YaHei" charset="-122"/>
                <a:ea typeface="Microsoft YaHei" charset="-122"/>
                <a:cs typeface="Microsoft YaHei" charset="-122"/>
              </a:rPr>
              <a:t>Unified Gateway </a:t>
            </a:r>
            <a:r>
              <a:rPr lang="zh-TW" altLang="en-US" dirty="0" smtClean="0">
                <a:latin typeface="Microsoft YaHei" charset="-122"/>
                <a:ea typeface="Microsoft YaHei" charset="-122"/>
                <a:cs typeface="Microsoft YaHei" charset="-122"/>
              </a:rPr>
              <a:t>存取</a:t>
            </a:r>
            <a:r>
              <a:rPr lang="en-US" altLang="zh-TW" dirty="0" smtClean="0">
                <a:latin typeface="Microsoft YaHei" charset="-122"/>
                <a:ea typeface="Microsoft YaHei" charset="-122"/>
                <a:cs typeface="Microsoft YaHei" charset="-122"/>
              </a:rPr>
              <a:t>”</a:t>
            </a:r>
            <a:r>
              <a:rPr lang="zh-TW" altLang="en-US" dirty="0" smtClean="0">
                <a:latin typeface="Microsoft YaHei" charset="-122"/>
                <a:ea typeface="Microsoft YaHei" charset="-122"/>
                <a:cs typeface="Microsoft YaHei" charset="-122"/>
              </a:rPr>
              <a:t>所有的应用</a:t>
            </a:r>
            <a:r>
              <a:rPr lang="en-US" dirty="0" smtClean="0">
                <a:latin typeface="Microsoft YaHei" charset="-122"/>
                <a:ea typeface="Microsoft YaHei" charset="-122"/>
                <a:cs typeface="Microsoft YaHei" charset="-122"/>
              </a:rPr>
              <a:t>”</a:t>
            </a:r>
            <a:endParaRPr lang="en-US" dirty="0">
              <a:latin typeface="Microsoft YaHei" charset="-122"/>
              <a:ea typeface="Microsoft YaHei" charset="-122"/>
              <a:cs typeface="Microsoft YaHei" charset="-122"/>
            </a:endParaRPr>
          </a:p>
          <a:p>
            <a:endParaRPr lang="en-US" dirty="0">
              <a:latin typeface="Microsoft YaHei" charset="-122"/>
              <a:ea typeface="Microsoft YaHei" charset="-122"/>
              <a:cs typeface="Microsoft YaHei" charset="-122"/>
            </a:endParaRPr>
          </a:p>
        </p:txBody>
      </p:sp>
      <p:sp>
        <p:nvSpPr>
          <p:cNvPr id="205" name="Text Placeholder 100"/>
          <p:cNvSpPr txBox="1">
            <a:spLocks/>
          </p:cNvSpPr>
          <p:nvPr/>
        </p:nvSpPr>
        <p:spPr>
          <a:xfrm>
            <a:off x="7097600" y="1572134"/>
            <a:ext cx="4323256" cy="3453906"/>
          </a:xfrm>
          <a:prstGeom prst="rect">
            <a:avLst/>
          </a:prstGeom>
        </p:spPr>
        <p:txBody>
          <a:bodyPr vert="horz" lIns="91440" tIns="45720" rIns="91440" bIns="45720" rtlCol="0">
            <a:noAutofit/>
          </a:bodyPr>
          <a:lstStyle>
            <a:lvl1pPr marL="231775" indent="-231775" algn="l" defTabSz="1088291" rtl="0" eaLnBrk="1" latinLnBrk="0" hangingPunct="1">
              <a:lnSpc>
                <a:spcPts val="3000"/>
              </a:lnSpc>
              <a:spcBef>
                <a:spcPts val="1800"/>
              </a:spcBef>
              <a:spcAft>
                <a:spcPts val="0"/>
              </a:spcAft>
              <a:buClr>
                <a:schemeClr val="tx1">
                  <a:lumMod val="65000"/>
                </a:schemeClr>
              </a:buClr>
              <a:buFont typeface="Arial" pitchFamily="34" charset="0"/>
              <a:buChar char="•"/>
              <a:tabLst/>
              <a:defRPr lang="en-US" sz="2800" kern="1200" baseline="0" dirty="0" smtClean="0">
                <a:solidFill>
                  <a:schemeClr val="tx1">
                    <a:lumMod val="85000"/>
                  </a:schemeClr>
                </a:solidFill>
                <a:latin typeface="+mn-lt"/>
                <a:ea typeface="+mn-ea"/>
                <a:cs typeface="+mn-cs"/>
              </a:defRPr>
            </a:lvl1pPr>
            <a:lvl2pPr marL="457200" indent="-223838" algn="l" defTabSz="1088291" rtl="0" eaLnBrk="1" latinLnBrk="0" hangingPunct="1">
              <a:lnSpc>
                <a:spcPct val="100000"/>
              </a:lnSpc>
              <a:spcBef>
                <a:spcPts val="300"/>
              </a:spcBef>
              <a:buClr>
                <a:schemeClr val="tx1">
                  <a:lumMod val="65000"/>
                </a:schemeClr>
              </a:buClr>
              <a:buFont typeface="Arial" pitchFamily="34" charset="0"/>
              <a:buChar char="•"/>
              <a:tabLst/>
              <a:defRPr lang="en-US" sz="2000" kern="1200" baseline="0" dirty="0">
                <a:solidFill>
                  <a:schemeClr val="tx1">
                    <a:lumMod val="85000"/>
                  </a:schemeClr>
                </a:solidFill>
                <a:latin typeface="+mn-lt"/>
                <a:ea typeface="+mn-ea"/>
                <a:cs typeface="+mn-cs"/>
              </a:defRPr>
            </a:lvl2pPr>
            <a:lvl3pPr marL="457200" indent="171450" algn="l" defTabSz="1088291" rtl="0" eaLnBrk="1" latinLnBrk="0" hangingPunct="1">
              <a:lnSpc>
                <a:spcPct val="100000"/>
              </a:lnSpc>
              <a:spcBef>
                <a:spcPts val="300"/>
              </a:spcBef>
              <a:buClr>
                <a:schemeClr val="tx1">
                  <a:lumMod val="65000"/>
                </a:schemeClr>
              </a:buClr>
              <a:buFont typeface="Arial" pitchFamily="34" charset="0"/>
              <a:buChar char="•"/>
              <a:tabLst/>
              <a:defRPr lang="en-US" sz="1600" kern="1200" dirty="0" smtClean="0">
                <a:solidFill>
                  <a:schemeClr val="tx1">
                    <a:lumMod val="85000"/>
                  </a:schemeClr>
                </a:solidFill>
                <a:latin typeface="+mn-lt"/>
                <a:ea typeface="+mn-ea"/>
                <a:cs typeface="+mn-cs"/>
              </a:defRPr>
            </a:lvl3pPr>
            <a:lvl4pPr marL="628650" indent="171450" algn="l" defTabSz="1088291" rtl="0" eaLnBrk="1" latinLnBrk="0" hangingPunct="1">
              <a:lnSpc>
                <a:spcPct val="100000"/>
              </a:lnSpc>
              <a:spcBef>
                <a:spcPts val="300"/>
              </a:spcBef>
              <a:buFont typeface="Arial" pitchFamily="34" charset="0"/>
              <a:buChar char="•"/>
              <a:tabLst/>
              <a:defRPr lang="en-US" sz="1400" kern="1200" baseline="0" dirty="0" smtClean="0">
                <a:solidFill>
                  <a:schemeClr val="tx1">
                    <a:lumMod val="85000"/>
                  </a:schemeClr>
                </a:solidFill>
                <a:latin typeface="+mn-lt"/>
                <a:ea typeface="+mn-ea"/>
                <a:cs typeface="+mn-cs"/>
              </a:defRPr>
            </a:lvl4pPr>
            <a:lvl5pPr marL="800100" indent="114300" algn="l" defTabSz="1088291" rtl="0" eaLnBrk="1" latinLnBrk="0" hangingPunct="1">
              <a:lnSpc>
                <a:spcPct val="100000"/>
              </a:lnSpc>
              <a:spcBef>
                <a:spcPts val="300"/>
              </a:spcBef>
              <a:buFont typeface="Arial" pitchFamily="34" charset="0"/>
              <a:buChar char="•"/>
              <a:tabLst/>
              <a:defRPr lang="en-US" sz="1200" kern="1200" dirty="0">
                <a:solidFill>
                  <a:schemeClr val="tx1">
                    <a:lumMod val="85000"/>
                  </a:schemeClr>
                </a:solidFill>
                <a:latin typeface="+mn-lt"/>
                <a:ea typeface="+mn-ea"/>
                <a:cs typeface="+mn-cs"/>
              </a:defRPr>
            </a:lvl5pPr>
            <a:lvl6pPr marL="2992799"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6944"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089"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235" indent="-272073" algn="l" defTabSz="1088291"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31775" marR="0" lvl="0" indent="-231775" algn="l" defTabSz="1088291" rtl="0" eaLnBrk="1" fontAlgn="auto" latinLnBrk="0" hangingPunct="1">
              <a:lnSpc>
                <a:spcPts val="3000"/>
              </a:lnSpc>
              <a:spcBef>
                <a:spcPts val="1800"/>
              </a:spcBef>
              <a:spcAft>
                <a:spcPts val="0"/>
              </a:spcAft>
              <a:buClr>
                <a:srgbClr val="FFFFFF">
                  <a:lumMod val="65000"/>
                </a:srgbClr>
              </a:buClr>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rPr>
              <a:t>5 </a:t>
            </a:r>
            <a:r>
              <a:rPr kumimoji="0" 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sym typeface="Wingdings"/>
              </a:rPr>
              <a:t> 1 </a:t>
            </a:r>
            <a:r>
              <a:rPr kumimoji="0" lang="zh-TW" alt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sym typeface="Wingdings"/>
              </a:rPr>
              <a:t>集中整并</a:t>
            </a:r>
            <a:endParaRPr kumimoji="0" 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endParaRPr>
          </a:p>
          <a:p>
            <a:pPr marL="231775" marR="0" lvl="0" indent="-231775" algn="l" defTabSz="1088291" rtl="0" eaLnBrk="1" fontAlgn="auto" latinLnBrk="0" hangingPunct="1">
              <a:lnSpc>
                <a:spcPts val="3000"/>
              </a:lnSpc>
              <a:spcBef>
                <a:spcPts val="1800"/>
              </a:spcBef>
              <a:spcAft>
                <a:spcPts val="0"/>
              </a:spcAft>
              <a:buClr>
                <a:srgbClr val="FFFFFF">
                  <a:lumMod val="65000"/>
                </a:srgbClr>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rPr>
              <a:t>1</a:t>
            </a:r>
            <a:r>
              <a:rPr kumimoji="0" lang="zh-TW" alt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rPr>
              <a:t>个域名</a:t>
            </a:r>
            <a:r>
              <a:rPr kumimoji="0" lang="en-US" altLang="zh-TW"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rPr>
              <a:t>-&gt;</a:t>
            </a:r>
            <a:r>
              <a:rPr kumimoji="0" lang="zh-TW" alt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rPr>
              <a:t>所有应用</a:t>
            </a:r>
            <a:endParaRPr kumimoji="0" 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endParaRPr>
          </a:p>
          <a:p>
            <a:pPr marL="231775" marR="0" lvl="0" indent="-231775" algn="l" defTabSz="1088291" rtl="0" eaLnBrk="1" fontAlgn="auto" latinLnBrk="0" hangingPunct="1">
              <a:lnSpc>
                <a:spcPts val="3000"/>
              </a:lnSpc>
              <a:spcBef>
                <a:spcPts val="1800"/>
              </a:spcBef>
              <a:spcAft>
                <a:spcPts val="0"/>
              </a:spcAft>
              <a:buClr>
                <a:srgbClr val="FFFFFF">
                  <a:lumMod val="65000"/>
                </a:srgbClr>
              </a:buClr>
              <a:buSzTx/>
              <a:buFont typeface="Arial" pitchFamily="34" charset="0"/>
              <a:buChar char="•"/>
              <a:tabLst/>
              <a:defRPr/>
            </a:pPr>
            <a:r>
              <a:rPr lang="zh-TW" altLang="en-US" b="0" noProof="0" dirty="0" smtClean="0">
                <a:solidFill>
                  <a:schemeClr val="tx1"/>
                </a:solidFill>
                <a:latin typeface="Microsoft YaHei" charset="-122"/>
                <a:ea typeface="Microsoft YaHei" charset="-122"/>
                <a:cs typeface="Microsoft YaHei" charset="-122"/>
              </a:rPr>
              <a:t>独家</a:t>
            </a:r>
            <a:r>
              <a:rPr lang="en-US" b="0" noProof="0" dirty="0" smtClean="0">
                <a:solidFill>
                  <a:schemeClr val="tx1"/>
                </a:solidFill>
                <a:latin typeface="Microsoft YaHei" charset="-122"/>
                <a:ea typeface="Microsoft YaHei" charset="-122"/>
                <a:cs typeface="Microsoft YaHei" charset="-122"/>
              </a:rPr>
              <a:t> </a:t>
            </a:r>
            <a:r>
              <a:rPr lang="en-US" b="0" noProof="0" dirty="0" err="1" smtClean="0">
                <a:solidFill>
                  <a:schemeClr val="tx1"/>
                </a:solidFill>
                <a:latin typeface="Microsoft YaHei" charset="-122"/>
                <a:ea typeface="Microsoft YaHei" charset="-122"/>
                <a:cs typeface="Microsoft YaHei" charset="-122"/>
              </a:rPr>
              <a:t>XenApp</a:t>
            </a:r>
            <a:r>
              <a:rPr lang="zh-TW" altLang="en-US" b="0" noProof="0" dirty="0" smtClean="0">
                <a:solidFill>
                  <a:schemeClr val="tx1"/>
                </a:solidFill>
                <a:latin typeface="Microsoft YaHei" charset="-122"/>
                <a:ea typeface="Microsoft YaHei" charset="-122"/>
                <a:cs typeface="Microsoft YaHei" charset="-122"/>
              </a:rPr>
              <a:t>整合技术</a:t>
            </a:r>
            <a:endParaRPr lang="en-US" b="0" noProof="0" dirty="0" smtClean="0">
              <a:solidFill>
                <a:schemeClr val="tx1"/>
              </a:solidFill>
              <a:latin typeface="Microsoft YaHei" charset="-122"/>
              <a:ea typeface="Microsoft YaHei" charset="-122"/>
              <a:cs typeface="Microsoft YaHei" charset="-122"/>
            </a:endParaRPr>
          </a:p>
          <a:p>
            <a:pPr marL="231775" marR="0" lvl="0" indent="-231775" algn="l" defTabSz="1088291" rtl="0" eaLnBrk="1" fontAlgn="auto" latinLnBrk="0" hangingPunct="1">
              <a:lnSpc>
                <a:spcPts val="3000"/>
              </a:lnSpc>
              <a:spcBef>
                <a:spcPts val="1800"/>
              </a:spcBef>
              <a:spcAft>
                <a:spcPts val="0"/>
              </a:spcAft>
              <a:buClr>
                <a:srgbClr val="FFFFFF">
                  <a:lumMod val="65000"/>
                </a:srgbClr>
              </a:buClr>
              <a:buSzTx/>
              <a:buFont typeface="Arial" pitchFamily="34" charset="0"/>
              <a:buChar char="•"/>
              <a:tabLst/>
              <a:defRPr/>
            </a:pPr>
            <a:r>
              <a:rPr kumimoji="0" lang="zh-TW" altLang="en-US" sz="2800" b="0" i="0" u="none" strike="noStrike" kern="1200" cap="none" spc="0" normalizeH="0" baseline="0" dirty="0" smtClean="0">
                <a:ln>
                  <a:noFill/>
                </a:ln>
                <a:solidFill>
                  <a:schemeClr val="tx1"/>
                </a:solidFill>
                <a:effectLst/>
                <a:uLnTx/>
                <a:uFillTx/>
                <a:latin typeface="Microsoft YaHei" charset="-122"/>
                <a:ea typeface="Microsoft YaHei" charset="-122"/>
                <a:cs typeface="Microsoft YaHei" charset="-122"/>
              </a:rPr>
              <a:t>移动适用</a:t>
            </a:r>
            <a:endParaRPr kumimoji="0" lang="en-US" sz="2800" b="0" i="0" u="none" strike="noStrike" kern="1200" cap="none" spc="0" normalizeH="0" baseline="0" noProof="0" dirty="0" smtClean="0">
              <a:ln>
                <a:noFill/>
              </a:ln>
              <a:solidFill>
                <a:schemeClr val="tx1"/>
              </a:solidFill>
              <a:effectLst/>
              <a:uLnTx/>
              <a:uFillTx/>
              <a:latin typeface="Microsoft YaHei" charset="-122"/>
              <a:ea typeface="Microsoft YaHei" charset="-122"/>
              <a:cs typeface="Microsoft YaHei" charset="-122"/>
            </a:endParaRPr>
          </a:p>
          <a:p>
            <a:pPr marL="231775" marR="0" lvl="0" indent="-231775" algn="l" defTabSz="1088291" rtl="0" eaLnBrk="1" fontAlgn="auto" latinLnBrk="0" hangingPunct="1">
              <a:lnSpc>
                <a:spcPts val="3000"/>
              </a:lnSpc>
              <a:spcBef>
                <a:spcPts val="1800"/>
              </a:spcBef>
              <a:spcAft>
                <a:spcPts val="0"/>
              </a:spcAft>
              <a:buClr>
                <a:srgbClr val="FFFFFF">
                  <a:lumMod val="65000"/>
                </a:srgbClr>
              </a:buClr>
              <a:buSzTx/>
              <a:buFont typeface="Arial" pitchFamily="34" charset="0"/>
              <a:buChar char="•"/>
              <a:tabLst/>
              <a:defRPr/>
            </a:pPr>
            <a:r>
              <a:rPr lang="zh-TW" altLang="en-US" b="0" dirty="0" smtClean="0">
                <a:solidFill>
                  <a:schemeClr val="tx1"/>
                </a:solidFill>
                <a:latin typeface="Microsoft YaHei" charset="-122"/>
                <a:ea typeface="Microsoft YaHei" charset="-122"/>
                <a:cs typeface="Microsoft YaHei" charset="-122"/>
              </a:rPr>
              <a:t>降低</a:t>
            </a:r>
            <a:r>
              <a:rPr lang="en-US" b="0" dirty="0" smtClean="0">
                <a:solidFill>
                  <a:schemeClr val="tx1"/>
                </a:solidFill>
                <a:latin typeface="Microsoft YaHei" charset="-122"/>
                <a:ea typeface="Microsoft YaHei" charset="-122"/>
                <a:cs typeface="Microsoft YaHei" charset="-122"/>
              </a:rPr>
              <a:t>TCO </a:t>
            </a:r>
          </a:p>
        </p:txBody>
      </p:sp>
      <p:sp>
        <p:nvSpPr>
          <p:cNvPr id="206" name="Freeform 11"/>
          <p:cNvSpPr>
            <a:spLocks/>
          </p:cNvSpPr>
          <p:nvPr/>
        </p:nvSpPr>
        <p:spPr bwMode="auto">
          <a:xfrm>
            <a:off x="-3032461" y="5291022"/>
            <a:ext cx="14183923" cy="2167901"/>
          </a:xfrm>
          <a:custGeom>
            <a:avLst/>
            <a:gdLst>
              <a:gd name="T0" fmla="*/ 4354 w 4354"/>
              <a:gd name="T1" fmla="*/ 350 h 1419"/>
              <a:gd name="T2" fmla="*/ 2721 w 4354"/>
              <a:gd name="T3" fmla="*/ 0 h 1419"/>
              <a:gd name="T4" fmla="*/ 1602 w 4354"/>
              <a:gd name="T5" fmla="*/ 0 h 1419"/>
              <a:gd name="T6" fmla="*/ 0 w 4354"/>
              <a:gd name="T7" fmla="*/ 350 h 1419"/>
              <a:gd name="T8" fmla="*/ 0 w 4354"/>
              <a:gd name="T9" fmla="*/ 1419 h 1419"/>
              <a:gd name="T10" fmla="*/ 4354 w 4354"/>
              <a:gd name="T11" fmla="*/ 1419 h 1419"/>
              <a:gd name="T12" fmla="*/ 4354 w 4354"/>
              <a:gd name="T13" fmla="*/ 350 h 1419"/>
              <a:gd name="connsiteX0" fmla="*/ 10000 w 10000"/>
              <a:gd name="connsiteY0" fmla="*/ 2467 h 10000"/>
              <a:gd name="connsiteX1" fmla="*/ 6249 w 10000"/>
              <a:gd name="connsiteY1" fmla="*/ 0 h 10000"/>
              <a:gd name="connsiteX2" fmla="*/ 3679 w 10000"/>
              <a:gd name="connsiteY2" fmla="*/ 0 h 10000"/>
              <a:gd name="connsiteX3" fmla="*/ 0 w 10000"/>
              <a:gd name="connsiteY3" fmla="*/ 2467 h 10000"/>
              <a:gd name="connsiteX4" fmla="*/ 0 w 10000"/>
              <a:gd name="connsiteY4" fmla="*/ 10000 h 10000"/>
              <a:gd name="connsiteX5" fmla="*/ 9990 w 10000"/>
              <a:gd name="connsiteY5" fmla="*/ 6253 h 10000"/>
              <a:gd name="connsiteX6" fmla="*/ 10000 w 10000"/>
              <a:gd name="connsiteY6" fmla="*/ 2467 h 10000"/>
              <a:gd name="connsiteX0" fmla="*/ 10000 w 10000"/>
              <a:gd name="connsiteY0" fmla="*/ 2467 h 10000"/>
              <a:gd name="connsiteX1" fmla="*/ 6249 w 10000"/>
              <a:gd name="connsiteY1" fmla="*/ 0 h 10000"/>
              <a:gd name="connsiteX2" fmla="*/ 3679 w 10000"/>
              <a:gd name="connsiteY2" fmla="*/ 0 h 10000"/>
              <a:gd name="connsiteX3" fmla="*/ 0 w 10000"/>
              <a:gd name="connsiteY3" fmla="*/ 2467 h 10000"/>
              <a:gd name="connsiteX4" fmla="*/ 0 w 10000"/>
              <a:gd name="connsiteY4" fmla="*/ 10000 h 10000"/>
              <a:gd name="connsiteX5" fmla="*/ 9997 w 10000"/>
              <a:gd name="connsiteY5" fmla="*/ 5211 h 10000"/>
              <a:gd name="connsiteX6" fmla="*/ 10000 w 10000"/>
              <a:gd name="connsiteY6" fmla="*/ 2467 h 10000"/>
              <a:gd name="connsiteX0" fmla="*/ 10000 w 10000"/>
              <a:gd name="connsiteY0" fmla="*/ 2467 h 10000"/>
              <a:gd name="connsiteX1" fmla="*/ 6249 w 10000"/>
              <a:gd name="connsiteY1" fmla="*/ 0 h 10000"/>
              <a:gd name="connsiteX2" fmla="*/ 3679 w 10000"/>
              <a:gd name="connsiteY2" fmla="*/ 0 h 10000"/>
              <a:gd name="connsiteX3" fmla="*/ 0 w 10000"/>
              <a:gd name="connsiteY3" fmla="*/ 2467 h 10000"/>
              <a:gd name="connsiteX4" fmla="*/ 0 w 10000"/>
              <a:gd name="connsiteY4" fmla="*/ 10000 h 10000"/>
              <a:gd name="connsiteX5" fmla="*/ 9994 w 10000"/>
              <a:gd name="connsiteY5" fmla="*/ 9164 h 10000"/>
              <a:gd name="connsiteX6" fmla="*/ 10000 w 10000"/>
              <a:gd name="connsiteY6" fmla="*/ 2467 h 10000"/>
              <a:gd name="connsiteX0" fmla="*/ 10000 w 10000"/>
              <a:gd name="connsiteY0" fmla="*/ 2467 h 9164"/>
              <a:gd name="connsiteX1" fmla="*/ 6249 w 10000"/>
              <a:gd name="connsiteY1" fmla="*/ 0 h 9164"/>
              <a:gd name="connsiteX2" fmla="*/ 3679 w 10000"/>
              <a:gd name="connsiteY2" fmla="*/ 0 h 9164"/>
              <a:gd name="connsiteX3" fmla="*/ 0 w 10000"/>
              <a:gd name="connsiteY3" fmla="*/ 2467 h 9164"/>
              <a:gd name="connsiteX4" fmla="*/ 20 w 10000"/>
              <a:gd name="connsiteY4" fmla="*/ 7956 h 9164"/>
              <a:gd name="connsiteX5" fmla="*/ 9994 w 10000"/>
              <a:gd name="connsiteY5" fmla="*/ 9164 h 9164"/>
              <a:gd name="connsiteX6" fmla="*/ 10000 w 10000"/>
              <a:gd name="connsiteY6" fmla="*/ 2467 h 9164"/>
              <a:gd name="connsiteX0" fmla="*/ 10000 w 10000"/>
              <a:gd name="connsiteY0" fmla="*/ 2692 h 10022"/>
              <a:gd name="connsiteX1" fmla="*/ 6249 w 10000"/>
              <a:gd name="connsiteY1" fmla="*/ 0 h 10022"/>
              <a:gd name="connsiteX2" fmla="*/ 3679 w 10000"/>
              <a:gd name="connsiteY2" fmla="*/ 0 h 10022"/>
              <a:gd name="connsiteX3" fmla="*/ 0 w 10000"/>
              <a:gd name="connsiteY3" fmla="*/ 2692 h 10022"/>
              <a:gd name="connsiteX4" fmla="*/ 7 w 10000"/>
              <a:gd name="connsiteY4" fmla="*/ 10022 h 10022"/>
              <a:gd name="connsiteX5" fmla="*/ 9994 w 10000"/>
              <a:gd name="connsiteY5" fmla="*/ 10000 h 10022"/>
              <a:gd name="connsiteX6" fmla="*/ 10000 w 10000"/>
              <a:gd name="connsiteY6" fmla="*/ 2692 h 10022"/>
              <a:gd name="connsiteX0" fmla="*/ 10000 w 10000"/>
              <a:gd name="connsiteY0" fmla="*/ 2692 h 10000"/>
              <a:gd name="connsiteX1" fmla="*/ 6249 w 10000"/>
              <a:gd name="connsiteY1" fmla="*/ 0 h 10000"/>
              <a:gd name="connsiteX2" fmla="*/ 3679 w 10000"/>
              <a:gd name="connsiteY2" fmla="*/ 0 h 10000"/>
              <a:gd name="connsiteX3" fmla="*/ 0 w 10000"/>
              <a:gd name="connsiteY3" fmla="*/ 2692 h 10000"/>
              <a:gd name="connsiteX4" fmla="*/ 9994 w 10000"/>
              <a:gd name="connsiteY4" fmla="*/ 10000 h 10000"/>
              <a:gd name="connsiteX5" fmla="*/ 10000 w 10000"/>
              <a:gd name="connsiteY5" fmla="*/ 2692 h 10000"/>
              <a:gd name="connsiteX0" fmla="*/ 10000 w 10000"/>
              <a:gd name="connsiteY0" fmla="*/ 2692 h 2692"/>
              <a:gd name="connsiteX1" fmla="*/ 6249 w 10000"/>
              <a:gd name="connsiteY1" fmla="*/ 0 h 2692"/>
              <a:gd name="connsiteX2" fmla="*/ 3679 w 10000"/>
              <a:gd name="connsiteY2" fmla="*/ 0 h 2692"/>
              <a:gd name="connsiteX3" fmla="*/ 0 w 10000"/>
              <a:gd name="connsiteY3" fmla="*/ 2692 h 2692"/>
              <a:gd name="connsiteX4" fmla="*/ 10000 w 10000"/>
              <a:gd name="connsiteY4" fmla="*/ 2692 h 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2692">
                <a:moveTo>
                  <a:pt x="10000" y="2692"/>
                </a:moveTo>
                <a:lnTo>
                  <a:pt x="6249" y="0"/>
                </a:lnTo>
                <a:lnTo>
                  <a:pt x="3679" y="0"/>
                </a:lnTo>
                <a:lnTo>
                  <a:pt x="0" y="2692"/>
                </a:lnTo>
                <a:cubicBezTo>
                  <a:pt x="1053" y="3141"/>
                  <a:pt x="8959" y="3141"/>
                  <a:pt x="10000" y="2692"/>
                </a:cubicBezTo>
                <a:close/>
              </a:path>
            </a:pathLst>
          </a:custGeom>
          <a:gradFill>
            <a:gsLst>
              <a:gs pos="0">
                <a:srgbClr val="706F5C">
                  <a:lumMod val="0"/>
                  <a:lumOff val="100000"/>
                  <a:alpha val="34000"/>
                </a:srgbClr>
              </a:gs>
              <a:gs pos="50000">
                <a:srgbClr val="706F5C">
                  <a:alpha val="0"/>
                  <a:lumMod val="1000"/>
                </a:srgbClr>
              </a:gs>
            </a:gsLst>
            <a:lin ang="5400000" scaled="0"/>
          </a:gra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effectLst/>
              <a:uLnTx/>
              <a:uFillTx/>
            </a:endParaRPr>
          </a:p>
        </p:txBody>
      </p:sp>
      <p:sp>
        <p:nvSpPr>
          <p:cNvPr id="207" name="TextBox 206"/>
          <p:cNvSpPr txBox="1"/>
          <p:nvPr/>
        </p:nvSpPr>
        <p:spPr>
          <a:xfrm>
            <a:off x="1552422" y="5863557"/>
            <a:ext cx="1045980"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400" b="0" i="0" u="none" strike="noStrike" kern="0" cap="none" spc="0" normalizeH="0" baseline="0" noProof="0" dirty="0" smtClean="0">
                <a:ln>
                  <a:noFill/>
                </a:ln>
                <a:effectLst/>
                <a:uLnTx/>
                <a:uFillTx/>
                <a:latin typeface="Microsoft YaHei" charset="-122"/>
                <a:ea typeface="Microsoft YaHei" charset="-122"/>
                <a:cs typeface="Microsoft YaHei" charset="-122"/>
              </a:rPr>
              <a:t>公云</a:t>
            </a:r>
            <a:endParaRPr kumimoji="0" lang="en-US" sz="14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sp>
        <p:nvSpPr>
          <p:cNvPr id="208" name="TextBox 207"/>
          <p:cNvSpPr txBox="1"/>
          <p:nvPr/>
        </p:nvSpPr>
        <p:spPr>
          <a:xfrm>
            <a:off x="5216030" y="5863557"/>
            <a:ext cx="1045980"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400" b="0" i="0" u="none" strike="noStrike" kern="0" cap="none" spc="0" normalizeH="0" baseline="0" noProof="0" dirty="0" smtClean="0">
                <a:ln>
                  <a:noFill/>
                </a:ln>
                <a:effectLst/>
                <a:uLnTx/>
                <a:uFillTx/>
                <a:latin typeface="Microsoft YaHei" charset="-122"/>
                <a:ea typeface="Microsoft YaHei" charset="-122"/>
                <a:cs typeface="Microsoft YaHei" charset="-122"/>
              </a:rPr>
              <a:t>混合云</a:t>
            </a:r>
            <a:endParaRPr kumimoji="0" lang="en-US" sz="14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nvGrpSpPr>
          <p:cNvPr id="209" name="Group 208"/>
          <p:cNvGrpSpPr/>
          <p:nvPr/>
        </p:nvGrpSpPr>
        <p:grpSpPr>
          <a:xfrm>
            <a:off x="1432824" y="1629121"/>
            <a:ext cx="5299399" cy="3495918"/>
            <a:chOff x="1133593" y="1477483"/>
            <a:chExt cx="4973860" cy="3137985"/>
          </a:xfrm>
        </p:grpSpPr>
        <p:cxnSp>
          <p:nvCxnSpPr>
            <p:cNvPr id="210" name="Straight Connector 209"/>
            <p:cNvCxnSpPr/>
            <p:nvPr/>
          </p:nvCxnSpPr>
          <p:spPr bwMode="auto">
            <a:xfrm flipH="1">
              <a:off x="3461238" y="2128242"/>
              <a:ext cx="1" cy="707366"/>
            </a:xfrm>
            <a:prstGeom prst="line">
              <a:avLst/>
            </a:prstGeom>
            <a:noFill/>
            <a:ln w="19050" cap="flat" cmpd="sng" algn="ctr">
              <a:solidFill>
                <a:srgbClr val="4D4F53">
                  <a:lumMod val="40000"/>
                  <a:lumOff val="60000"/>
                </a:srgbClr>
              </a:solidFill>
              <a:prstDash val="sysDash"/>
              <a:round/>
              <a:headEnd type="none" w="med" len="med"/>
              <a:tailEnd type="none" w="med" len="med"/>
            </a:ln>
            <a:effectLst/>
          </p:spPr>
        </p:cxnSp>
        <p:cxnSp>
          <p:nvCxnSpPr>
            <p:cNvPr id="211" name="Straight Connector 210"/>
            <p:cNvCxnSpPr/>
            <p:nvPr/>
          </p:nvCxnSpPr>
          <p:spPr bwMode="auto">
            <a:xfrm flipH="1" flipV="1">
              <a:off x="2127381" y="2801448"/>
              <a:ext cx="799210" cy="258121"/>
            </a:xfrm>
            <a:prstGeom prst="line">
              <a:avLst/>
            </a:prstGeom>
            <a:noFill/>
            <a:ln w="19050" cap="flat" cmpd="sng" algn="ctr">
              <a:solidFill>
                <a:srgbClr val="4D4F53">
                  <a:lumMod val="40000"/>
                  <a:lumOff val="60000"/>
                </a:srgbClr>
              </a:solidFill>
              <a:prstDash val="sysDash"/>
              <a:round/>
              <a:headEnd type="none" w="med" len="med"/>
              <a:tailEnd type="none" w="med" len="med"/>
            </a:ln>
            <a:effectLst/>
          </p:spPr>
        </p:cxnSp>
        <p:sp>
          <p:nvSpPr>
            <p:cNvPr id="212" name="TextBox 211"/>
            <p:cNvSpPr txBox="1"/>
            <p:nvPr/>
          </p:nvSpPr>
          <p:spPr>
            <a:xfrm>
              <a:off x="2497569" y="4218961"/>
              <a:ext cx="1962953" cy="3315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smtClean="0">
                  <a:ln>
                    <a:noFill/>
                  </a:ln>
                  <a:effectLst/>
                  <a:uLnTx/>
                  <a:uFillTx/>
                  <a:latin typeface="Microsoft YaHei" charset="-122"/>
                  <a:ea typeface="Microsoft YaHei" charset="-122"/>
                  <a:cs typeface="Microsoft YaHei" charset="-122"/>
                </a:rPr>
                <a:t>用戸</a:t>
              </a:r>
              <a:endParaRPr kumimoji="0" lang="en-US" sz="1800" b="1"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sp>
          <p:nvSpPr>
            <p:cNvPr id="213" name="TextBox 212"/>
            <p:cNvSpPr txBox="1"/>
            <p:nvPr/>
          </p:nvSpPr>
          <p:spPr>
            <a:xfrm>
              <a:off x="2993886" y="1635308"/>
              <a:ext cx="1013201" cy="3038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effectLst/>
                  <a:uLnTx/>
                  <a:uFillTx/>
                  <a:latin typeface="Microsoft YaHei" charset="-122"/>
                  <a:ea typeface="Microsoft YaHei" charset="-122"/>
                  <a:cs typeface="Microsoft YaHei" charset="-122"/>
                </a:rPr>
                <a:t>SaaS</a:t>
              </a:r>
            </a:p>
          </p:txBody>
        </p:sp>
        <p:cxnSp>
          <p:nvCxnSpPr>
            <p:cNvPr id="214" name="Straight Connector 213"/>
            <p:cNvCxnSpPr/>
            <p:nvPr/>
          </p:nvCxnSpPr>
          <p:spPr bwMode="auto">
            <a:xfrm flipH="1">
              <a:off x="2127380" y="3487835"/>
              <a:ext cx="862529" cy="276771"/>
            </a:xfrm>
            <a:prstGeom prst="line">
              <a:avLst/>
            </a:prstGeom>
            <a:noFill/>
            <a:ln w="19050" cap="flat" cmpd="sng" algn="ctr">
              <a:solidFill>
                <a:srgbClr val="4D4F53">
                  <a:lumMod val="40000"/>
                  <a:lumOff val="60000"/>
                </a:srgbClr>
              </a:solidFill>
              <a:prstDash val="sysDash"/>
              <a:round/>
              <a:headEnd type="none" w="med" len="med"/>
              <a:tailEnd type="none" w="med" len="med"/>
            </a:ln>
            <a:effectLst/>
          </p:spPr>
        </p:cxnSp>
        <p:cxnSp>
          <p:nvCxnSpPr>
            <p:cNvPr id="215" name="Straight Connector 214"/>
            <p:cNvCxnSpPr/>
            <p:nvPr/>
          </p:nvCxnSpPr>
          <p:spPr bwMode="auto">
            <a:xfrm flipV="1">
              <a:off x="4037111" y="2863290"/>
              <a:ext cx="556022" cy="177618"/>
            </a:xfrm>
            <a:prstGeom prst="line">
              <a:avLst/>
            </a:prstGeom>
            <a:noFill/>
            <a:ln w="19050" cap="flat" cmpd="sng" algn="ctr">
              <a:solidFill>
                <a:srgbClr val="4D4F53">
                  <a:lumMod val="40000"/>
                  <a:lumOff val="60000"/>
                </a:srgbClr>
              </a:solidFill>
              <a:prstDash val="sysDash"/>
              <a:round/>
              <a:headEnd type="none" w="med" len="med"/>
              <a:tailEnd type="none" w="med" len="med"/>
            </a:ln>
            <a:effectLst/>
          </p:spPr>
        </p:cxnSp>
        <p:cxnSp>
          <p:nvCxnSpPr>
            <p:cNvPr id="216" name="Straight Connector 215"/>
            <p:cNvCxnSpPr/>
            <p:nvPr/>
          </p:nvCxnSpPr>
          <p:spPr bwMode="auto">
            <a:xfrm>
              <a:off x="3880464" y="3487835"/>
              <a:ext cx="1179169" cy="382045"/>
            </a:xfrm>
            <a:prstGeom prst="line">
              <a:avLst/>
            </a:prstGeom>
            <a:noFill/>
            <a:ln w="19050" cap="flat" cmpd="sng" algn="ctr">
              <a:solidFill>
                <a:srgbClr val="4D4F53">
                  <a:lumMod val="40000"/>
                  <a:lumOff val="60000"/>
                </a:srgbClr>
              </a:solidFill>
              <a:prstDash val="sysDash"/>
              <a:round/>
              <a:headEnd type="none" w="med" len="med"/>
              <a:tailEnd type="none" w="med" len="med"/>
            </a:ln>
            <a:effectLst/>
          </p:spPr>
        </p:cxnSp>
        <p:grpSp>
          <p:nvGrpSpPr>
            <p:cNvPr id="217" name="Group 216"/>
            <p:cNvGrpSpPr/>
            <p:nvPr/>
          </p:nvGrpSpPr>
          <p:grpSpPr>
            <a:xfrm>
              <a:off x="1138330" y="2338845"/>
              <a:ext cx="1249985" cy="817120"/>
              <a:chOff x="1138330" y="2404162"/>
              <a:chExt cx="1249985" cy="817120"/>
            </a:xfrm>
          </p:grpSpPr>
          <p:sp>
            <p:nvSpPr>
              <p:cNvPr id="308" name="TextBox 307"/>
              <p:cNvSpPr txBox="1"/>
              <p:nvPr/>
            </p:nvSpPr>
            <p:spPr>
              <a:xfrm>
                <a:off x="1138330" y="2993363"/>
                <a:ext cx="1249985" cy="22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Microsoft YaHei" charset="-122"/>
                    <a:ea typeface="Microsoft YaHei" charset="-122"/>
                    <a:cs typeface="Microsoft YaHei" charset="-122"/>
                  </a:rPr>
                  <a:t>Web Apps</a:t>
                </a:r>
              </a:p>
            </p:txBody>
          </p:sp>
          <p:grpSp>
            <p:nvGrpSpPr>
              <p:cNvPr id="309" name="Group 308"/>
              <p:cNvGrpSpPr/>
              <p:nvPr/>
            </p:nvGrpSpPr>
            <p:grpSpPr>
              <a:xfrm>
                <a:off x="1465656" y="2404162"/>
                <a:ext cx="577347" cy="578792"/>
                <a:chOff x="1430071" y="2404162"/>
                <a:chExt cx="577347" cy="578792"/>
              </a:xfrm>
            </p:grpSpPr>
            <p:sp>
              <p:nvSpPr>
                <p:cNvPr id="310" name="Rectangle 5"/>
                <p:cNvSpPr>
                  <a:spLocks noChangeArrowheads="1"/>
                </p:cNvSpPr>
                <p:nvPr/>
              </p:nvSpPr>
              <p:spPr bwMode="auto">
                <a:xfrm>
                  <a:off x="1572420" y="2599260"/>
                  <a:ext cx="198598" cy="1450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err="1" smtClean="0">
                      <a:ln>
                        <a:noFill/>
                      </a:ln>
                      <a:effectLst/>
                      <a:uLnTx/>
                      <a:uFillTx/>
                      <a:latin typeface="Microsoft YaHei" charset="-122"/>
                      <a:ea typeface="Microsoft YaHei" charset="-122"/>
                      <a:cs typeface="Microsoft YaHei" charset="-122"/>
                    </a:rPr>
                    <a:t>ww</a:t>
                  </a:r>
                  <a:endParaRPr kumimoji="0" lang="en-US" sz="9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sp>
              <p:nvSpPr>
                <p:cNvPr id="311" name="Rectangle 6"/>
                <p:cNvSpPr>
                  <a:spLocks noChangeArrowheads="1"/>
                </p:cNvSpPr>
                <p:nvPr/>
              </p:nvSpPr>
              <p:spPr bwMode="auto">
                <a:xfrm>
                  <a:off x="1768242" y="2599260"/>
                  <a:ext cx="99299" cy="1450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50" b="0" i="0" u="none" strike="noStrike" kern="0" cap="none" spc="0" normalizeH="0" baseline="0" noProof="0" dirty="0" smtClean="0">
                      <a:ln>
                        <a:noFill/>
                      </a:ln>
                      <a:effectLst/>
                      <a:uLnTx/>
                      <a:uFillTx/>
                      <a:latin typeface="Microsoft YaHei" charset="-122"/>
                      <a:ea typeface="Microsoft YaHei" charset="-122"/>
                      <a:cs typeface="Microsoft YaHei" charset="-122"/>
                    </a:rPr>
                    <a:t>w</a:t>
                  </a:r>
                  <a:endParaRPr kumimoji="0" lang="en-US" sz="9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sp>
              <p:nvSpPr>
                <p:cNvPr id="312" name="Freeform 7"/>
                <p:cNvSpPr>
                  <a:spLocks noEditPoints="1"/>
                </p:cNvSpPr>
                <p:nvPr/>
              </p:nvSpPr>
              <p:spPr bwMode="auto">
                <a:xfrm>
                  <a:off x="1430071" y="2404162"/>
                  <a:ext cx="577347" cy="578792"/>
                </a:xfrm>
                <a:custGeom>
                  <a:avLst/>
                  <a:gdLst>
                    <a:gd name="T0" fmla="*/ 168 w 337"/>
                    <a:gd name="T1" fmla="*/ 8 h 336"/>
                    <a:gd name="T2" fmla="*/ 329 w 337"/>
                    <a:gd name="T3" fmla="*/ 168 h 336"/>
                    <a:gd name="T4" fmla="*/ 168 w 337"/>
                    <a:gd name="T5" fmla="*/ 328 h 336"/>
                    <a:gd name="T6" fmla="*/ 8 w 337"/>
                    <a:gd name="T7" fmla="*/ 168 h 336"/>
                    <a:gd name="T8" fmla="*/ 168 w 337"/>
                    <a:gd name="T9" fmla="*/ 8 h 336"/>
                    <a:gd name="T10" fmla="*/ 168 w 337"/>
                    <a:gd name="T11" fmla="*/ 0 h 336"/>
                    <a:gd name="T12" fmla="*/ 0 w 337"/>
                    <a:gd name="T13" fmla="*/ 168 h 336"/>
                    <a:gd name="T14" fmla="*/ 168 w 337"/>
                    <a:gd name="T15" fmla="*/ 336 h 336"/>
                    <a:gd name="T16" fmla="*/ 337 w 337"/>
                    <a:gd name="T17" fmla="*/ 168 h 336"/>
                    <a:gd name="T18" fmla="*/ 168 w 337"/>
                    <a:gd name="T19"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6">
                      <a:moveTo>
                        <a:pt x="168" y="8"/>
                      </a:moveTo>
                      <a:cubicBezTo>
                        <a:pt x="257" y="8"/>
                        <a:pt x="329" y="80"/>
                        <a:pt x="329" y="168"/>
                      </a:cubicBezTo>
                      <a:cubicBezTo>
                        <a:pt x="329" y="256"/>
                        <a:pt x="257" y="328"/>
                        <a:pt x="168" y="328"/>
                      </a:cubicBezTo>
                      <a:cubicBezTo>
                        <a:pt x="80" y="328"/>
                        <a:pt x="8" y="256"/>
                        <a:pt x="8" y="168"/>
                      </a:cubicBezTo>
                      <a:cubicBezTo>
                        <a:pt x="8" y="80"/>
                        <a:pt x="80" y="8"/>
                        <a:pt x="168" y="8"/>
                      </a:cubicBezTo>
                      <a:moveTo>
                        <a:pt x="168" y="0"/>
                      </a:moveTo>
                      <a:cubicBezTo>
                        <a:pt x="75" y="0"/>
                        <a:pt x="0" y="75"/>
                        <a:pt x="0" y="168"/>
                      </a:cubicBezTo>
                      <a:cubicBezTo>
                        <a:pt x="0" y="261"/>
                        <a:pt x="75" y="336"/>
                        <a:pt x="168" y="336"/>
                      </a:cubicBezTo>
                      <a:cubicBezTo>
                        <a:pt x="261" y="336"/>
                        <a:pt x="337" y="261"/>
                        <a:pt x="337" y="168"/>
                      </a:cubicBezTo>
                      <a:cubicBezTo>
                        <a:pt x="337" y="75"/>
                        <a:pt x="261" y="0"/>
                        <a:pt x="168" y="0"/>
                      </a:cubicBezTo>
                      <a:close/>
                    </a:path>
                  </a:pathLst>
                </a:custGeom>
                <a:solidFill>
                  <a:srgbClr val="0079BD"/>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3" name="Freeform 8"/>
                <p:cNvSpPr>
                  <a:spLocks/>
                </p:cNvSpPr>
                <p:nvPr/>
              </p:nvSpPr>
              <p:spPr bwMode="auto">
                <a:xfrm>
                  <a:off x="1531233" y="2409943"/>
                  <a:ext cx="184982" cy="566508"/>
                </a:xfrm>
                <a:custGeom>
                  <a:avLst/>
                  <a:gdLst>
                    <a:gd name="T0" fmla="*/ 100 w 108"/>
                    <a:gd name="T1" fmla="*/ 329 h 329"/>
                    <a:gd name="T2" fmla="*/ 0 w 108"/>
                    <a:gd name="T3" fmla="*/ 165 h 329"/>
                    <a:gd name="T4" fmla="*/ 108 w 108"/>
                    <a:gd name="T5" fmla="*/ 0 h 329"/>
                  </a:gdLst>
                  <a:ahLst/>
                  <a:cxnLst>
                    <a:cxn ang="0">
                      <a:pos x="T0" y="T1"/>
                    </a:cxn>
                    <a:cxn ang="0">
                      <a:pos x="T2" y="T3"/>
                    </a:cxn>
                    <a:cxn ang="0">
                      <a:pos x="T4" y="T5"/>
                    </a:cxn>
                  </a:cxnLst>
                  <a:rect l="0" t="0" r="r" b="b"/>
                  <a:pathLst>
                    <a:path w="108" h="329">
                      <a:moveTo>
                        <a:pt x="100" y="329"/>
                      </a:moveTo>
                      <a:cubicBezTo>
                        <a:pt x="41" y="298"/>
                        <a:pt x="0" y="236"/>
                        <a:pt x="0" y="165"/>
                      </a:cubicBezTo>
                      <a:cubicBezTo>
                        <a:pt x="0" y="90"/>
                        <a:pt x="44" y="29"/>
                        <a:pt x="108" y="0"/>
                      </a:cubicBezTo>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4" name="Freeform 9"/>
                <p:cNvSpPr>
                  <a:spLocks/>
                </p:cNvSpPr>
                <p:nvPr/>
              </p:nvSpPr>
              <p:spPr bwMode="auto">
                <a:xfrm>
                  <a:off x="1716215" y="2409943"/>
                  <a:ext cx="183537" cy="566508"/>
                </a:xfrm>
                <a:custGeom>
                  <a:avLst/>
                  <a:gdLst>
                    <a:gd name="T0" fmla="*/ 8 w 107"/>
                    <a:gd name="T1" fmla="*/ 329 h 329"/>
                    <a:gd name="T2" fmla="*/ 107 w 107"/>
                    <a:gd name="T3" fmla="*/ 165 h 329"/>
                    <a:gd name="T4" fmla="*/ 0 w 107"/>
                    <a:gd name="T5" fmla="*/ 0 h 329"/>
                  </a:gdLst>
                  <a:ahLst/>
                  <a:cxnLst>
                    <a:cxn ang="0">
                      <a:pos x="T0" y="T1"/>
                    </a:cxn>
                    <a:cxn ang="0">
                      <a:pos x="T2" y="T3"/>
                    </a:cxn>
                    <a:cxn ang="0">
                      <a:pos x="T4" y="T5"/>
                    </a:cxn>
                  </a:cxnLst>
                  <a:rect l="0" t="0" r="r" b="b"/>
                  <a:pathLst>
                    <a:path w="107" h="329">
                      <a:moveTo>
                        <a:pt x="8" y="329"/>
                      </a:moveTo>
                      <a:cubicBezTo>
                        <a:pt x="67" y="298"/>
                        <a:pt x="107" y="236"/>
                        <a:pt x="107" y="165"/>
                      </a:cubicBezTo>
                      <a:cubicBezTo>
                        <a:pt x="107" y="90"/>
                        <a:pt x="64" y="29"/>
                        <a:pt x="0" y="0"/>
                      </a:cubicBezTo>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5" name="Line 10"/>
                <p:cNvSpPr>
                  <a:spLocks noChangeShapeType="1"/>
                </p:cNvSpPr>
                <p:nvPr/>
              </p:nvSpPr>
              <p:spPr bwMode="auto">
                <a:xfrm>
                  <a:off x="1716215" y="2404162"/>
                  <a:ext cx="0" cy="196544"/>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6" name="Line 11"/>
                <p:cNvSpPr>
                  <a:spLocks noChangeShapeType="1"/>
                </p:cNvSpPr>
                <p:nvPr/>
              </p:nvSpPr>
              <p:spPr bwMode="auto">
                <a:xfrm>
                  <a:off x="1716215" y="2787133"/>
                  <a:ext cx="0" cy="195821"/>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7" name="Line 12"/>
                <p:cNvSpPr>
                  <a:spLocks noChangeShapeType="1"/>
                </p:cNvSpPr>
                <p:nvPr/>
              </p:nvSpPr>
              <p:spPr bwMode="auto">
                <a:xfrm>
                  <a:off x="1430071" y="2688861"/>
                  <a:ext cx="101162"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8" name="Line 13"/>
                <p:cNvSpPr>
                  <a:spLocks noChangeShapeType="1"/>
                </p:cNvSpPr>
                <p:nvPr/>
              </p:nvSpPr>
              <p:spPr bwMode="auto">
                <a:xfrm>
                  <a:off x="1904810" y="2688861"/>
                  <a:ext cx="102607"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19" name="Line 14"/>
                <p:cNvSpPr>
                  <a:spLocks noChangeShapeType="1"/>
                </p:cNvSpPr>
                <p:nvPr/>
              </p:nvSpPr>
              <p:spPr bwMode="auto">
                <a:xfrm>
                  <a:off x="1484988" y="2532060"/>
                  <a:ext cx="46462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20" name="Line 15"/>
                <p:cNvSpPr>
                  <a:spLocks noChangeShapeType="1"/>
                </p:cNvSpPr>
                <p:nvPr/>
              </p:nvSpPr>
              <p:spPr bwMode="auto">
                <a:xfrm>
                  <a:off x="1484988" y="2855779"/>
                  <a:ext cx="46462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sp>
          <p:nvSpPr>
            <p:cNvPr id="218" name="Freeform 5"/>
            <p:cNvSpPr>
              <a:spLocks/>
            </p:cNvSpPr>
            <p:nvPr/>
          </p:nvSpPr>
          <p:spPr bwMode="auto">
            <a:xfrm>
              <a:off x="3022136" y="1477483"/>
              <a:ext cx="878205" cy="522552"/>
            </a:xfrm>
            <a:custGeom>
              <a:avLst/>
              <a:gdLst>
                <a:gd name="T0" fmla="*/ 1955 w 2534"/>
                <a:gd name="T1" fmla="*/ 350 h 1508"/>
                <a:gd name="T2" fmla="*/ 1845 w 2534"/>
                <a:gd name="T3" fmla="*/ 361 h 1508"/>
                <a:gd name="T4" fmla="*/ 1201 w 2534"/>
                <a:gd name="T5" fmla="*/ 0 h 1508"/>
                <a:gd name="T6" fmla="*/ 449 w 2534"/>
                <a:gd name="T7" fmla="*/ 698 h 1508"/>
                <a:gd name="T8" fmla="*/ 406 w 2534"/>
                <a:gd name="T9" fmla="*/ 696 h 1508"/>
                <a:gd name="T10" fmla="*/ 0 w 2534"/>
                <a:gd name="T11" fmla="*/ 1102 h 1508"/>
                <a:gd name="T12" fmla="*/ 406 w 2534"/>
                <a:gd name="T13" fmla="*/ 1508 h 1508"/>
                <a:gd name="T14" fmla="*/ 1955 w 2534"/>
                <a:gd name="T15" fmla="*/ 1508 h 1508"/>
                <a:gd name="T16" fmla="*/ 2534 w 2534"/>
                <a:gd name="T17" fmla="*/ 929 h 1508"/>
                <a:gd name="T18" fmla="*/ 1955 w 2534"/>
                <a:gd name="T19" fmla="*/ 35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4" h="1508">
                  <a:moveTo>
                    <a:pt x="1955" y="350"/>
                  </a:moveTo>
                  <a:cubicBezTo>
                    <a:pt x="1917" y="350"/>
                    <a:pt x="1881" y="354"/>
                    <a:pt x="1845" y="361"/>
                  </a:cubicBezTo>
                  <a:cubicBezTo>
                    <a:pt x="1712" y="144"/>
                    <a:pt x="1474" y="0"/>
                    <a:pt x="1201" y="0"/>
                  </a:cubicBezTo>
                  <a:cubicBezTo>
                    <a:pt x="803" y="0"/>
                    <a:pt x="478" y="308"/>
                    <a:pt x="449" y="698"/>
                  </a:cubicBezTo>
                  <a:cubicBezTo>
                    <a:pt x="435" y="697"/>
                    <a:pt x="420" y="696"/>
                    <a:pt x="406" y="696"/>
                  </a:cubicBezTo>
                  <a:cubicBezTo>
                    <a:pt x="181" y="696"/>
                    <a:pt x="0" y="878"/>
                    <a:pt x="0" y="1102"/>
                  </a:cubicBezTo>
                  <a:cubicBezTo>
                    <a:pt x="0" y="1326"/>
                    <a:pt x="181" y="1508"/>
                    <a:pt x="406" y="1508"/>
                  </a:cubicBezTo>
                  <a:cubicBezTo>
                    <a:pt x="1955" y="1508"/>
                    <a:pt x="1955" y="1508"/>
                    <a:pt x="1955" y="1508"/>
                  </a:cubicBezTo>
                  <a:cubicBezTo>
                    <a:pt x="2275" y="1508"/>
                    <a:pt x="2534" y="1249"/>
                    <a:pt x="2534" y="929"/>
                  </a:cubicBezTo>
                  <a:cubicBezTo>
                    <a:pt x="2534" y="610"/>
                    <a:pt x="2275" y="350"/>
                    <a:pt x="1955" y="350"/>
                  </a:cubicBez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nvGrpSpPr>
            <p:cNvPr id="219" name="Group 218"/>
            <p:cNvGrpSpPr/>
            <p:nvPr/>
          </p:nvGrpSpPr>
          <p:grpSpPr>
            <a:xfrm>
              <a:off x="4601966" y="3534922"/>
              <a:ext cx="1505487" cy="886611"/>
              <a:chOff x="4601966" y="3534922"/>
              <a:chExt cx="1505487" cy="886611"/>
            </a:xfrm>
          </p:grpSpPr>
          <p:sp>
            <p:nvSpPr>
              <p:cNvPr id="292" name="TextBox 291"/>
              <p:cNvSpPr txBox="1"/>
              <p:nvPr/>
            </p:nvSpPr>
            <p:spPr>
              <a:xfrm>
                <a:off x="4601966" y="4193614"/>
                <a:ext cx="1505487" cy="22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Microsoft YaHei" charset="-122"/>
                    <a:ea typeface="Microsoft YaHei" charset="-122"/>
                    <a:cs typeface="Microsoft YaHei" charset="-122"/>
                  </a:rPr>
                  <a:t>Smart Phone</a:t>
                </a:r>
              </a:p>
            </p:txBody>
          </p:sp>
          <p:grpSp>
            <p:nvGrpSpPr>
              <p:cNvPr id="293" name="Group 292"/>
              <p:cNvGrpSpPr/>
              <p:nvPr/>
            </p:nvGrpSpPr>
            <p:grpSpPr>
              <a:xfrm>
                <a:off x="5167362" y="3534922"/>
                <a:ext cx="374695" cy="604786"/>
                <a:chOff x="4902258" y="3534922"/>
                <a:chExt cx="374695" cy="604786"/>
              </a:xfrm>
            </p:grpSpPr>
            <p:grpSp>
              <p:nvGrpSpPr>
                <p:cNvPr id="294" name="Group 293"/>
                <p:cNvGrpSpPr/>
                <p:nvPr/>
              </p:nvGrpSpPr>
              <p:grpSpPr>
                <a:xfrm>
                  <a:off x="5006458" y="3691294"/>
                  <a:ext cx="168176" cy="281093"/>
                  <a:chOff x="4950308" y="3735183"/>
                  <a:chExt cx="207251" cy="346404"/>
                </a:xfrm>
                <a:solidFill>
                  <a:srgbClr val="0079BD"/>
                </a:solidFill>
              </p:grpSpPr>
              <p:sp>
                <p:nvSpPr>
                  <p:cNvPr id="302" name="Rectangle 10"/>
                  <p:cNvSpPr>
                    <a:spLocks noChangeArrowheads="1"/>
                  </p:cNvSpPr>
                  <p:nvPr/>
                </p:nvSpPr>
                <p:spPr bwMode="auto">
                  <a:xfrm rot="16200000">
                    <a:off x="4948829" y="3736663"/>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3" name="Rectangle 11"/>
                  <p:cNvSpPr>
                    <a:spLocks noChangeArrowheads="1"/>
                  </p:cNvSpPr>
                  <p:nvPr/>
                </p:nvSpPr>
                <p:spPr bwMode="auto">
                  <a:xfrm rot="16200000">
                    <a:off x="5077620" y="3735183"/>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4" name="Rectangle 12"/>
                  <p:cNvSpPr>
                    <a:spLocks noChangeArrowheads="1"/>
                  </p:cNvSpPr>
                  <p:nvPr/>
                </p:nvSpPr>
                <p:spPr bwMode="auto">
                  <a:xfrm rot="16200000">
                    <a:off x="4950309" y="3868415"/>
                    <a:ext cx="76979"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5" name="Rectangle 13"/>
                  <p:cNvSpPr>
                    <a:spLocks noChangeArrowheads="1"/>
                  </p:cNvSpPr>
                  <p:nvPr/>
                </p:nvSpPr>
                <p:spPr bwMode="auto">
                  <a:xfrm rot="16200000">
                    <a:off x="5079100" y="3866935"/>
                    <a:ext cx="76979"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6" name="Rectangle 14"/>
                  <p:cNvSpPr>
                    <a:spLocks noChangeArrowheads="1"/>
                  </p:cNvSpPr>
                  <p:nvPr/>
                </p:nvSpPr>
                <p:spPr bwMode="auto">
                  <a:xfrm rot="16200000">
                    <a:off x="4948829" y="4003128"/>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7" name="Rectangle 15"/>
                  <p:cNvSpPr>
                    <a:spLocks noChangeArrowheads="1"/>
                  </p:cNvSpPr>
                  <p:nvPr/>
                </p:nvSpPr>
                <p:spPr bwMode="auto">
                  <a:xfrm rot="16200000">
                    <a:off x="5077620" y="4001648"/>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95" name="Group 294"/>
                <p:cNvGrpSpPr/>
                <p:nvPr/>
              </p:nvGrpSpPr>
              <p:grpSpPr>
                <a:xfrm>
                  <a:off x="4902258" y="3534922"/>
                  <a:ext cx="374695" cy="604786"/>
                  <a:chOff x="7227888" y="2922588"/>
                  <a:chExt cx="744537" cy="1201738"/>
                </a:xfrm>
              </p:grpSpPr>
              <p:sp>
                <p:nvSpPr>
                  <p:cNvPr id="296" name="Line 21"/>
                  <p:cNvSpPr>
                    <a:spLocks noChangeShapeType="1"/>
                  </p:cNvSpPr>
                  <p:nvPr/>
                </p:nvSpPr>
                <p:spPr bwMode="auto">
                  <a:xfrm>
                    <a:off x="7423150" y="3883025"/>
                    <a:ext cx="0"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97" name="Oval 22"/>
                  <p:cNvSpPr>
                    <a:spLocks noChangeArrowheads="1"/>
                  </p:cNvSpPr>
                  <p:nvPr/>
                </p:nvSpPr>
                <p:spPr bwMode="auto">
                  <a:xfrm>
                    <a:off x="7561263" y="3965575"/>
                    <a:ext cx="103188" cy="10318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98" name="Freeform 23"/>
                  <p:cNvSpPr>
                    <a:spLocks/>
                  </p:cNvSpPr>
                  <p:nvPr/>
                </p:nvSpPr>
                <p:spPr bwMode="auto">
                  <a:xfrm>
                    <a:off x="7229475" y="2922588"/>
                    <a:ext cx="742950" cy="1201738"/>
                  </a:xfrm>
                  <a:custGeom>
                    <a:avLst/>
                    <a:gdLst>
                      <a:gd name="T0" fmla="*/ 550 w 634"/>
                      <a:gd name="T1" fmla="*/ 1029 h 1029"/>
                      <a:gd name="T2" fmla="*/ 99 w 634"/>
                      <a:gd name="T3" fmla="*/ 1029 h 1029"/>
                      <a:gd name="T4" fmla="*/ 85 w 634"/>
                      <a:gd name="T5" fmla="*/ 1029 h 1029"/>
                      <a:gd name="T6" fmla="*/ 0 w 634"/>
                      <a:gd name="T7" fmla="*/ 943 h 1029"/>
                      <a:gd name="T8" fmla="*/ 0 w 634"/>
                      <a:gd name="T9" fmla="*/ 84 h 1029"/>
                      <a:gd name="T10" fmla="*/ 85 w 634"/>
                      <a:gd name="T11" fmla="*/ 0 h 1029"/>
                      <a:gd name="T12" fmla="*/ 550 w 634"/>
                      <a:gd name="T13" fmla="*/ 0 h 1029"/>
                      <a:gd name="T14" fmla="*/ 634 w 634"/>
                      <a:gd name="T15" fmla="*/ 84 h 1029"/>
                      <a:gd name="T16" fmla="*/ 634 w 634"/>
                      <a:gd name="T17" fmla="*/ 943 h 1029"/>
                      <a:gd name="T18" fmla="*/ 550 w 634"/>
                      <a:gd name="T19" fmla="*/ 102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4" h="1029">
                        <a:moveTo>
                          <a:pt x="550" y="1029"/>
                        </a:moveTo>
                        <a:cubicBezTo>
                          <a:pt x="99" y="1029"/>
                          <a:pt x="99" y="1029"/>
                          <a:pt x="99" y="1029"/>
                        </a:cubicBezTo>
                        <a:cubicBezTo>
                          <a:pt x="85" y="1029"/>
                          <a:pt x="85" y="1029"/>
                          <a:pt x="85" y="1029"/>
                        </a:cubicBezTo>
                        <a:cubicBezTo>
                          <a:pt x="38" y="1029"/>
                          <a:pt x="0" y="990"/>
                          <a:pt x="0" y="943"/>
                        </a:cubicBezTo>
                        <a:cubicBezTo>
                          <a:pt x="0" y="84"/>
                          <a:pt x="0" y="84"/>
                          <a:pt x="0" y="84"/>
                        </a:cubicBezTo>
                        <a:cubicBezTo>
                          <a:pt x="0" y="38"/>
                          <a:pt x="38" y="0"/>
                          <a:pt x="85" y="0"/>
                        </a:cubicBezTo>
                        <a:cubicBezTo>
                          <a:pt x="550" y="0"/>
                          <a:pt x="550" y="0"/>
                          <a:pt x="550" y="0"/>
                        </a:cubicBezTo>
                        <a:cubicBezTo>
                          <a:pt x="596" y="0"/>
                          <a:pt x="634" y="38"/>
                          <a:pt x="634" y="84"/>
                        </a:cubicBezTo>
                        <a:cubicBezTo>
                          <a:pt x="634" y="943"/>
                          <a:pt x="634" y="943"/>
                          <a:pt x="634" y="943"/>
                        </a:cubicBezTo>
                        <a:cubicBezTo>
                          <a:pt x="634" y="990"/>
                          <a:pt x="596" y="1029"/>
                          <a:pt x="550" y="1029"/>
                        </a:cubicBez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99" name="Line 24"/>
                  <p:cNvSpPr>
                    <a:spLocks noChangeShapeType="1"/>
                  </p:cNvSpPr>
                  <p:nvPr/>
                </p:nvSpPr>
                <p:spPr bwMode="auto">
                  <a:xfrm>
                    <a:off x="7227888" y="3140075"/>
                    <a:ext cx="74136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0" name="Line 25"/>
                  <p:cNvSpPr>
                    <a:spLocks noChangeShapeType="1"/>
                  </p:cNvSpPr>
                  <p:nvPr/>
                </p:nvSpPr>
                <p:spPr bwMode="auto">
                  <a:xfrm>
                    <a:off x="7227888" y="3911600"/>
                    <a:ext cx="74136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01" name="Line 26"/>
                  <p:cNvSpPr>
                    <a:spLocks noChangeShapeType="1"/>
                  </p:cNvSpPr>
                  <p:nvPr/>
                </p:nvSpPr>
                <p:spPr bwMode="auto">
                  <a:xfrm>
                    <a:off x="7472363" y="3036888"/>
                    <a:ext cx="25241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grpSp>
        <p:grpSp>
          <p:nvGrpSpPr>
            <p:cNvPr id="220" name="Group 219"/>
            <p:cNvGrpSpPr/>
            <p:nvPr/>
          </p:nvGrpSpPr>
          <p:grpSpPr>
            <a:xfrm>
              <a:off x="4722975" y="2407366"/>
              <a:ext cx="1333827" cy="774369"/>
              <a:chOff x="4722975" y="2407366"/>
              <a:chExt cx="1333827" cy="774369"/>
            </a:xfrm>
          </p:grpSpPr>
          <p:sp>
            <p:nvSpPr>
              <p:cNvPr id="253" name="TextBox 252"/>
              <p:cNvSpPr txBox="1"/>
              <p:nvPr/>
            </p:nvSpPr>
            <p:spPr>
              <a:xfrm>
                <a:off x="4967416" y="2953816"/>
                <a:ext cx="844945" cy="22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Microsoft YaHei" charset="-122"/>
                    <a:ea typeface="Microsoft YaHei" charset="-122"/>
                    <a:cs typeface="Microsoft YaHei" charset="-122"/>
                  </a:rPr>
                  <a:t>VDI</a:t>
                </a:r>
              </a:p>
            </p:txBody>
          </p:sp>
          <p:grpSp>
            <p:nvGrpSpPr>
              <p:cNvPr id="254" name="Group 253"/>
              <p:cNvGrpSpPr/>
              <p:nvPr/>
            </p:nvGrpSpPr>
            <p:grpSpPr>
              <a:xfrm>
                <a:off x="4722975" y="2407366"/>
                <a:ext cx="1333827" cy="517609"/>
                <a:chOff x="4809052" y="2407366"/>
                <a:chExt cx="1333827" cy="517609"/>
              </a:xfrm>
            </p:grpSpPr>
            <p:grpSp>
              <p:nvGrpSpPr>
                <p:cNvPr id="255" name="Group 254"/>
                <p:cNvGrpSpPr/>
                <p:nvPr/>
              </p:nvGrpSpPr>
              <p:grpSpPr>
                <a:xfrm>
                  <a:off x="4809052" y="2538526"/>
                  <a:ext cx="538730" cy="382198"/>
                  <a:chOff x="8023909" y="3897703"/>
                  <a:chExt cx="538730" cy="382198"/>
                </a:xfrm>
              </p:grpSpPr>
              <p:grpSp>
                <p:nvGrpSpPr>
                  <p:cNvPr id="279" name="Group 278"/>
                  <p:cNvGrpSpPr/>
                  <p:nvPr/>
                </p:nvGrpSpPr>
                <p:grpSpPr>
                  <a:xfrm>
                    <a:off x="8023909" y="3897703"/>
                    <a:ext cx="538730" cy="382198"/>
                    <a:chOff x="7991475" y="3349626"/>
                    <a:chExt cx="1311276" cy="930275"/>
                  </a:xfrm>
                </p:grpSpPr>
                <p:sp>
                  <p:nvSpPr>
                    <p:cNvPr id="287" name="Freeform 30"/>
                    <p:cNvSpPr>
                      <a:spLocks/>
                    </p:cNvSpPr>
                    <p:nvPr/>
                  </p:nvSpPr>
                  <p:spPr bwMode="auto">
                    <a:xfrm>
                      <a:off x="7991475" y="3349626"/>
                      <a:ext cx="1311276" cy="930275"/>
                    </a:xfrm>
                    <a:custGeom>
                      <a:avLst/>
                      <a:gdLst>
                        <a:gd name="T0" fmla="*/ 2652 w 2718"/>
                        <a:gd name="T1" fmla="*/ 1926 h 1926"/>
                        <a:gd name="T2" fmla="*/ 65 w 2718"/>
                        <a:gd name="T3" fmla="*/ 1926 h 1926"/>
                        <a:gd name="T4" fmla="*/ 0 w 2718"/>
                        <a:gd name="T5" fmla="*/ 1860 h 1926"/>
                        <a:gd name="T6" fmla="*/ 0 w 2718"/>
                        <a:gd name="T7" fmla="*/ 66 h 1926"/>
                        <a:gd name="T8" fmla="*/ 65 w 2718"/>
                        <a:gd name="T9" fmla="*/ 0 h 1926"/>
                        <a:gd name="T10" fmla="*/ 2652 w 2718"/>
                        <a:gd name="T11" fmla="*/ 0 h 1926"/>
                        <a:gd name="T12" fmla="*/ 2718 w 2718"/>
                        <a:gd name="T13" fmla="*/ 66 h 1926"/>
                        <a:gd name="T14" fmla="*/ 2718 w 2718"/>
                        <a:gd name="T15" fmla="*/ 1860 h 1926"/>
                        <a:gd name="T16" fmla="*/ 2652 w 2718"/>
                        <a:gd name="T17" fmla="*/ 1926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8" h="1926">
                          <a:moveTo>
                            <a:pt x="2652" y="1926"/>
                          </a:moveTo>
                          <a:cubicBezTo>
                            <a:pt x="65" y="1926"/>
                            <a:pt x="65" y="1926"/>
                            <a:pt x="65" y="1926"/>
                          </a:cubicBezTo>
                          <a:cubicBezTo>
                            <a:pt x="29" y="1926"/>
                            <a:pt x="0" y="1897"/>
                            <a:pt x="0" y="1860"/>
                          </a:cubicBezTo>
                          <a:cubicBezTo>
                            <a:pt x="0" y="66"/>
                            <a:pt x="0" y="66"/>
                            <a:pt x="0" y="66"/>
                          </a:cubicBezTo>
                          <a:cubicBezTo>
                            <a:pt x="0" y="30"/>
                            <a:pt x="29" y="0"/>
                            <a:pt x="65" y="0"/>
                          </a:cubicBezTo>
                          <a:cubicBezTo>
                            <a:pt x="2652" y="0"/>
                            <a:pt x="2652" y="0"/>
                            <a:pt x="2652" y="0"/>
                          </a:cubicBezTo>
                          <a:cubicBezTo>
                            <a:pt x="2689" y="0"/>
                            <a:pt x="2718" y="30"/>
                            <a:pt x="2718" y="66"/>
                          </a:cubicBezTo>
                          <a:cubicBezTo>
                            <a:pt x="2718" y="1860"/>
                            <a:pt x="2718" y="1860"/>
                            <a:pt x="2718" y="1860"/>
                          </a:cubicBezTo>
                          <a:cubicBezTo>
                            <a:pt x="2718" y="1897"/>
                            <a:pt x="2689" y="1926"/>
                            <a:pt x="2652" y="1926"/>
                          </a:cubicBez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8" name="Line 31"/>
                    <p:cNvSpPr>
                      <a:spLocks noChangeShapeType="1"/>
                    </p:cNvSpPr>
                    <p:nvPr/>
                  </p:nvSpPr>
                  <p:spPr bwMode="auto">
                    <a:xfrm>
                      <a:off x="7996238" y="3541713"/>
                      <a:ext cx="130651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9" name="Oval 32"/>
                    <p:cNvSpPr>
                      <a:spLocks noChangeArrowheads="1"/>
                    </p:cNvSpPr>
                    <p:nvPr/>
                  </p:nvSpPr>
                  <p:spPr bwMode="auto">
                    <a:xfrm>
                      <a:off x="8126413" y="3424238"/>
                      <a:ext cx="44450"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90" name="Oval 33"/>
                    <p:cNvSpPr>
                      <a:spLocks noChangeArrowheads="1"/>
                    </p:cNvSpPr>
                    <p:nvPr/>
                  </p:nvSpPr>
                  <p:spPr bwMode="auto">
                    <a:xfrm>
                      <a:off x="8259763" y="3424238"/>
                      <a:ext cx="46038"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91" name="Oval 34"/>
                    <p:cNvSpPr>
                      <a:spLocks noChangeArrowheads="1"/>
                    </p:cNvSpPr>
                    <p:nvPr/>
                  </p:nvSpPr>
                  <p:spPr bwMode="auto">
                    <a:xfrm>
                      <a:off x="8389938" y="3424238"/>
                      <a:ext cx="46038"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80" name="Group 279"/>
                  <p:cNvGrpSpPr/>
                  <p:nvPr/>
                </p:nvGrpSpPr>
                <p:grpSpPr>
                  <a:xfrm rot="16200000">
                    <a:off x="8209186" y="3987410"/>
                    <a:ext cx="168176" cy="281093"/>
                    <a:chOff x="4950308" y="3735183"/>
                    <a:chExt cx="207251" cy="346404"/>
                  </a:xfrm>
                  <a:solidFill>
                    <a:srgbClr val="0079BD"/>
                  </a:solidFill>
                </p:grpSpPr>
                <p:sp>
                  <p:nvSpPr>
                    <p:cNvPr id="281" name="Rectangle 10"/>
                    <p:cNvSpPr>
                      <a:spLocks noChangeArrowheads="1"/>
                    </p:cNvSpPr>
                    <p:nvPr/>
                  </p:nvSpPr>
                  <p:spPr bwMode="auto">
                    <a:xfrm rot="16200000">
                      <a:off x="4948829" y="3736663"/>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2" name="Rectangle 11"/>
                    <p:cNvSpPr>
                      <a:spLocks noChangeArrowheads="1"/>
                    </p:cNvSpPr>
                    <p:nvPr/>
                  </p:nvSpPr>
                  <p:spPr bwMode="auto">
                    <a:xfrm rot="16200000">
                      <a:off x="5077620" y="3735183"/>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3" name="Rectangle 12"/>
                    <p:cNvSpPr>
                      <a:spLocks noChangeArrowheads="1"/>
                    </p:cNvSpPr>
                    <p:nvPr/>
                  </p:nvSpPr>
                  <p:spPr bwMode="auto">
                    <a:xfrm rot="16200000">
                      <a:off x="4950309" y="3868415"/>
                      <a:ext cx="76979"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4" name="Rectangle 13"/>
                    <p:cNvSpPr>
                      <a:spLocks noChangeArrowheads="1"/>
                    </p:cNvSpPr>
                    <p:nvPr/>
                  </p:nvSpPr>
                  <p:spPr bwMode="auto">
                    <a:xfrm rot="16200000">
                      <a:off x="5079100" y="3866935"/>
                      <a:ext cx="76979"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5" name="Rectangle 14"/>
                    <p:cNvSpPr>
                      <a:spLocks noChangeArrowheads="1"/>
                    </p:cNvSpPr>
                    <p:nvPr/>
                  </p:nvSpPr>
                  <p:spPr bwMode="auto">
                    <a:xfrm rot="16200000">
                      <a:off x="4948829" y="4003128"/>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86" name="Rectangle 15"/>
                    <p:cNvSpPr>
                      <a:spLocks noChangeArrowheads="1"/>
                    </p:cNvSpPr>
                    <p:nvPr/>
                  </p:nvSpPr>
                  <p:spPr bwMode="auto">
                    <a:xfrm rot="16200000">
                      <a:off x="5077620" y="4001648"/>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grpSp>
              <p:nvGrpSpPr>
                <p:cNvPr id="256" name="Group 255"/>
                <p:cNvGrpSpPr/>
                <p:nvPr/>
              </p:nvGrpSpPr>
              <p:grpSpPr>
                <a:xfrm>
                  <a:off x="5413279" y="2407366"/>
                  <a:ext cx="729600" cy="517609"/>
                  <a:chOff x="7595795" y="3695385"/>
                  <a:chExt cx="729600" cy="517609"/>
                </a:xfrm>
              </p:grpSpPr>
              <p:grpSp>
                <p:nvGrpSpPr>
                  <p:cNvPr id="257" name="Group 256"/>
                  <p:cNvGrpSpPr/>
                  <p:nvPr/>
                </p:nvGrpSpPr>
                <p:grpSpPr>
                  <a:xfrm>
                    <a:off x="7595795" y="3695385"/>
                    <a:ext cx="729600" cy="517609"/>
                    <a:chOff x="7595795" y="3695385"/>
                    <a:chExt cx="729600" cy="517609"/>
                  </a:xfrm>
                </p:grpSpPr>
                <p:grpSp>
                  <p:nvGrpSpPr>
                    <p:cNvPr id="261" name="Group 260"/>
                    <p:cNvGrpSpPr/>
                    <p:nvPr/>
                  </p:nvGrpSpPr>
                  <p:grpSpPr>
                    <a:xfrm>
                      <a:off x="7595795" y="3695385"/>
                      <a:ext cx="729600" cy="517609"/>
                      <a:chOff x="7991475" y="3349626"/>
                      <a:chExt cx="1311276" cy="930275"/>
                    </a:xfrm>
                  </p:grpSpPr>
                  <p:sp>
                    <p:nvSpPr>
                      <p:cNvPr id="274" name="Freeform 30"/>
                      <p:cNvSpPr>
                        <a:spLocks/>
                      </p:cNvSpPr>
                      <p:nvPr/>
                    </p:nvSpPr>
                    <p:spPr bwMode="auto">
                      <a:xfrm>
                        <a:off x="7991475" y="3349626"/>
                        <a:ext cx="1311276" cy="930275"/>
                      </a:xfrm>
                      <a:custGeom>
                        <a:avLst/>
                        <a:gdLst>
                          <a:gd name="T0" fmla="*/ 2652 w 2718"/>
                          <a:gd name="T1" fmla="*/ 1926 h 1926"/>
                          <a:gd name="T2" fmla="*/ 65 w 2718"/>
                          <a:gd name="T3" fmla="*/ 1926 h 1926"/>
                          <a:gd name="T4" fmla="*/ 0 w 2718"/>
                          <a:gd name="T5" fmla="*/ 1860 h 1926"/>
                          <a:gd name="T6" fmla="*/ 0 w 2718"/>
                          <a:gd name="T7" fmla="*/ 66 h 1926"/>
                          <a:gd name="T8" fmla="*/ 65 w 2718"/>
                          <a:gd name="T9" fmla="*/ 0 h 1926"/>
                          <a:gd name="T10" fmla="*/ 2652 w 2718"/>
                          <a:gd name="T11" fmla="*/ 0 h 1926"/>
                          <a:gd name="T12" fmla="*/ 2718 w 2718"/>
                          <a:gd name="T13" fmla="*/ 66 h 1926"/>
                          <a:gd name="T14" fmla="*/ 2718 w 2718"/>
                          <a:gd name="T15" fmla="*/ 1860 h 1926"/>
                          <a:gd name="T16" fmla="*/ 2652 w 2718"/>
                          <a:gd name="T17" fmla="*/ 1926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8" h="1926">
                            <a:moveTo>
                              <a:pt x="2652" y="1926"/>
                            </a:moveTo>
                            <a:cubicBezTo>
                              <a:pt x="65" y="1926"/>
                              <a:pt x="65" y="1926"/>
                              <a:pt x="65" y="1926"/>
                            </a:cubicBezTo>
                            <a:cubicBezTo>
                              <a:pt x="29" y="1926"/>
                              <a:pt x="0" y="1897"/>
                              <a:pt x="0" y="1860"/>
                            </a:cubicBezTo>
                            <a:cubicBezTo>
                              <a:pt x="0" y="66"/>
                              <a:pt x="0" y="66"/>
                              <a:pt x="0" y="66"/>
                            </a:cubicBezTo>
                            <a:cubicBezTo>
                              <a:pt x="0" y="30"/>
                              <a:pt x="29" y="0"/>
                              <a:pt x="65" y="0"/>
                            </a:cubicBezTo>
                            <a:cubicBezTo>
                              <a:pt x="2652" y="0"/>
                              <a:pt x="2652" y="0"/>
                              <a:pt x="2652" y="0"/>
                            </a:cubicBezTo>
                            <a:cubicBezTo>
                              <a:pt x="2689" y="0"/>
                              <a:pt x="2718" y="30"/>
                              <a:pt x="2718" y="66"/>
                            </a:cubicBezTo>
                            <a:cubicBezTo>
                              <a:pt x="2718" y="1860"/>
                              <a:pt x="2718" y="1860"/>
                              <a:pt x="2718" y="1860"/>
                            </a:cubicBezTo>
                            <a:cubicBezTo>
                              <a:pt x="2718" y="1897"/>
                              <a:pt x="2689" y="1926"/>
                              <a:pt x="2652" y="1926"/>
                            </a:cubicBez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5" name="Line 31"/>
                      <p:cNvSpPr>
                        <a:spLocks noChangeShapeType="1"/>
                      </p:cNvSpPr>
                      <p:nvPr/>
                    </p:nvSpPr>
                    <p:spPr bwMode="auto">
                      <a:xfrm>
                        <a:off x="7996238" y="3541713"/>
                        <a:ext cx="1306513" cy="0"/>
                      </a:xfrm>
                      <a:prstGeom prst="line">
                        <a:avLst/>
                      </a:prstGeom>
                      <a:noFill/>
                      <a:ln w="19050" cap="flat">
                        <a:solidFill>
                          <a:srgbClr val="0079B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6" name="Oval 32"/>
                      <p:cNvSpPr>
                        <a:spLocks noChangeArrowheads="1"/>
                      </p:cNvSpPr>
                      <p:nvPr/>
                    </p:nvSpPr>
                    <p:spPr bwMode="auto">
                      <a:xfrm>
                        <a:off x="8126413" y="3424238"/>
                        <a:ext cx="44450"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7" name="Oval 33"/>
                      <p:cNvSpPr>
                        <a:spLocks noChangeArrowheads="1"/>
                      </p:cNvSpPr>
                      <p:nvPr/>
                    </p:nvSpPr>
                    <p:spPr bwMode="auto">
                      <a:xfrm>
                        <a:off x="8259763" y="3424238"/>
                        <a:ext cx="46038"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8" name="Oval 34"/>
                      <p:cNvSpPr>
                        <a:spLocks noChangeArrowheads="1"/>
                      </p:cNvSpPr>
                      <p:nvPr/>
                    </p:nvSpPr>
                    <p:spPr bwMode="auto">
                      <a:xfrm>
                        <a:off x="8389938" y="3424238"/>
                        <a:ext cx="46038" cy="46038"/>
                      </a:xfrm>
                      <a:prstGeom prst="ellipse">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62" name="Group 261"/>
                    <p:cNvGrpSpPr/>
                    <p:nvPr/>
                  </p:nvGrpSpPr>
                  <p:grpSpPr>
                    <a:xfrm rot="16200000">
                      <a:off x="7730119" y="3833368"/>
                      <a:ext cx="84904" cy="141910"/>
                      <a:chOff x="4950308" y="3735183"/>
                      <a:chExt cx="207251" cy="346404"/>
                    </a:xfrm>
                    <a:solidFill>
                      <a:srgbClr val="0079BD"/>
                    </a:solidFill>
                  </p:grpSpPr>
                  <p:sp>
                    <p:nvSpPr>
                      <p:cNvPr id="268" name="Rectangle 10"/>
                      <p:cNvSpPr>
                        <a:spLocks noChangeArrowheads="1"/>
                      </p:cNvSpPr>
                      <p:nvPr/>
                    </p:nvSpPr>
                    <p:spPr bwMode="auto">
                      <a:xfrm rot="16200000">
                        <a:off x="4948829" y="3736663"/>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69" name="Rectangle 11"/>
                      <p:cNvSpPr>
                        <a:spLocks noChangeArrowheads="1"/>
                      </p:cNvSpPr>
                      <p:nvPr/>
                    </p:nvSpPr>
                    <p:spPr bwMode="auto">
                      <a:xfrm rot="16200000">
                        <a:off x="5077620" y="3735183"/>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0" name="Rectangle 12"/>
                      <p:cNvSpPr>
                        <a:spLocks noChangeArrowheads="1"/>
                      </p:cNvSpPr>
                      <p:nvPr/>
                    </p:nvSpPr>
                    <p:spPr bwMode="auto">
                      <a:xfrm rot="16200000">
                        <a:off x="4950309" y="3868415"/>
                        <a:ext cx="76979"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1" name="Rectangle 13"/>
                      <p:cNvSpPr>
                        <a:spLocks noChangeArrowheads="1"/>
                      </p:cNvSpPr>
                      <p:nvPr/>
                    </p:nvSpPr>
                    <p:spPr bwMode="auto">
                      <a:xfrm rot="16200000">
                        <a:off x="5079100" y="3866935"/>
                        <a:ext cx="76979"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2" name="Rectangle 14"/>
                      <p:cNvSpPr>
                        <a:spLocks noChangeArrowheads="1"/>
                      </p:cNvSpPr>
                      <p:nvPr/>
                    </p:nvSpPr>
                    <p:spPr bwMode="auto">
                      <a:xfrm rot="16200000">
                        <a:off x="4948829" y="4003128"/>
                        <a:ext cx="79938" cy="769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73" name="Rectangle 15"/>
                      <p:cNvSpPr>
                        <a:spLocks noChangeArrowheads="1"/>
                      </p:cNvSpPr>
                      <p:nvPr/>
                    </p:nvSpPr>
                    <p:spPr bwMode="auto">
                      <a:xfrm rot="16200000">
                        <a:off x="5077620" y="4001648"/>
                        <a:ext cx="79938" cy="79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sp>
                  <p:nvSpPr>
                    <p:cNvPr id="263" name="Freeform 54"/>
                    <p:cNvSpPr>
                      <a:spLocks noEditPoints="1"/>
                    </p:cNvSpPr>
                    <p:nvPr/>
                  </p:nvSpPr>
                  <p:spPr bwMode="auto">
                    <a:xfrm>
                      <a:off x="7707402" y="4065928"/>
                      <a:ext cx="58735" cy="93081"/>
                    </a:xfrm>
                    <a:custGeom>
                      <a:avLst/>
                      <a:gdLst>
                        <a:gd name="T0" fmla="*/ 0 w 169"/>
                        <a:gd name="T1" fmla="*/ 270 h 270"/>
                        <a:gd name="T2" fmla="*/ 169 w 169"/>
                        <a:gd name="T3" fmla="*/ 270 h 270"/>
                        <a:gd name="T4" fmla="*/ 169 w 169"/>
                        <a:gd name="T5" fmla="*/ 0 h 270"/>
                        <a:gd name="T6" fmla="*/ 0 w 169"/>
                        <a:gd name="T7" fmla="*/ 0 h 270"/>
                        <a:gd name="T8" fmla="*/ 0 w 169"/>
                        <a:gd name="T9" fmla="*/ 270 h 270"/>
                        <a:gd name="T10" fmla="*/ 90 w 169"/>
                        <a:gd name="T11" fmla="*/ 212 h 270"/>
                        <a:gd name="T12" fmla="*/ 78 w 169"/>
                        <a:gd name="T13" fmla="*/ 200 h 270"/>
                        <a:gd name="T14" fmla="*/ 90 w 169"/>
                        <a:gd name="T15" fmla="*/ 189 h 270"/>
                        <a:gd name="T16" fmla="*/ 101 w 169"/>
                        <a:gd name="T17" fmla="*/ 200 h 270"/>
                        <a:gd name="T18" fmla="*/ 90 w 169"/>
                        <a:gd name="T19" fmla="*/ 212 h 270"/>
                        <a:gd name="T20" fmla="*/ 18 w 169"/>
                        <a:gd name="T21" fmla="*/ 14 h 270"/>
                        <a:gd name="T22" fmla="*/ 155 w 169"/>
                        <a:gd name="T23" fmla="*/ 14 h 270"/>
                        <a:gd name="T24" fmla="*/ 155 w 169"/>
                        <a:gd name="T25" fmla="*/ 31 h 270"/>
                        <a:gd name="T26" fmla="*/ 18 w 169"/>
                        <a:gd name="T27" fmla="*/ 31 h 270"/>
                        <a:gd name="T28" fmla="*/ 18 w 169"/>
                        <a:gd name="T29" fmla="*/ 14 h 270"/>
                        <a:gd name="T30" fmla="*/ 18 w 169"/>
                        <a:gd name="T31" fmla="*/ 46 h 270"/>
                        <a:gd name="T32" fmla="*/ 155 w 169"/>
                        <a:gd name="T33" fmla="*/ 46 h 270"/>
                        <a:gd name="T34" fmla="*/ 155 w 169"/>
                        <a:gd name="T35" fmla="*/ 63 h 270"/>
                        <a:gd name="T36" fmla="*/ 18 w 169"/>
                        <a:gd name="T37" fmla="*/ 63 h 270"/>
                        <a:gd name="T38" fmla="*/ 18 w 169"/>
                        <a:gd name="T39" fmla="*/ 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270">
                          <a:moveTo>
                            <a:pt x="0" y="270"/>
                          </a:moveTo>
                          <a:cubicBezTo>
                            <a:pt x="169" y="270"/>
                            <a:pt x="169" y="270"/>
                            <a:pt x="169" y="270"/>
                          </a:cubicBezTo>
                          <a:cubicBezTo>
                            <a:pt x="169" y="0"/>
                            <a:pt x="169" y="0"/>
                            <a:pt x="169" y="0"/>
                          </a:cubicBezTo>
                          <a:cubicBezTo>
                            <a:pt x="0" y="0"/>
                            <a:pt x="0" y="0"/>
                            <a:pt x="0" y="0"/>
                          </a:cubicBezTo>
                          <a:lnTo>
                            <a:pt x="0" y="270"/>
                          </a:lnTo>
                          <a:close/>
                          <a:moveTo>
                            <a:pt x="90" y="212"/>
                          </a:moveTo>
                          <a:cubicBezTo>
                            <a:pt x="83" y="212"/>
                            <a:pt x="78" y="207"/>
                            <a:pt x="78" y="200"/>
                          </a:cubicBezTo>
                          <a:cubicBezTo>
                            <a:pt x="78" y="194"/>
                            <a:pt x="83" y="189"/>
                            <a:pt x="90" y="189"/>
                          </a:cubicBezTo>
                          <a:cubicBezTo>
                            <a:pt x="96" y="189"/>
                            <a:pt x="101" y="194"/>
                            <a:pt x="101" y="200"/>
                          </a:cubicBezTo>
                          <a:cubicBezTo>
                            <a:pt x="101" y="207"/>
                            <a:pt x="96" y="212"/>
                            <a:pt x="90" y="212"/>
                          </a:cubicBezTo>
                          <a:close/>
                          <a:moveTo>
                            <a:pt x="18" y="14"/>
                          </a:moveTo>
                          <a:cubicBezTo>
                            <a:pt x="155" y="14"/>
                            <a:pt x="155" y="14"/>
                            <a:pt x="155" y="14"/>
                          </a:cubicBezTo>
                          <a:cubicBezTo>
                            <a:pt x="155" y="31"/>
                            <a:pt x="155" y="31"/>
                            <a:pt x="155" y="31"/>
                          </a:cubicBezTo>
                          <a:cubicBezTo>
                            <a:pt x="18" y="31"/>
                            <a:pt x="18" y="31"/>
                            <a:pt x="18" y="31"/>
                          </a:cubicBezTo>
                          <a:lnTo>
                            <a:pt x="18" y="14"/>
                          </a:lnTo>
                          <a:close/>
                          <a:moveTo>
                            <a:pt x="18" y="46"/>
                          </a:moveTo>
                          <a:cubicBezTo>
                            <a:pt x="155" y="46"/>
                            <a:pt x="155" y="46"/>
                            <a:pt x="155" y="46"/>
                          </a:cubicBezTo>
                          <a:cubicBezTo>
                            <a:pt x="155" y="63"/>
                            <a:pt x="155" y="63"/>
                            <a:pt x="155" y="63"/>
                          </a:cubicBezTo>
                          <a:cubicBezTo>
                            <a:pt x="18" y="63"/>
                            <a:pt x="18" y="63"/>
                            <a:pt x="18" y="63"/>
                          </a:cubicBezTo>
                          <a:lnTo>
                            <a:pt x="18" y="46"/>
                          </a:lnTo>
                          <a:close/>
                        </a:path>
                      </a:pathLst>
                    </a:custGeom>
                    <a:solidFill>
                      <a:srgbClr val="0079B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64" name="Freeform 54"/>
                    <p:cNvSpPr>
                      <a:spLocks noEditPoints="1"/>
                    </p:cNvSpPr>
                    <p:nvPr/>
                  </p:nvSpPr>
                  <p:spPr bwMode="auto">
                    <a:xfrm>
                      <a:off x="7790156" y="4065928"/>
                      <a:ext cx="58735" cy="93081"/>
                    </a:xfrm>
                    <a:custGeom>
                      <a:avLst/>
                      <a:gdLst>
                        <a:gd name="T0" fmla="*/ 0 w 169"/>
                        <a:gd name="T1" fmla="*/ 270 h 270"/>
                        <a:gd name="T2" fmla="*/ 169 w 169"/>
                        <a:gd name="T3" fmla="*/ 270 h 270"/>
                        <a:gd name="T4" fmla="*/ 169 w 169"/>
                        <a:gd name="T5" fmla="*/ 0 h 270"/>
                        <a:gd name="T6" fmla="*/ 0 w 169"/>
                        <a:gd name="T7" fmla="*/ 0 h 270"/>
                        <a:gd name="T8" fmla="*/ 0 w 169"/>
                        <a:gd name="T9" fmla="*/ 270 h 270"/>
                        <a:gd name="T10" fmla="*/ 90 w 169"/>
                        <a:gd name="T11" fmla="*/ 212 h 270"/>
                        <a:gd name="T12" fmla="*/ 78 w 169"/>
                        <a:gd name="T13" fmla="*/ 200 h 270"/>
                        <a:gd name="T14" fmla="*/ 90 w 169"/>
                        <a:gd name="T15" fmla="*/ 189 h 270"/>
                        <a:gd name="T16" fmla="*/ 101 w 169"/>
                        <a:gd name="T17" fmla="*/ 200 h 270"/>
                        <a:gd name="T18" fmla="*/ 90 w 169"/>
                        <a:gd name="T19" fmla="*/ 212 h 270"/>
                        <a:gd name="T20" fmla="*/ 18 w 169"/>
                        <a:gd name="T21" fmla="*/ 14 h 270"/>
                        <a:gd name="T22" fmla="*/ 155 w 169"/>
                        <a:gd name="T23" fmla="*/ 14 h 270"/>
                        <a:gd name="T24" fmla="*/ 155 w 169"/>
                        <a:gd name="T25" fmla="*/ 31 h 270"/>
                        <a:gd name="T26" fmla="*/ 18 w 169"/>
                        <a:gd name="T27" fmla="*/ 31 h 270"/>
                        <a:gd name="T28" fmla="*/ 18 w 169"/>
                        <a:gd name="T29" fmla="*/ 14 h 270"/>
                        <a:gd name="T30" fmla="*/ 18 w 169"/>
                        <a:gd name="T31" fmla="*/ 46 h 270"/>
                        <a:gd name="T32" fmla="*/ 155 w 169"/>
                        <a:gd name="T33" fmla="*/ 46 h 270"/>
                        <a:gd name="T34" fmla="*/ 155 w 169"/>
                        <a:gd name="T35" fmla="*/ 63 h 270"/>
                        <a:gd name="T36" fmla="*/ 18 w 169"/>
                        <a:gd name="T37" fmla="*/ 63 h 270"/>
                        <a:gd name="T38" fmla="*/ 18 w 169"/>
                        <a:gd name="T39" fmla="*/ 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270">
                          <a:moveTo>
                            <a:pt x="0" y="270"/>
                          </a:moveTo>
                          <a:cubicBezTo>
                            <a:pt x="169" y="270"/>
                            <a:pt x="169" y="270"/>
                            <a:pt x="169" y="270"/>
                          </a:cubicBezTo>
                          <a:cubicBezTo>
                            <a:pt x="169" y="0"/>
                            <a:pt x="169" y="0"/>
                            <a:pt x="169" y="0"/>
                          </a:cubicBezTo>
                          <a:cubicBezTo>
                            <a:pt x="0" y="0"/>
                            <a:pt x="0" y="0"/>
                            <a:pt x="0" y="0"/>
                          </a:cubicBezTo>
                          <a:lnTo>
                            <a:pt x="0" y="270"/>
                          </a:lnTo>
                          <a:close/>
                          <a:moveTo>
                            <a:pt x="90" y="212"/>
                          </a:moveTo>
                          <a:cubicBezTo>
                            <a:pt x="83" y="212"/>
                            <a:pt x="78" y="207"/>
                            <a:pt x="78" y="200"/>
                          </a:cubicBezTo>
                          <a:cubicBezTo>
                            <a:pt x="78" y="194"/>
                            <a:pt x="83" y="189"/>
                            <a:pt x="90" y="189"/>
                          </a:cubicBezTo>
                          <a:cubicBezTo>
                            <a:pt x="96" y="189"/>
                            <a:pt x="101" y="194"/>
                            <a:pt x="101" y="200"/>
                          </a:cubicBezTo>
                          <a:cubicBezTo>
                            <a:pt x="101" y="207"/>
                            <a:pt x="96" y="212"/>
                            <a:pt x="90" y="212"/>
                          </a:cubicBezTo>
                          <a:close/>
                          <a:moveTo>
                            <a:pt x="18" y="14"/>
                          </a:moveTo>
                          <a:cubicBezTo>
                            <a:pt x="155" y="14"/>
                            <a:pt x="155" y="14"/>
                            <a:pt x="155" y="14"/>
                          </a:cubicBezTo>
                          <a:cubicBezTo>
                            <a:pt x="155" y="31"/>
                            <a:pt x="155" y="31"/>
                            <a:pt x="155" y="31"/>
                          </a:cubicBezTo>
                          <a:cubicBezTo>
                            <a:pt x="18" y="31"/>
                            <a:pt x="18" y="31"/>
                            <a:pt x="18" y="31"/>
                          </a:cubicBezTo>
                          <a:lnTo>
                            <a:pt x="18" y="14"/>
                          </a:lnTo>
                          <a:close/>
                          <a:moveTo>
                            <a:pt x="18" y="46"/>
                          </a:moveTo>
                          <a:cubicBezTo>
                            <a:pt x="155" y="46"/>
                            <a:pt x="155" y="46"/>
                            <a:pt x="155" y="46"/>
                          </a:cubicBezTo>
                          <a:cubicBezTo>
                            <a:pt x="155" y="63"/>
                            <a:pt x="155" y="63"/>
                            <a:pt x="155" y="63"/>
                          </a:cubicBezTo>
                          <a:cubicBezTo>
                            <a:pt x="18" y="63"/>
                            <a:pt x="18" y="63"/>
                            <a:pt x="18" y="63"/>
                          </a:cubicBezTo>
                          <a:lnTo>
                            <a:pt x="18" y="46"/>
                          </a:lnTo>
                          <a:close/>
                        </a:path>
                      </a:pathLst>
                    </a:custGeom>
                    <a:solidFill>
                      <a:srgbClr val="0079B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65" name="TextBox 264"/>
                    <p:cNvSpPr txBox="1"/>
                    <p:nvPr/>
                  </p:nvSpPr>
                  <p:spPr>
                    <a:xfrm>
                      <a:off x="7827151" y="3818786"/>
                      <a:ext cx="462818" cy="15194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dirty="0" smtClean="0">
                          <a:ln>
                            <a:noFill/>
                          </a:ln>
                          <a:effectLst/>
                          <a:uLnTx/>
                          <a:uFillTx/>
                          <a:latin typeface="Microsoft YaHei" charset="-122"/>
                          <a:ea typeface="Microsoft YaHei" charset="-122"/>
                          <a:cs typeface="Microsoft YaHei" charset="-122"/>
                        </a:rPr>
                        <a:t>Apps</a:t>
                      </a:r>
                    </a:p>
                  </p:txBody>
                </p:sp>
                <p:sp>
                  <p:nvSpPr>
                    <p:cNvPr id="266" name="TextBox 265"/>
                    <p:cNvSpPr txBox="1"/>
                    <p:nvPr/>
                  </p:nvSpPr>
                  <p:spPr>
                    <a:xfrm>
                      <a:off x="7827151" y="3919946"/>
                      <a:ext cx="462818" cy="15194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dirty="0" smtClean="0">
                          <a:ln>
                            <a:noFill/>
                          </a:ln>
                          <a:effectLst/>
                          <a:uLnTx/>
                          <a:uFillTx/>
                          <a:latin typeface="Microsoft YaHei" charset="-122"/>
                          <a:ea typeface="Microsoft YaHei" charset="-122"/>
                          <a:cs typeface="Microsoft YaHei" charset="-122"/>
                        </a:rPr>
                        <a:t>Data</a:t>
                      </a:r>
                    </a:p>
                  </p:txBody>
                </p:sp>
                <p:sp>
                  <p:nvSpPr>
                    <p:cNvPr id="267" name="TextBox 266"/>
                    <p:cNvSpPr txBox="1"/>
                    <p:nvPr/>
                  </p:nvSpPr>
                  <p:spPr>
                    <a:xfrm>
                      <a:off x="7827151" y="4031148"/>
                      <a:ext cx="462818" cy="15194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dirty="0" smtClean="0">
                          <a:ln>
                            <a:noFill/>
                          </a:ln>
                          <a:effectLst/>
                          <a:uLnTx/>
                          <a:uFillTx/>
                          <a:latin typeface="Microsoft YaHei" charset="-122"/>
                          <a:ea typeface="Microsoft YaHei" charset="-122"/>
                          <a:cs typeface="Microsoft YaHei" charset="-122"/>
                        </a:rPr>
                        <a:t>Desktops</a:t>
                      </a:r>
                    </a:p>
                  </p:txBody>
                </p:sp>
              </p:grpSp>
              <p:grpSp>
                <p:nvGrpSpPr>
                  <p:cNvPr id="258" name="Group 257"/>
                  <p:cNvGrpSpPr/>
                  <p:nvPr/>
                </p:nvGrpSpPr>
                <p:grpSpPr>
                  <a:xfrm>
                    <a:off x="7707522" y="3972102"/>
                    <a:ext cx="139333" cy="60550"/>
                    <a:chOff x="7728151" y="3975502"/>
                    <a:chExt cx="118716" cy="57150"/>
                  </a:xfrm>
                  <a:effectLst/>
                </p:grpSpPr>
                <p:sp>
                  <p:nvSpPr>
                    <p:cNvPr id="259" name="Rectangle 258"/>
                    <p:cNvSpPr/>
                    <p:nvPr/>
                  </p:nvSpPr>
                  <p:spPr bwMode="auto">
                    <a:xfrm>
                      <a:off x="7728151" y="3975502"/>
                      <a:ext cx="45719" cy="57150"/>
                    </a:xfrm>
                    <a:prstGeom prst="rect">
                      <a:avLst/>
                    </a:prstGeom>
                    <a:solidFill>
                      <a:srgbClr val="0079BD"/>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sp>
                  <p:nvSpPr>
                    <p:cNvPr id="260" name="Rectangle 259"/>
                    <p:cNvSpPr/>
                    <p:nvPr/>
                  </p:nvSpPr>
                  <p:spPr bwMode="auto">
                    <a:xfrm>
                      <a:off x="7801148" y="3975502"/>
                      <a:ext cx="45719" cy="57150"/>
                    </a:xfrm>
                    <a:prstGeom prst="rect">
                      <a:avLst/>
                    </a:prstGeom>
                    <a:solidFill>
                      <a:srgbClr val="0079BD"/>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grpSp>
          </p:grpSp>
        </p:grpSp>
        <p:grpSp>
          <p:nvGrpSpPr>
            <p:cNvPr id="221" name="Group 5"/>
            <p:cNvGrpSpPr>
              <a:grpSpLocks noChangeAspect="1"/>
            </p:cNvGrpSpPr>
            <p:nvPr/>
          </p:nvGrpSpPr>
          <p:grpSpPr bwMode="auto">
            <a:xfrm>
              <a:off x="2902410" y="2907918"/>
              <a:ext cx="1100931" cy="507607"/>
              <a:chOff x="3425" y="1970"/>
              <a:chExt cx="822" cy="379"/>
            </a:xfrm>
          </p:grpSpPr>
          <p:sp>
            <p:nvSpPr>
              <p:cNvPr id="241" name="Oval 6"/>
              <p:cNvSpPr>
                <a:spLocks noChangeArrowheads="1"/>
              </p:cNvSpPr>
              <p:nvPr/>
            </p:nvSpPr>
            <p:spPr bwMode="auto">
              <a:xfrm>
                <a:off x="4164" y="2316"/>
                <a:ext cx="23" cy="21"/>
              </a:xfrm>
              <a:prstGeom prst="ellips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2" name="Freeform 7"/>
              <p:cNvSpPr>
                <a:spLocks/>
              </p:cNvSpPr>
              <p:nvPr/>
            </p:nvSpPr>
            <p:spPr bwMode="auto">
              <a:xfrm>
                <a:off x="4105" y="2115"/>
                <a:ext cx="142" cy="234"/>
              </a:xfrm>
              <a:custGeom>
                <a:avLst/>
                <a:gdLst>
                  <a:gd name="T0" fmla="*/ 49 w 60"/>
                  <a:gd name="T1" fmla="*/ 99 h 99"/>
                  <a:gd name="T2" fmla="*/ 11 w 60"/>
                  <a:gd name="T3" fmla="*/ 99 h 99"/>
                  <a:gd name="T4" fmla="*/ 0 w 60"/>
                  <a:gd name="T5" fmla="*/ 87 h 99"/>
                  <a:gd name="T6" fmla="*/ 0 w 60"/>
                  <a:gd name="T7" fmla="*/ 12 h 99"/>
                  <a:gd name="T8" fmla="*/ 11 w 60"/>
                  <a:gd name="T9" fmla="*/ 0 h 99"/>
                  <a:gd name="T10" fmla="*/ 16 w 60"/>
                  <a:gd name="T11" fmla="*/ 0 h 99"/>
                  <a:gd name="T12" fmla="*/ 49 w 60"/>
                  <a:gd name="T13" fmla="*/ 0 h 99"/>
                  <a:gd name="T14" fmla="*/ 60 w 60"/>
                  <a:gd name="T15" fmla="*/ 12 h 99"/>
                  <a:gd name="T16" fmla="*/ 60 w 60"/>
                  <a:gd name="T17" fmla="*/ 87 h 99"/>
                  <a:gd name="T18" fmla="*/ 49 w 60"/>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9">
                    <a:moveTo>
                      <a:pt x="49" y="99"/>
                    </a:moveTo>
                    <a:cubicBezTo>
                      <a:pt x="11" y="99"/>
                      <a:pt x="11" y="99"/>
                      <a:pt x="11" y="99"/>
                    </a:cubicBezTo>
                    <a:cubicBezTo>
                      <a:pt x="5" y="99"/>
                      <a:pt x="0" y="94"/>
                      <a:pt x="0" y="87"/>
                    </a:cubicBezTo>
                    <a:cubicBezTo>
                      <a:pt x="0" y="12"/>
                      <a:pt x="0" y="12"/>
                      <a:pt x="0" y="12"/>
                    </a:cubicBezTo>
                    <a:cubicBezTo>
                      <a:pt x="0" y="5"/>
                      <a:pt x="5" y="0"/>
                      <a:pt x="11" y="0"/>
                    </a:cubicBezTo>
                    <a:cubicBezTo>
                      <a:pt x="16" y="0"/>
                      <a:pt x="16" y="0"/>
                      <a:pt x="16" y="0"/>
                    </a:cubicBezTo>
                    <a:cubicBezTo>
                      <a:pt x="49" y="0"/>
                      <a:pt x="49" y="0"/>
                      <a:pt x="49" y="0"/>
                    </a:cubicBezTo>
                    <a:cubicBezTo>
                      <a:pt x="55" y="0"/>
                      <a:pt x="60" y="5"/>
                      <a:pt x="60" y="12"/>
                    </a:cubicBezTo>
                    <a:cubicBezTo>
                      <a:pt x="60" y="87"/>
                      <a:pt x="60" y="87"/>
                      <a:pt x="60" y="87"/>
                    </a:cubicBezTo>
                    <a:cubicBezTo>
                      <a:pt x="60" y="94"/>
                      <a:pt x="55" y="99"/>
                      <a:pt x="49" y="99"/>
                    </a:cubicBezTo>
                    <a:close/>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3" name="Line 8"/>
              <p:cNvSpPr>
                <a:spLocks noChangeShapeType="1"/>
              </p:cNvSpPr>
              <p:nvPr/>
            </p:nvSpPr>
            <p:spPr bwMode="auto">
              <a:xfrm>
                <a:off x="4105" y="2157"/>
                <a:ext cx="142" cy="0"/>
              </a:xfrm>
              <a:prstGeom prst="lin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4" name="Line 9"/>
              <p:cNvSpPr>
                <a:spLocks noChangeShapeType="1"/>
              </p:cNvSpPr>
              <p:nvPr/>
            </p:nvSpPr>
            <p:spPr bwMode="auto">
              <a:xfrm>
                <a:off x="4105" y="2306"/>
                <a:ext cx="142" cy="0"/>
              </a:xfrm>
              <a:prstGeom prst="lin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5" name="Line 10"/>
              <p:cNvSpPr>
                <a:spLocks noChangeShapeType="1"/>
              </p:cNvSpPr>
              <p:nvPr/>
            </p:nvSpPr>
            <p:spPr bwMode="auto">
              <a:xfrm>
                <a:off x="4150" y="2139"/>
                <a:ext cx="52" cy="0"/>
              </a:xfrm>
              <a:prstGeom prst="lin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6" name="Oval 11"/>
              <p:cNvSpPr>
                <a:spLocks noChangeArrowheads="1"/>
              </p:cNvSpPr>
              <p:nvPr/>
            </p:nvSpPr>
            <p:spPr bwMode="auto">
              <a:xfrm>
                <a:off x="4046" y="2306"/>
                <a:ext cx="23" cy="22"/>
              </a:xfrm>
              <a:prstGeom prst="ellips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7" name="Freeform 12"/>
              <p:cNvSpPr>
                <a:spLocks/>
              </p:cNvSpPr>
              <p:nvPr/>
            </p:nvSpPr>
            <p:spPr bwMode="auto">
              <a:xfrm>
                <a:off x="3932" y="2025"/>
                <a:ext cx="251" cy="324"/>
              </a:xfrm>
              <a:custGeom>
                <a:avLst/>
                <a:gdLst>
                  <a:gd name="T0" fmla="*/ 87 w 106"/>
                  <a:gd name="T1" fmla="*/ 137 h 137"/>
                  <a:gd name="T2" fmla="*/ 5 w 106"/>
                  <a:gd name="T3" fmla="*/ 137 h 137"/>
                  <a:gd name="T4" fmla="*/ 0 w 106"/>
                  <a:gd name="T5" fmla="*/ 132 h 137"/>
                  <a:gd name="T6" fmla="*/ 0 w 106"/>
                  <a:gd name="T7" fmla="*/ 119 h 137"/>
                  <a:gd name="T8" fmla="*/ 0 w 106"/>
                  <a:gd name="T9" fmla="*/ 5 h 137"/>
                  <a:gd name="T10" fmla="*/ 5 w 106"/>
                  <a:gd name="T11" fmla="*/ 0 h 137"/>
                  <a:gd name="T12" fmla="*/ 54 w 106"/>
                  <a:gd name="T13" fmla="*/ 0 h 137"/>
                  <a:gd name="T14" fmla="*/ 73 w 106"/>
                  <a:gd name="T15" fmla="*/ 0 h 137"/>
                  <a:gd name="T16" fmla="*/ 101 w 106"/>
                  <a:gd name="T17" fmla="*/ 0 h 137"/>
                  <a:gd name="T18" fmla="*/ 106 w 106"/>
                  <a:gd name="T19" fmla="*/ 5 h 137"/>
                  <a:gd name="T20" fmla="*/ 106 w 106"/>
                  <a:gd name="T21" fmla="*/ 3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37">
                    <a:moveTo>
                      <a:pt x="87" y="137"/>
                    </a:moveTo>
                    <a:cubicBezTo>
                      <a:pt x="5" y="137"/>
                      <a:pt x="5" y="137"/>
                      <a:pt x="5" y="137"/>
                    </a:cubicBezTo>
                    <a:cubicBezTo>
                      <a:pt x="2" y="137"/>
                      <a:pt x="0" y="135"/>
                      <a:pt x="0" y="132"/>
                    </a:cubicBezTo>
                    <a:cubicBezTo>
                      <a:pt x="0" y="119"/>
                      <a:pt x="0" y="119"/>
                      <a:pt x="0" y="119"/>
                    </a:cubicBezTo>
                    <a:cubicBezTo>
                      <a:pt x="0" y="5"/>
                      <a:pt x="0" y="5"/>
                      <a:pt x="0" y="5"/>
                    </a:cubicBezTo>
                    <a:cubicBezTo>
                      <a:pt x="0" y="2"/>
                      <a:pt x="2" y="0"/>
                      <a:pt x="5" y="0"/>
                    </a:cubicBezTo>
                    <a:cubicBezTo>
                      <a:pt x="54" y="0"/>
                      <a:pt x="54" y="0"/>
                      <a:pt x="54" y="0"/>
                    </a:cubicBezTo>
                    <a:cubicBezTo>
                      <a:pt x="73" y="0"/>
                      <a:pt x="73" y="0"/>
                      <a:pt x="73" y="0"/>
                    </a:cubicBezTo>
                    <a:cubicBezTo>
                      <a:pt x="101" y="0"/>
                      <a:pt x="101" y="0"/>
                      <a:pt x="101" y="0"/>
                    </a:cubicBezTo>
                    <a:cubicBezTo>
                      <a:pt x="104" y="0"/>
                      <a:pt x="106" y="2"/>
                      <a:pt x="106" y="5"/>
                    </a:cubicBezTo>
                    <a:cubicBezTo>
                      <a:pt x="106" y="38"/>
                      <a:pt x="106" y="38"/>
                      <a:pt x="106" y="38"/>
                    </a:cubicBez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8" name="Freeform 13"/>
              <p:cNvSpPr>
                <a:spLocks/>
              </p:cNvSpPr>
              <p:nvPr/>
            </p:nvSpPr>
            <p:spPr bwMode="auto">
              <a:xfrm>
                <a:off x="3973" y="2070"/>
                <a:ext cx="170" cy="213"/>
              </a:xfrm>
              <a:custGeom>
                <a:avLst/>
                <a:gdLst>
                  <a:gd name="T0" fmla="*/ 132 w 170"/>
                  <a:gd name="T1" fmla="*/ 213 h 213"/>
                  <a:gd name="T2" fmla="*/ 0 w 170"/>
                  <a:gd name="T3" fmla="*/ 213 h 213"/>
                  <a:gd name="T4" fmla="*/ 0 w 170"/>
                  <a:gd name="T5" fmla="*/ 0 h 213"/>
                  <a:gd name="T6" fmla="*/ 170 w 170"/>
                  <a:gd name="T7" fmla="*/ 0 h 213"/>
                  <a:gd name="T8" fmla="*/ 170 w 170"/>
                  <a:gd name="T9" fmla="*/ 45 h 213"/>
                </a:gdLst>
                <a:ahLst/>
                <a:cxnLst>
                  <a:cxn ang="0">
                    <a:pos x="T0" y="T1"/>
                  </a:cxn>
                  <a:cxn ang="0">
                    <a:pos x="T2" y="T3"/>
                  </a:cxn>
                  <a:cxn ang="0">
                    <a:pos x="T4" y="T5"/>
                  </a:cxn>
                  <a:cxn ang="0">
                    <a:pos x="T6" y="T7"/>
                  </a:cxn>
                  <a:cxn ang="0">
                    <a:pos x="T8" y="T9"/>
                  </a:cxn>
                </a:cxnLst>
                <a:rect l="0" t="0" r="r" b="b"/>
                <a:pathLst>
                  <a:path w="170" h="213">
                    <a:moveTo>
                      <a:pt x="132" y="213"/>
                    </a:moveTo>
                    <a:lnTo>
                      <a:pt x="0" y="213"/>
                    </a:lnTo>
                    <a:lnTo>
                      <a:pt x="0" y="0"/>
                    </a:lnTo>
                    <a:lnTo>
                      <a:pt x="170" y="0"/>
                    </a:lnTo>
                    <a:lnTo>
                      <a:pt x="170" y="45"/>
                    </a:ln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9" name="Freeform 14"/>
              <p:cNvSpPr>
                <a:spLocks/>
              </p:cNvSpPr>
              <p:nvPr/>
            </p:nvSpPr>
            <p:spPr bwMode="auto">
              <a:xfrm>
                <a:off x="3514" y="1970"/>
                <a:ext cx="392" cy="267"/>
              </a:xfrm>
              <a:custGeom>
                <a:avLst/>
                <a:gdLst>
                  <a:gd name="T0" fmla="*/ 157 w 166"/>
                  <a:gd name="T1" fmla="*/ 113 h 113"/>
                  <a:gd name="T2" fmla="*/ 9 w 166"/>
                  <a:gd name="T3" fmla="*/ 113 h 113"/>
                  <a:gd name="T4" fmla="*/ 0 w 166"/>
                  <a:gd name="T5" fmla="*/ 104 h 113"/>
                  <a:gd name="T6" fmla="*/ 0 w 166"/>
                  <a:gd name="T7" fmla="*/ 9 h 113"/>
                  <a:gd name="T8" fmla="*/ 9 w 166"/>
                  <a:gd name="T9" fmla="*/ 0 h 113"/>
                  <a:gd name="T10" fmla="*/ 157 w 166"/>
                  <a:gd name="T11" fmla="*/ 0 h 113"/>
                  <a:gd name="T12" fmla="*/ 166 w 166"/>
                  <a:gd name="T13" fmla="*/ 9 h 113"/>
                  <a:gd name="T14" fmla="*/ 166 w 166"/>
                  <a:gd name="T15" fmla="*/ 22 h 113"/>
                  <a:gd name="T16" fmla="*/ 166 w 166"/>
                  <a:gd name="T17" fmla="*/ 104 h 113"/>
                  <a:gd name="T18" fmla="*/ 157 w 166"/>
                  <a:gd name="T1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13">
                    <a:moveTo>
                      <a:pt x="157" y="113"/>
                    </a:moveTo>
                    <a:cubicBezTo>
                      <a:pt x="9" y="113"/>
                      <a:pt x="9" y="113"/>
                      <a:pt x="9" y="113"/>
                    </a:cubicBezTo>
                    <a:cubicBezTo>
                      <a:pt x="4" y="113"/>
                      <a:pt x="0" y="109"/>
                      <a:pt x="0" y="104"/>
                    </a:cubicBezTo>
                    <a:cubicBezTo>
                      <a:pt x="0" y="9"/>
                      <a:pt x="0" y="9"/>
                      <a:pt x="0" y="9"/>
                    </a:cubicBezTo>
                    <a:cubicBezTo>
                      <a:pt x="0" y="4"/>
                      <a:pt x="4" y="0"/>
                      <a:pt x="9" y="0"/>
                    </a:cubicBezTo>
                    <a:cubicBezTo>
                      <a:pt x="157" y="0"/>
                      <a:pt x="157" y="0"/>
                      <a:pt x="157" y="0"/>
                    </a:cubicBezTo>
                    <a:cubicBezTo>
                      <a:pt x="162" y="0"/>
                      <a:pt x="166" y="4"/>
                      <a:pt x="166" y="9"/>
                    </a:cubicBezTo>
                    <a:cubicBezTo>
                      <a:pt x="166" y="22"/>
                      <a:pt x="166" y="22"/>
                      <a:pt x="166" y="22"/>
                    </a:cubicBezTo>
                    <a:cubicBezTo>
                      <a:pt x="166" y="104"/>
                      <a:pt x="166" y="104"/>
                      <a:pt x="166" y="104"/>
                    </a:cubicBezTo>
                    <a:cubicBezTo>
                      <a:pt x="166" y="109"/>
                      <a:pt x="162" y="113"/>
                      <a:pt x="157" y="113"/>
                    </a:cubicBezTo>
                    <a:close/>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50" name="Freeform 15"/>
              <p:cNvSpPr>
                <a:spLocks/>
              </p:cNvSpPr>
              <p:nvPr/>
            </p:nvSpPr>
            <p:spPr bwMode="auto">
              <a:xfrm>
                <a:off x="3540" y="1996"/>
                <a:ext cx="340" cy="215"/>
              </a:xfrm>
              <a:custGeom>
                <a:avLst/>
                <a:gdLst>
                  <a:gd name="T0" fmla="*/ 340 w 340"/>
                  <a:gd name="T1" fmla="*/ 215 h 215"/>
                  <a:gd name="T2" fmla="*/ 326 w 340"/>
                  <a:gd name="T3" fmla="*/ 215 h 215"/>
                  <a:gd name="T4" fmla="*/ 0 w 340"/>
                  <a:gd name="T5" fmla="*/ 215 h 215"/>
                  <a:gd name="T6" fmla="*/ 0 w 340"/>
                  <a:gd name="T7" fmla="*/ 0 h 215"/>
                  <a:gd name="T8" fmla="*/ 340 w 340"/>
                  <a:gd name="T9" fmla="*/ 0 h 215"/>
                  <a:gd name="T10" fmla="*/ 340 w 340"/>
                  <a:gd name="T11" fmla="*/ 26 h 215"/>
                  <a:gd name="T12" fmla="*/ 340 w 340"/>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340" h="215">
                    <a:moveTo>
                      <a:pt x="340" y="215"/>
                    </a:moveTo>
                    <a:lnTo>
                      <a:pt x="326" y="215"/>
                    </a:lnTo>
                    <a:lnTo>
                      <a:pt x="0" y="215"/>
                    </a:lnTo>
                    <a:lnTo>
                      <a:pt x="0" y="0"/>
                    </a:lnTo>
                    <a:lnTo>
                      <a:pt x="340" y="0"/>
                    </a:lnTo>
                    <a:lnTo>
                      <a:pt x="340" y="26"/>
                    </a:lnTo>
                    <a:lnTo>
                      <a:pt x="340" y="215"/>
                    </a:lnTo>
                    <a:close/>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51" name="Line 16"/>
              <p:cNvSpPr>
                <a:spLocks noChangeShapeType="1"/>
              </p:cNvSpPr>
              <p:nvPr/>
            </p:nvSpPr>
            <p:spPr bwMode="auto">
              <a:xfrm flipH="1" flipV="1">
                <a:off x="3897" y="2231"/>
                <a:ext cx="35" cy="40"/>
              </a:xfrm>
              <a:prstGeom prst="line">
                <a:avLst/>
              </a:pr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52" name="Freeform 17"/>
              <p:cNvSpPr>
                <a:spLocks/>
              </p:cNvSpPr>
              <p:nvPr/>
            </p:nvSpPr>
            <p:spPr bwMode="auto">
              <a:xfrm>
                <a:off x="3425" y="2231"/>
                <a:ext cx="524" cy="118"/>
              </a:xfrm>
              <a:custGeom>
                <a:avLst/>
                <a:gdLst>
                  <a:gd name="T0" fmla="*/ 42 w 222"/>
                  <a:gd name="T1" fmla="*/ 0 h 50"/>
                  <a:gd name="T2" fmla="*/ 5 w 222"/>
                  <a:gd name="T3" fmla="*/ 41 h 50"/>
                  <a:gd name="T4" fmla="*/ 20 w 222"/>
                  <a:gd name="T5" fmla="*/ 50 h 50"/>
                  <a:gd name="T6" fmla="*/ 222 w 222"/>
                  <a:gd name="T7" fmla="*/ 50 h 50"/>
                </a:gdLst>
                <a:ahLst/>
                <a:cxnLst>
                  <a:cxn ang="0">
                    <a:pos x="T0" y="T1"/>
                  </a:cxn>
                  <a:cxn ang="0">
                    <a:pos x="T2" y="T3"/>
                  </a:cxn>
                  <a:cxn ang="0">
                    <a:pos x="T4" y="T5"/>
                  </a:cxn>
                  <a:cxn ang="0">
                    <a:pos x="T6" y="T7"/>
                  </a:cxn>
                </a:cxnLst>
                <a:rect l="0" t="0" r="r" b="b"/>
                <a:pathLst>
                  <a:path w="222" h="50">
                    <a:moveTo>
                      <a:pt x="42" y="0"/>
                    </a:moveTo>
                    <a:cubicBezTo>
                      <a:pt x="5" y="41"/>
                      <a:pt x="5" y="41"/>
                      <a:pt x="5" y="41"/>
                    </a:cubicBezTo>
                    <a:cubicBezTo>
                      <a:pt x="1" y="45"/>
                      <a:pt x="0" y="50"/>
                      <a:pt x="20" y="50"/>
                    </a:cubicBezTo>
                    <a:cubicBezTo>
                      <a:pt x="222" y="50"/>
                      <a:pt x="222" y="50"/>
                      <a:pt x="222" y="50"/>
                    </a:cubicBez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22" name="Group 221"/>
            <p:cNvGrpSpPr/>
            <p:nvPr/>
          </p:nvGrpSpPr>
          <p:grpSpPr>
            <a:xfrm>
              <a:off x="3051302" y="3579445"/>
              <a:ext cx="910566" cy="564852"/>
              <a:chOff x="3228228" y="4680277"/>
              <a:chExt cx="910566" cy="564852"/>
            </a:xfrm>
          </p:grpSpPr>
          <p:sp>
            <p:nvSpPr>
              <p:cNvPr id="238" name="Freeform 19"/>
              <p:cNvSpPr>
                <a:spLocks noEditPoints="1"/>
              </p:cNvSpPr>
              <p:nvPr/>
            </p:nvSpPr>
            <p:spPr bwMode="auto">
              <a:xfrm>
                <a:off x="3228228" y="4680277"/>
                <a:ext cx="325638" cy="401068"/>
              </a:xfrm>
              <a:custGeom>
                <a:avLst/>
                <a:gdLst>
                  <a:gd name="T0" fmla="*/ 195 w 195"/>
                  <a:gd name="T1" fmla="*/ 221 h 240"/>
                  <a:gd name="T2" fmla="*/ 195 w 195"/>
                  <a:gd name="T3" fmla="*/ 224 h 240"/>
                  <a:gd name="T4" fmla="*/ 97 w 195"/>
                  <a:gd name="T5" fmla="*/ 240 h 240"/>
                  <a:gd name="T6" fmla="*/ 0 w 195"/>
                  <a:gd name="T7" fmla="*/ 225 h 240"/>
                  <a:gd name="T8" fmla="*/ 0 w 195"/>
                  <a:gd name="T9" fmla="*/ 221 h 240"/>
                  <a:gd name="T10" fmla="*/ 0 w 195"/>
                  <a:gd name="T11" fmla="*/ 213 h 240"/>
                  <a:gd name="T12" fmla="*/ 98 w 195"/>
                  <a:gd name="T13" fmla="*/ 123 h 240"/>
                  <a:gd name="T14" fmla="*/ 195 w 195"/>
                  <a:gd name="T15" fmla="*/ 213 h 240"/>
                  <a:gd name="T16" fmla="*/ 195 w 195"/>
                  <a:gd name="T17" fmla="*/ 221 h 240"/>
                  <a:gd name="T18" fmla="*/ 46 w 195"/>
                  <a:gd name="T19" fmla="*/ 52 h 240"/>
                  <a:gd name="T20" fmla="*/ 98 w 195"/>
                  <a:gd name="T21" fmla="*/ 104 h 240"/>
                  <a:gd name="T22" fmla="*/ 150 w 195"/>
                  <a:gd name="T23" fmla="*/ 52 h 240"/>
                  <a:gd name="T24" fmla="*/ 98 w 195"/>
                  <a:gd name="T25" fmla="*/ 0 h 240"/>
                  <a:gd name="T26" fmla="*/ 46 w 195"/>
                  <a:gd name="T27" fmla="*/ 5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5" h="240">
                    <a:moveTo>
                      <a:pt x="195" y="221"/>
                    </a:moveTo>
                    <a:cubicBezTo>
                      <a:pt x="195" y="224"/>
                      <a:pt x="195" y="224"/>
                      <a:pt x="195" y="224"/>
                    </a:cubicBezTo>
                    <a:cubicBezTo>
                      <a:pt x="164" y="234"/>
                      <a:pt x="131" y="240"/>
                      <a:pt x="97" y="240"/>
                    </a:cubicBezTo>
                    <a:cubicBezTo>
                      <a:pt x="63" y="240"/>
                      <a:pt x="31" y="234"/>
                      <a:pt x="0" y="225"/>
                    </a:cubicBezTo>
                    <a:cubicBezTo>
                      <a:pt x="0" y="221"/>
                      <a:pt x="0" y="221"/>
                      <a:pt x="0" y="221"/>
                    </a:cubicBezTo>
                    <a:cubicBezTo>
                      <a:pt x="0" y="218"/>
                      <a:pt x="0" y="216"/>
                      <a:pt x="0" y="213"/>
                    </a:cubicBezTo>
                    <a:cubicBezTo>
                      <a:pt x="4" y="163"/>
                      <a:pt x="46" y="123"/>
                      <a:pt x="98" y="123"/>
                    </a:cubicBezTo>
                    <a:cubicBezTo>
                      <a:pt x="149" y="123"/>
                      <a:pt x="191" y="163"/>
                      <a:pt x="195" y="213"/>
                    </a:cubicBezTo>
                    <a:cubicBezTo>
                      <a:pt x="195" y="215"/>
                      <a:pt x="195" y="218"/>
                      <a:pt x="195" y="221"/>
                    </a:cubicBezTo>
                    <a:close/>
                    <a:moveTo>
                      <a:pt x="46" y="52"/>
                    </a:moveTo>
                    <a:cubicBezTo>
                      <a:pt x="46" y="81"/>
                      <a:pt x="69" y="104"/>
                      <a:pt x="98" y="104"/>
                    </a:cubicBezTo>
                    <a:cubicBezTo>
                      <a:pt x="126" y="104"/>
                      <a:pt x="150" y="81"/>
                      <a:pt x="150" y="52"/>
                    </a:cubicBezTo>
                    <a:cubicBezTo>
                      <a:pt x="150" y="23"/>
                      <a:pt x="126" y="0"/>
                      <a:pt x="98" y="0"/>
                    </a:cubicBezTo>
                    <a:cubicBezTo>
                      <a:pt x="69" y="0"/>
                      <a:pt x="46" y="23"/>
                      <a:pt x="46" y="52"/>
                    </a:cubicBezTo>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9" name="Freeform 19"/>
              <p:cNvSpPr>
                <a:spLocks noEditPoints="1"/>
              </p:cNvSpPr>
              <p:nvPr/>
            </p:nvSpPr>
            <p:spPr bwMode="auto">
              <a:xfrm>
                <a:off x="3520692" y="4844061"/>
                <a:ext cx="325638" cy="401068"/>
              </a:xfrm>
              <a:custGeom>
                <a:avLst/>
                <a:gdLst>
                  <a:gd name="T0" fmla="*/ 195 w 195"/>
                  <a:gd name="T1" fmla="*/ 221 h 240"/>
                  <a:gd name="T2" fmla="*/ 195 w 195"/>
                  <a:gd name="T3" fmla="*/ 224 h 240"/>
                  <a:gd name="T4" fmla="*/ 97 w 195"/>
                  <a:gd name="T5" fmla="*/ 240 h 240"/>
                  <a:gd name="T6" fmla="*/ 0 w 195"/>
                  <a:gd name="T7" fmla="*/ 225 h 240"/>
                  <a:gd name="T8" fmla="*/ 0 w 195"/>
                  <a:gd name="T9" fmla="*/ 221 h 240"/>
                  <a:gd name="T10" fmla="*/ 0 w 195"/>
                  <a:gd name="T11" fmla="*/ 213 h 240"/>
                  <a:gd name="T12" fmla="*/ 98 w 195"/>
                  <a:gd name="T13" fmla="*/ 123 h 240"/>
                  <a:gd name="T14" fmla="*/ 195 w 195"/>
                  <a:gd name="T15" fmla="*/ 213 h 240"/>
                  <a:gd name="T16" fmla="*/ 195 w 195"/>
                  <a:gd name="T17" fmla="*/ 221 h 240"/>
                  <a:gd name="T18" fmla="*/ 46 w 195"/>
                  <a:gd name="T19" fmla="*/ 52 h 240"/>
                  <a:gd name="T20" fmla="*/ 98 w 195"/>
                  <a:gd name="T21" fmla="*/ 104 h 240"/>
                  <a:gd name="T22" fmla="*/ 150 w 195"/>
                  <a:gd name="T23" fmla="*/ 52 h 240"/>
                  <a:gd name="T24" fmla="*/ 98 w 195"/>
                  <a:gd name="T25" fmla="*/ 0 h 240"/>
                  <a:gd name="T26" fmla="*/ 46 w 195"/>
                  <a:gd name="T27" fmla="*/ 5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5" h="240">
                    <a:moveTo>
                      <a:pt x="195" y="221"/>
                    </a:moveTo>
                    <a:cubicBezTo>
                      <a:pt x="195" y="224"/>
                      <a:pt x="195" y="224"/>
                      <a:pt x="195" y="224"/>
                    </a:cubicBezTo>
                    <a:cubicBezTo>
                      <a:pt x="164" y="234"/>
                      <a:pt x="131" y="240"/>
                      <a:pt x="97" y="240"/>
                    </a:cubicBezTo>
                    <a:cubicBezTo>
                      <a:pt x="63" y="240"/>
                      <a:pt x="31" y="234"/>
                      <a:pt x="0" y="225"/>
                    </a:cubicBezTo>
                    <a:cubicBezTo>
                      <a:pt x="0" y="221"/>
                      <a:pt x="0" y="221"/>
                      <a:pt x="0" y="221"/>
                    </a:cubicBezTo>
                    <a:cubicBezTo>
                      <a:pt x="0" y="218"/>
                      <a:pt x="0" y="216"/>
                      <a:pt x="0" y="213"/>
                    </a:cubicBezTo>
                    <a:cubicBezTo>
                      <a:pt x="4" y="163"/>
                      <a:pt x="46" y="123"/>
                      <a:pt x="98" y="123"/>
                    </a:cubicBezTo>
                    <a:cubicBezTo>
                      <a:pt x="149" y="123"/>
                      <a:pt x="191" y="163"/>
                      <a:pt x="195" y="213"/>
                    </a:cubicBezTo>
                    <a:cubicBezTo>
                      <a:pt x="195" y="215"/>
                      <a:pt x="195" y="218"/>
                      <a:pt x="195" y="221"/>
                    </a:cubicBezTo>
                    <a:close/>
                    <a:moveTo>
                      <a:pt x="46" y="52"/>
                    </a:moveTo>
                    <a:cubicBezTo>
                      <a:pt x="46" y="81"/>
                      <a:pt x="69" y="104"/>
                      <a:pt x="98" y="104"/>
                    </a:cubicBezTo>
                    <a:cubicBezTo>
                      <a:pt x="126" y="104"/>
                      <a:pt x="150" y="81"/>
                      <a:pt x="150" y="52"/>
                    </a:cubicBezTo>
                    <a:cubicBezTo>
                      <a:pt x="150" y="23"/>
                      <a:pt x="126" y="0"/>
                      <a:pt x="98" y="0"/>
                    </a:cubicBezTo>
                    <a:cubicBezTo>
                      <a:pt x="69" y="0"/>
                      <a:pt x="46" y="23"/>
                      <a:pt x="46" y="52"/>
                    </a:cubicBezTo>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40" name="Freeform 19"/>
              <p:cNvSpPr>
                <a:spLocks noEditPoints="1"/>
              </p:cNvSpPr>
              <p:nvPr/>
            </p:nvSpPr>
            <p:spPr bwMode="auto">
              <a:xfrm>
                <a:off x="3813156" y="4680277"/>
                <a:ext cx="325638" cy="401068"/>
              </a:xfrm>
              <a:custGeom>
                <a:avLst/>
                <a:gdLst>
                  <a:gd name="T0" fmla="*/ 195 w 195"/>
                  <a:gd name="T1" fmla="*/ 221 h 240"/>
                  <a:gd name="T2" fmla="*/ 195 w 195"/>
                  <a:gd name="T3" fmla="*/ 224 h 240"/>
                  <a:gd name="T4" fmla="*/ 97 w 195"/>
                  <a:gd name="T5" fmla="*/ 240 h 240"/>
                  <a:gd name="T6" fmla="*/ 0 w 195"/>
                  <a:gd name="T7" fmla="*/ 225 h 240"/>
                  <a:gd name="T8" fmla="*/ 0 w 195"/>
                  <a:gd name="T9" fmla="*/ 221 h 240"/>
                  <a:gd name="T10" fmla="*/ 0 w 195"/>
                  <a:gd name="T11" fmla="*/ 213 h 240"/>
                  <a:gd name="T12" fmla="*/ 98 w 195"/>
                  <a:gd name="T13" fmla="*/ 123 h 240"/>
                  <a:gd name="T14" fmla="*/ 195 w 195"/>
                  <a:gd name="T15" fmla="*/ 213 h 240"/>
                  <a:gd name="T16" fmla="*/ 195 w 195"/>
                  <a:gd name="T17" fmla="*/ 221 h 240"/>
                  <a:gd name="T18" fmla="*/ 46 w 195"/>
                  <a:gd name="T19" fmla="*/ 52 h 240"/>
                  <a:gd name="T20" fmla="*/ 98 w 195"/>
                  <a:gd name="T21" fmla="*/ 104 h 240"/>
                  <a:gd name="T22" fmla="*/ 150 w 195"/>
                  <a:gd name="T23" fmla="*/ 52 h 240"/>
                  <a:gd name="T24" fmla="*/ 98 w 195"/>
                  <a:gd name="T25" fmla="*/ 0 h 240"/>
                  <a:gd name="T26" fmla="*/ 46 w 195"/>
                  <a:gd name="T27" fmla="*/ 5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5" h="240">
                    <a:moveTo>
                      <a:pt x="195" y="221"/>
                    </a:moveTo>
                    <a:cubicBezTo>
                      <a:pt x="195" y="224"/>
                      <a:pt x="195" y="224"/>
                      <a:pt x="195" y="224"/>
                    </a:cubicBezTo>
                    <a:cubicBezTo>
                      <a:pt x="164" y="234"/>
                      <a:pt x="131" y="240"/>
                      <a:pt x="97" y="240"/>
                    </a:cubicBezTo>
                    <a:cubicBezTo>
                      <a:pt x="63" y="240"/>
                      <a:pt x="31" y="234"/>
                      <a:pt x="0" y="225"/>
                    </a:cubicBezTo>
                    <a:cubicBezTo>
                      <a:pt x="0" y="221"/>
                      <a:pt x="0" y="221"/>
                      <a:pt x="0" y="221"/>
                    </a:cubicBezTo>
                    <a:cubicBezTo>
                      <a:pt x="0" y="218"/>
                      <a:pt x="0" y="216"/>
                      <a:pt x="0" y="213"/>
                    </a:cubicBezTo>
                    <a:cubicBezTo>
                      <a:pt x="4" y="163"/>
                      <a:pt x="46" y="123"/>
                      <a:pt x="98" y="123"/>
                    </a:cubicBezTo>
                    <a:cubicBezTo>
                      <a:pt x="149" y="123"/>
                      <a:pt x="191" y="163"/>
                      <a:pt x="195" y="213"/>
                    </a:cubicBezTo>
                    <a:cubicBezTo>
                      <a:pt x="195" y="215"/>
                      <a:pt x="195" y="218"/>
                      <a:pt x="195" y="221"/>
                    </a:cubicBezTo>
                    <a:close/>
                    <a:moveTo>
                      <a:pt x="46" y="52"/>
                    </a:moveTo>
                    <a:cubicBezTo>
                      <a:pt x="46" y="81"/>
                      <a:pt x="69" y="104"/>
                      <a:pt x="98" y="104"/>
                    </a:cubicBezTo>
                    <a:cubicBezTo>
                      <a:pt x="126" y="104"/>
                      <a:pt x="150" y="81"/>
                      <a:pt x="150" y="52"/>
                    </a:cubicBezTo>
                    <a:cubicBezTo>
                      <a:pt x="150" y="23"/>
                      <a:pt x="126" y="0"/>
                      <a:pt x="98" y="0"/>
                    </a:cubicBezTo>
                    <a:cubicBezTo>
                      <a:pt x="69" y="0"/>
                      <a:pt x="46" y="23"/>
                      <a:pt x="46" y="52"/>
                    </a:cubicBezTo>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23" name="Group 222"/>
            <p:cNvGrpSpPr/>
            <p:nvPr/>
          </p:nvGrpSpPr>
          <p:grpSpPr>
            <a:xfrm>
              <a:off x="1133593" y="3570322"/>
              <a:ext cx="1226729" cy="1045146"/>
              <a:chOff x="1133593" y="3570322"/>
              <a:chExt cx="1226729" cy="1045146"/>
            </a:xfrm>
          </p:grpSpPr>
          <p:sp>
            <p:nvSpPr>
              <p:cNvPr id="224" name="TextBox 223"/>
              <p:cNvSpPr txBox="1"/>
              <p:nvPr/>
            </p:nvSpPr>
            <p:spPr>
              <a:xfrm>
                <a:off x="1133593" y="4387549"/>
                <a:ext cx="1226729" cy="22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Microsoft YaHei" charset="-122"/>
                    <a:ea typeface="Microsoft YaHei" charset="-122"/>
                    <a:cs typeface="Microsoft YaHei" charset="-122"/>
                  </a:rPr>
                  <a:t>Client/Server</a:t>
                </a:r>
              </a:p>
            </p:txBody>
          </p:sp>
          <p:grpSp>
            <p:nvGrpSpPr>
              <p:cNvPr id="225" name="Group 224"/>
              <p:cNvGrpSpPr/>
              <p:nvPr/>
            </p:nvGrpSpPr>
            <p:grpSpPr>
              <a:xfrm>
                <a:off x="1526811" y="3570322"/>
                <a:ext cx="476400" cy="394471"/>
                <a:chOff x="5158589" y="1684962"/>
                <a:chExt cx="2566362" cy="2125012"/>
              </a:xfrm>
            </p:grpSpPr>
            <p:sp>
              <p:nvSpPr>
                <p:cNvPr id="236" name="Freeform 21"/>
                <p:cNvSpPr>
                  <a:spLocks/>
                </p:cNvSpPr>
                <p:nvPr/>
              </p:nvSpPr>
              <p:spPr bwMode="auto">
                <a:xfrm>
                  <a:off x="5273013" y="1799386"/>
                  <a:ext cx="2337515" cy="1503855"/>
                </a:xfrm>
                <a:custGeom>
                  <a:avLst/>
                  <a:gdLst>
                    <a:gd name="T0" fmla="*/ 121 w 121"/>
                    <a:gd name="T1" fmla="*/ 68 h 78"/>
                    <a:gd name="T2" fmla="*/ 111 w 121"/>
                    <a:gd name="T3" fmla="*/ 78 h 78"/>
                    <a:gd name="T4" fmla="*/ 12 w 121"/>
                    <a:gd name="T5" fmla="*/ 78 h 78"/>
                    <a:gd name="T6" fmla="*/ 0 w 121"/>
                    <a:gd name="T7" fmla="*/ 67 h 78"/>
                    <a:gd name="T8" fmla="*/ 0 w 121"/>
                    <a:gd name="T9" fmla="*/ 7 h 78"/>
                    <a:gd name="T10" fmla="*/ 10 w 121"/>
                    <a:gd name="T11" fmla="*/ 0 h 78"/>
                    <a:gd name="T12" fmla="*/ 111 w 121"/>
                    <a:gd name="T13" fmla="*/ 0 h 78"/>
                    <a:gd name="T14" fmla="*/ 121 w 121"/>
                    <a:gd name="T15" fmla="*/ 7 h 78"/>
                    <a:gd name="T16" fmla="*/ 121 w 121"/>
                    <a:gd name="T1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78">
                      <a:moveTo>
                        <a:pt x="121" y="68"/>
                      </a:moveTo>
                      <a:cubicBezTo>
                        <a:pt x="121" y="75"/>
                        <a:pt x="118" y="78"/>
                        <a:pt x="111" y="78"/>
                      </a:cubicBezTo>
                      <a:cubicBezTo>
                        <a:pt x="12" y="78"/>
                        <a:pt x="12" y="78"/>
                        <a:pt x="12" y="78"/>
                      </a:cubicBezTo>
                      <a:cubicBezTo>
                        <a:pt x="5" y="78"/>
                        <a:pt x="0" y="77"/>
                        <a:pt x="0" y="67"/>
                      </a:cubicBezTo>
                      <a:cubicBezTo>
                        <a:pt x="0" y="7"/>
                        <a:pt x="0" y="7"/>
                        <a:pt x="0" y="7"/>
                      </a:cubicBezTo>
                      <a:cubicBezTo>
                        <a:pt x="0" y="1"/>
                        <a:pt x="3" y="0"/>
                        <a:pt x="10" y="0"/>
                      </a:cubicBezTo>
                      <a:cubicBezTo>
                        <a:pt x="111" y="0"/>
                        <a:pt x="111" y="0"/>
                        <a:pt x="111" y="0"/>
                      </a:cubicBezTo>
                      <a:cubicBezTo>
                        <a:pt x="118" y="0"/>
                        <a:pt x="121" y="0"/>
                        <a:pt x="121" y="7"/>
                      </a:cubicBezTo>
                      <a:lnTo>
                        <a:pt x="121" y="68"/>
                      </a:ln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7" name="Freeform 22"/>
                <p:cNvSpPr>
                  <a:spLocks/>
                </p:cNvSpPr>
                <p:nvPr/>
              </p:nvSpPr>
              <p:spPr bwMode="auto">
                <a:xfrm>
                  <a:off x="5158589" y="1684962"/>
                  <a:ext cx="2566362" cy="2125012"/>
                </a:xfrm>
                <a:custGeom>
                  <a:avLst/>
                  <a:gdLst>
                    <a:gd name="T0" fmla="*/ 122 w 133"/>
                    <a:gd name="T1" fmla="*/ 0 h 110"/>
                    <a:gd name="T2" fmla="*/ 13 w 133"/>
                    <a:gd name="T3" fmla="*/ 0 h 110"/>
                    <a:gd name="T4" fmla="*/ 0 w 133"/>
                    <a:gd name="T5" fmla="*/ 11 h 110"/>
                    <a:gd name="T6" fmla="*/ 0 w 133"/>
                    <a:gd name="T7" fmla="*/ 76 h 110"/>
                    <a:gd name="T8" fmla="*/ 16 w 133"/>
                    <a:gd name="T9" fmla="*/ 91 h 110"/>
                    <a:gd name="T10" fmla="*/ 48 w 133"/>
                    <a:gd name="T11" fmla="*/ 91 h 110"/>
                    <a:gd name="T12" fmla="*/ 48 w 133"/>
                    <a:gd name="T13" fmla="*/ 104 h 110"/>
                    <a:gd name="T14" fmla="*/ 30 w 133"/>
                    <a:gd name="T15" fmla="*/ 104 h 110"/>
                    <a:gd name="T16" fmla="*/ 27 w 133"/>
                    <a:gd name="T17" fmla="*/ 107 h 110"/>
                    <a:gd name="T18" fmla="*/ 30 w 133"/>
                    <a:gd name="T19" fmla="*/ 110 h 110"/>
                    <a:gd name="T20" fmla="*/ 104 w 133"/>
                    <a:gd name="T21" fmla="*/ 110 h 110"/>
                    <a:gd name="T22" fmla="*/ 107 w 133"/>
                    <a:gd name="T23" fmla="*/ 107 h 110"/>
                    <a:gd name="T24" fmla="*/ 104 w 133"/>
                    <a:gd name="T25" fmla="*/ 104 h 110"/>
                    <a:gd name="T26" fmla="*/ 83 w 133"/>
                    <a:gd name="T27" fmla="*/ 104 h 110"/>
                    <a:gd name="T28" fmla="*/ 83 w 133"/>
                    <a:gd name="T29" fmla="*/ 91 h 110"/>
                    <a:gd name="T30" fmla="*/ 118 w 133"/>
                    <a:gd name="T31" fmla="*/ 91 h 110"/>
                    <a:gd name="T32" fmla="*/ 133 w 133"/>
                    <a:gd name="T33" fmla="*/ 75 h 110"/>
                    <a:gd name="T34" fmla="*/ 133 w 133"/>
                    <a:gd name="T35" fmla="*/ 11 h 110"/>
                    <a:gd name="T36" fmla="*/ 122 w 133"/>
                    <a:gd name="T3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10">
                      <a:moveTo>
                        <a:pt x="122" y="0"/>
                      </a:moveTo>
                      <a:cubicBezTo>
                        <a:pt x="13" y="0"/>
                        <a:pt x="13" y="0"/>
                        <a:pt x="13" y="0"/>
                      </a:cubicBezTo>
                      <a:cubicBezTo>
                        <a:pt x="4" y="0"/>
                        <a:pt x="0" y="5"/>
                        <a:pt x="0" y="11"/>
                      </a:cubicBezTo>
                      <a:cubicBezTo>
                        <a:pt x="0" y="76"/>
                        <a:pt x="0" y="76"/>
                        <a:pt x="0" y="76"/>
                      </a:cubicBezTo>
                      <a:cubicBezTo>
                        <a:pt x="0" y="84"/>
                        <a:pt x="5" y="91"/>
                        <a:pt x="16" y="91"/>
                      </a:cubicBezTo>
                      <a:cubicBezTo>
                        <a:pt x="48" y="91"/>
                        <a:pt x="48" y="91"/>
                        <a:pt x="48" y="91"/>
                      </a:cubicBezTo>
                      <a:cubicBezTo>
                        <a:pt x="48" y="104"/>
                        <a:pt x="48" y="104"/>
                        <a:pt x="48" y="104"/>
                      </a:cubicBezTo>
                      <a:cubicBezTo>
                        <a:pt x="30" y="104"/>
                        <a:pt x="30" y="104"/>
                        <a:pt x="30" y="104"/>
                      </a:cubicBezTo>
                      <a:cubicBezTo>
                        <a:pt x="28" y="104"/>
                        <a:pt x="27" y="106"/>
                        <a:pt x="27" y="107"/>
                      </a:cubicBezTo>
                      <a:cubicBezTo>
                        <a:pt x="27" y="109"/>
                        <a:pt x="28" y="110"/>
                        <a:pt x="30" y="110"/>
                      </a:cubicBezTo>
                      <a:cubicBezTo>
                        <a:pt x="104" y="110"/>
                        <a:pt x="104" y="110"/>
                        <a:pt x="104" y="110"/>
                      </a:cubicBezTo>
                      <a:cubicBezTo>
                        <a:pt x="106" y="110"/>
                        <a:pt x="107" y="109"/>
                        <a:pt x="107" y="107"/>
                      </a:cubicBezTo>
                      <a:cubicBezTo>
                        <a:pt x="107" y="106"/>
                        <a:pt x="106" y="104"/>
                        <a:pt x="104" y="104"/>
                      </a:cubicBezTo>
                      <a:cubicBezTo>
                        <a:pt x="83" y="104"/>
                        <a:pt x="83" y="104"/>
                        <a:pt x="83" y="104"/>
                      </a:cubicBezTo>
                      <a:cubicBezTo>
                        <a:pt x="83" y="91"/>
                        <a:pt x="83" y="91"/>
                        <a:pt x="83" y="91"/>
                      </a:cubicBezTo>
                      <a:cubicBezTo>
                        <a:pt x="118" y="91"/>
                        <a:pt x="118" y="91"/>
                        <a:pt x="118" y="91"/>
                      </a:cubicBezTo>
                      <a:cubicBezTo>
                        <a:pt x="125" y="91"/>
                        <a:pt x="133" y="86"/>
                        <a:pt x="133" y="75"/>
                      </a:cubicBezTo>
                      <a:cubicBezTo>
                        <a:pt x="133" y="11"/>
                        <a:pt x="133" y="11"/>
                        <a:pt x="133" y="11"/>
                      </a:cubicBezTo>
                      <a:cubicBezTo>
                        <a:pt x="133" y="6"/>
                        <a:pt x="129" y="0"/>
                        <a:pt x="122" y="0"/>
                      </a:cubicBezTo>
                      <a:close/>
                    </a:path>
                  </a:pathLst>
                </a:cu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26" name="Group 225"/>
              <p:cNvGrpSpPr/>
              <p:nvPr/>
            </p:nvGrpSpPr>
            <p:grpSpPr>
              <a:xfrm>
                <a:off x="1819544" y="4045238"/>
                <a:ext cx="344307" cy="306383"/>
                <a:chOff x="8564563" y="541338"/>
                <a:chExt cx="547688" cy="487362"/>
              </a:xfrm>
            </p:grpSpPr>
            <p:sp>
              <p:nvSpPr>
                <p:cNvPr id="230" name="Rectangle 29"/>
                <p:cNvSpPr>
                  <a:spLocks noChangeArrowheads="1"/>
                </p:cNvSpPr>
                <p:nvPr/>
              </p:nvSpPr>
              <p:spPr bwMode="auto">
                <a:xfrm>
                  <a:off x="8564563" y="541338"/>
                  <a:ext cx="547688" cy="125412"/>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1" name="Rectangle 30"/>
                <p:cNvSpPr>
                  <a:spLocks noChangeArrowheads="1"/>
                </p:cNvSpPr>
                <p:nvPr/>
              </p:nvSpPr>
              <p:spPr bwMode="auto">
                <a:xfrm>
                  <a:off x="8564563" y="722313"/>
                  <a:ext cx="547688" cy="125412"/>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2" name="Rectangle 31"/>
                <p:cNvSpPr>
                  <a:spLocks noChangeArrowheads="1"/>
                </p:cNvSpPr>
                <p:nvPr/>
              </p:nvSpPr>
              <p:spPr bwMode="auto">
                <a:xfrm>
                  <a:off x="8564563" y="904875"/>
                  <a:ext cx="547688" cy="123825"/>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3" name="Oval 35"/>
                <p:cNvSpPr>
                  <a:spLocks noChangeArrowheads="1"/>
                </p:cNvSpPr>
                <p:nvPr/>
              </p:nvSpPr>
              <p:spPr bwMode="auto">
                <a:xfrm>
                  <a:off x="9032876" y="949325"/>
                  <a:ext cx="41275" cy="42862"/>
                </a:xfrm>
                <a:prstGeom prst="ellipse">
                  <a:avLst/>
                </a:prstGeom>
                <a:solidFill>
                  <a:srgbClr val="FFFFFF"/>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4" name="Oval 36"/>
                <p:cNvSpPr>
                  <a:spLocks noChangeArrowheads="1"/>
                </p:cNvSpPr>
                <p:nvPr/>
              </p:nvSpPr>
              <p:spPr bwMode="auto">
                <a:xfrm>
                  <a:off x="9032876" y="765175"/>
                  <a:ext cx="41275" cy="41275"/>
                </a:xfrm>
                <a:prstGeom prst="ellipse">
                  <a:avLst/>
                </a:prstGeom>
                <a:solidFill>
                  <a:srgbClr val="FFFFFF"/>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35" name="Oval 37"/>
                <p:cNvSpPr>
                  <a:spLocks noChangeArrowheads="1"/>
                </p:cNvSpPr>
                <p:nvPr/>
              </p:nvSpPr>
              <p:spPr bwMode="auto">
                <a:xfrm>
                  <a:off x="9032876" y="582613"/>
                  <a:ext cx="41275" cy="41275"/>
                </a:xfrm>
                <a:prstGeom prst="ellipse">
                  <a:avLst/>
                </a:prstGeom>
                <a:solidFill>
                  <a:srgbClr val="FFFFFF"/>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227" name="Group 226"/>
              <p:cNvGrpSpPr/>
              <p:nvPr/>
            </p:nvGrpSpPr>
            <p:grpSpPr>
              <a:xfrm>
                <a:off x="1355045" y="4051347"/>
                <a:ext cx="372472" cy="121900"/>
                <a:chOff x="1298177" y="4090002"/>
                <a:chExt cx="502920" cy="164592"/>
              </a:xfrm>
            </p:grpSpPr>
            <p:sp>
              <p:nvSpPr>
                <p:cNvPr id="228" name="Freeform 56"/>
                <p:cNvSpPr>
                  <a:spLocks noEditPoints="1"/>
                </p:cNvSpPr>
                <p:nvPr/>
              </p:nvSpPr>
              <p:spPr bwMode="auto">
                <a:xfrm>
                  <a:off x="1323126" y="4116860"/>
                  <a:ext cx="450290" cy="111991"/>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229" name="Rectangle 228"/>
                <p:cNvSpPr/>
                <p:nvPr/>
              </p:nvSpPr>
              <p:spPr bwMode="auto">
                <a:xfrm>
                  <a:off x="1298177" y="4090002"/>
                  <a:ext cx="502920" cy="164592"/>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grpSp>
      </p:grpSp>
      <p:grpSp>
        <p:nvGrpSpPr>
          <p:cNvPr id="321" name="Group 320"/>
          <p:cNvGrpSpPr/>
          <p:nvPr/>
        </p:nvGrpSpPr>
        <p:grpSpPr>
          <a:xfrm>
            <a:off x="2795251" y="2565680"/>
            <a:ext cx="2218190" cy="2559629"/>
            <a:chOff x="8276340" y="2373173"/>
            <a:chExt cx="2081928" cy="2297559"/>
          </a:xfrm>
        </p:grpSpPr>
        <p:sp>
          <p:nvSpPr>
            <p:cNvPr id="322" name="Arc 321"/>
            <p:cNvSpPr/>
            <p:nvPr/>
          </p:nvSpPr>
          <p:spPr bwMode="auto">
            <a:xfrm>
              <a:off x="8276340" y="2588804"/>
              <a:ext cx="2081928" cy="2081928"/>
            </a:xfrm>
            <a:prstGeom prst="arc">
              <a:avLst>
                <a:gd name="adj1" fmla="val 9479901"/>
                <a:gd name="adj2" fmla="val 1370755"/>
              </a:avLst>
            </a:prstGeom>
            <a:noFill/>
            <a:ln w="19050" cap="flat" cmpd="sng" algn="ctr">
              <a:solidFill>
                <a:srgbClr val="326195"/>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grpSp>
          <p:nvGrpSpPr>
            <p:cNvPr id="323" name="Group 322"/>
            <p:cNvGrpSpPr/>
            <p:nvPr/>
          </p:nvGrpSpPr>
          <p:grpSpPr>
            <a:xfrm>
              <a:off x="8728329" y="2373173"/>
              <a:ext cx="1177948" cy="295891"/>
              <a:chOff x="8607782" y="2373173"/>
              <a:chExt cx="1419042" cy="356452"/>
            </a:xfrm>
          </p:grpSpPr>
          <p:sp>
            <p:nvSpPr>
              <p:cNvPr id="324" name="Rectangle 323"/>
              <p:cNvSpPr/>
              <p:nvPr/>
            </p:nvSpPr>
            <p:spPr bwMode="auto">
              <a:xfrm>
                <a:off x="8607782" y="2448880"/>
                <a:ext cx="1419042" cy="28074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325" name="Group 324"/>
              <p:cNvGrpSpPr>
                <a:grpSpLocks noChangeAspect="1"/>
              </p:cNvGrpSpPr>
              <p:nvPr/>
            </p:nvGrpSpPr>
            <p:grpSpPr>
              <a:xfrm>
                <a:off x="8607782" y="2373173"/>
                <a:ext cx="1419042" cy="356452"/>
                <a:chOff x="309639" y="3565534"/>
                <a:chExt cx="771795" cy="261365"/>
              </a:xfrm>
              <a:noFill/>
            </p:grpSpPr>
            <p:sp>
              <p:nvSpPr>
                <p:cNvPr id="326" name="Rectangle 56"/>
                <p:cNvSpPr>
                  <a:spLocks noChangeArrowheads="1"/>
                </p:cNvSpPr>
                <p:nvPr/>
              </p:nvSpPr>
              <p:spPr bwMode="auto">
                <a:xfrm>
                  <a:off x="402764" y="3675351"/>
                  <a:ext cx="216120" cy="42609"/>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27" name="Rectangle 57"/>
                <p:cNvSpPr>
                  <a:spLocks noChangeArrowheads="1"/>
                </p:cNvSpPr>
                <p:nvPr/>
              </p:nvSpPr>
              <p:spPr bwMode="auto">
                <a:xfrm>
                  <a:off x="859603" y="3656462"/>
                  <a:ext cx="24599" cy="25038"/>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28" name="Rectangle 58"/>
                <p:cNvSpPr>
                  <a:spLocks noChangeArrowheads="1"/>
                </p:cNvSpPr>
                <p:nvPr/>
              </p:nvSpPr>
              <p:spPr bwMode="auto">
                <a:xfrm>
                  <a:off x="911437" y="3656462"/>
                  <a:ext cx="24599" cy="25038"/>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29" name="Rectangle 59"/>
                <p:cNvSpPr>
                  <a:spLocks noChangeArrowheads="1"/>
                </p:cNvSpPr>
                <p:nvPr/>
              </p:nvSpPr>
              <p:spPr bwMode="auto">
                <a:xfrm>
                  <a:off x="859603" y="3714885"/>
                  <a:ext cx="24599" cy="24599"/>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30" name="Rectangle 60"/>
                <p:cNvSpPr>
                  <a:spLocks noChangeArrowheads="1"/>
                </p:cNvSpPr>
                <p:nvPr/>
              </p:nvSpPr>
              <p:spPr bwMode="auto">
                <a:xfrm>
                  <a:off x="911437" y="3714885"/>
                  <a:ext cx="24599" cy="24599"/>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31" name="Rectangle 61"/>
                <p:cNvSpPr>
                  <a:spLocks noChangeArrowheads="1"/>
                </p:cNvSpPr>
                <p:nvPr/>
              </p:nvSpPr>
              <p:spPr bwMode="auto">
                <a:xfrm>
                  <a:off x="964149" y="3656462"/>
                  <a:ext cx="25038" cy="25038"/>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32" name="Rectangle 62"/>
                <p:cNvSpPr>
                  <a:spLocks noChangeArrowheads="1"/>
                </p:cNvSpPr>
                <p:nvPr/>
              </p:nvSpPr>
              <p:spPr bwMode="auto">
                <a:xfrm>
                  <a:off x="964149" y="3714885"/>
                  <a:ext cx="25038" cy="24599"/>
                </a:xfrm>
                <a:prstGeom prst="rect">
                  <a:avLst/>
                </a:prstGeom>
                <a:grpFill/>
                <a:ln w="19050">
                  <a:solidFill>
                    <a:srgbClr val="0079BD"/>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sp>
              <p:nvSpPr>
                <p:cNvPr id="333" name="Freeform 54"/>
                <p:cNvSpPr>
                  <a:spLocks noEditPoints="1"/>
                </p:cNvSpPr>
                <p:nvPr/>
              </p:nvSpPr>
              <p:spPr bwMode="auto">
                <a:xfrm>
                  <a:off x="309639" y="3565534"/>
                  <a:ext cx="771795" cy="261365"/>
                </a:xfrm>
                <a:custGeom>
                  <a:avLst/>
                  <a:gdLst>
                    <a:gd name="T0" fmla="*/ 719 w 744"/>
                    <a:gd name="T1" fmla="*/ 0 h 252"/>
                    <a:gd name="T2" fmla="*/ 25 w 744"/>
                    <a:gd name="T3" fmla="*/ 0 h 252"/>
                    <a:gd name="T4" fmla="*/ 0 w 744"/>
                    <a:gd name="T5" fmla="*/ 25 h 252"/>
                    <a:gd name="T6" fmla="*/ 0 w 744"/>
                    <a:gd name="T7" fmla="*/ 228 h 252"/>
                    <a:gd name="T8" fmla="*/ 25 w 744"/>
                    <a:gd name="T9" fmla="*/ 252 h 252"/>
                    <a:gd name="T10" fmla="*/ 719 w 744"/>
                    <a:gd name="T11" fmla="*/ 252 h 252"/>
                    <a:gd name="T12" fmla="*/ 744 w 744"/>
                    <a:gd name="T13" fmla="*/ 228 h 252"/>
                    <a:gd name="T14" fmla="*/ 744 w 744"/>
                    <a:gd name="T15" fmla="*/ 25 h 252"/>
                    <a:gd name="T16" fmla="*/ 719 w 744"/>
                    <a:gd name="T17" fmla="*/ 0 h 252"/>
                    <a:gd name="T18" fmla="*/ 707 w 744"/>
                    <a:gd name="T19" fmla="*/ 218 h 252"/>
                    <a:gd name="T20" fmla="*/ 481 w 744"/>
                    <a:gd name="T21" fmla="*/ 218 h 252"/>
                    <a:gd name="T22" fmla="*/ 481 w 744"/>
                    <a:gd name="T23" fmla="*/ 193 h 252"/>
                    <a:gd name="T24" fmla="*/ 37 w 744"/>
                    <a:gd name="T25" fmla="*/ 193 h 252"/>
                    <a:gd name="T26" fmla="*/ 37 w 744"/>
                    <a:gd name="T27" fmla="*/ 60 h 252"/>
                    <a:gd name="T28" fmla="*/ 481 w 744"/>
                    <a:gd name="T29" fmla="*/ 60 h 252"/>
                    <a:gd name="T30" fmla="*/ 481 w 744"/>
                    <a:gd name="T31" fmla="*/ 37 h 252"/>
                    <a:gd name="T32" fmla="*/ 707 w 744"/>
                    <a:gd name="T33" fmla="*/ 37 h 252"/>
                    <a:gd name="T34" fmla="*/ 707 w 744"/>
                    <a:gd name="T35" fmla="*/ 21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4" h="252">
                      <a:moveTo>
                        <a:pt x="719" y="0"/>
                      </a:moveTo>
                      <a:cubicBezTo>
                        <a:pt x="25" y="0"/>
                        <a:pt x="25" y="0"/>
                        <a:pt x="25" y="0"/>
                      </a:cubicBezTo>
                      <a:cubicBezTo>
                        <a:pt x="11" y="0"/>
                        <a:pt x="0" y="11"/>
                        <a:pt x="0" y="25"/>
                      </a:cubicBezTo>
                      <a:cubicBezTo>
                        <a:pt x="0" y="228"/>
                        <a:pt x="0" y="228"/>
                        <a:pt x="0" y="228"/>
                      </a:cubicBezTo>
                      <a:cubicBezTo>
                        <a:pt x="0" y="241"/>
                        <a:pt x="11" y="252"/>
                        <a:pt x="25" y="252"/>
                      </a:cubicBezTo>
                      <a:cubicBezTo>
                        <a:pt x="719" y="252"/>
                        <a:pt x="719" y="252"/>
                        <a:pt x="719" y="252"/>
                      </a:cubicBezTo>
                      <a:cubicBezTo>
                        <a:pt x="733" y="252"/>
                        <a:pt x="744" y="241"/>
                        <a:pt x="744" y="228"/>
                      </a:cubicBezTo>
                      <a:cubicBezTo>
                        <a:pt x="744" y="25"/>
                        <a:pt x="744" y="25"/>
                        <a:pt x="744" y="25"/>
                      </a:cubicBezTo>
                      <a:cubicBezTo>
                        <a:pt x="744" y="11"/>
                        <a:pt x="733" y="0"/>
                        <a:pt x="719" y="0"/>
                      </a:cubicBezTo>
                      <a:close/>
                      <a:moveTo>
                        <a:pt x="707" y="218"/>
                      </a:moveTo>
                      <a:cubicBezTo>
                        <a:pt x="481" y="218"/>
                        <a:pt x="481" y="218"/>
                        <a:pt x="481" y="218"/>
                      </a:cubicBezTo>
                      <a:cubicBezTo>
                        <a:pt x="481" y="193"/>
                        <a:pt x="481" y="193"/>
                        <a:pt x="481" y="193"/>
                      </a:cubicBezTo>
                      <a:cubicBezTo>
                        <a:pt x="37" y="193"/>
                        <a:pt x="37" y="193"/>
                        <a:pt x="37" y="193"/>
                      </a:cubicBezTo>
                      <a:cubicBezTo>
                        <a:pt x="37" y="60"/>
                        <a:pt x="37" y="60"/>
                        <a:pt x="37" y="60"/>
                      </a:cubicBezTo>
                      <a:cubicBezTo>
                        <a:pt x="481" y="60"/>
                        <a:pt x="481" y="60"/>
                        <a:pt x="481" y="60"/>
                      </a:cubicBezTo>
                      <a:cubicBezTo>
                        <a:pt x="481" y="37"/>
                        <a:pt x="481" y="37"/>
                        <a:pt x="481" y="37"/>
                      </a:cubicBezTo>
                      <a:cubicBezTo>
                        <a:pt x="707" y="37"/>
                        <a:pt x="707" y="37"/>
                        <a:pt x="707" y="37"/>
                      </a:cubicBezTo>
                      <a:lnTo>
                        <a:pt x="707" y="218"/>
                      </a:lnTo>
                      <a:close/>
                    </a:path>
                  </a:pathLst>
                </a:custGeom>
                <a:noFill/>
                <a:ln w="19050">
                  <a:solidFill>
                    <a:srgbClr val="FFFFFF"/>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Microsoft YaHei" charset="-122"/>
                    <a:ea typeface="Microsoft YaHei" charset="-122"/>
                    <a:cs typeface="Microsoft YaHei" charset="-122"/>
                  </a:endParaRPr>
                </a:p>
              </p:txBody>
            </p:sp>
          </p:grpSp>
        </p:grpSp>
      </p:grpSp>
      <p:grpSp>
        <p:nvGrpSpPr>
          <p:cNvPr id="334" name="Group 333"/>
          <p:cNvGrpSpPr/>
          <p:nvPr/>
        </p:nvGrpSpPr>
        <p:grpSpPr>
          <a:xfrm>
            <a:off x="2601439" y="3998998"/>
            <a:ext cx="397789" cy="151073"/>
            <a:chOff x="2207078" y="3841305"/>
            <a:chExt cx="373353" cy="135605"/>
          </a:xfrm>
        </p:grpSpPr>
        <p:sp>
          <p:nvSpPr>
            <p:cNvPr id="335" name="Rectangle 334"/>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336" name="Group 335"/>
            <p:cNvGrpSpPr/>
            <p:nvPr/>
          </p:nvGrpSpPr>
          <p:grpSpPr>
            <a:xfrm>
              <a:off x="2207078" y="3842305"/>
              <a:ext cx="372472" cy="121900"/>
              <a:chOff x="2207078" y="3842305"/>
              <a:chExt cx="372472" cy="121900"/>
            </a:xfrm>
          </p:grpSpPr>
          <p:sp>
            <p:nvSpPr>
              <p:cNvPr id="337"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338" name="Rectangle 337"/>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grpSp>
      <p:grpSp>
        <p:nvGrpSpPr>
          <p:cNvPr id="339" name="Group 338"/>
          <p:cNvGrpSpPr/>
          <p:nvPr/>
        </p:nvGrpSpPr>
        <p:grpSpPr>
          <a:xfrm>
            <a:off x="2797122" y="3196400"/>
            <a:ext cx="397789" cy="151073"/>
            <a:chOff x="2207078" y="3841305"/>
            <a:chExt cx="373353" cy="135605"/>
          </a:xfrm>
        </p:grpSpPr>
        <p:sp>
          <p:nvSpPr>
            <p:cNvPr id="340" name="Rectangle 339"/>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341" name="Group 340"/>
            <p:cNvGrpSpPr/>
            <p:nvPr/>
          </p:nvGrpSpPr>
          <p:grpSpPr>
            <a:xfrm>
              <a:off x="2207078" y="3842305"/>
              <a:ext cx="372472" cy="121900"/>
              <a:chOff x="2207078" y="3842305"/>
              <a:chExt cx="372472" cy="121900"/>
            </a:xfrm>
          </p:grpSpPr>
          <p:sp>
            <p:nvSpPr>
              <p:cNvPr id="342"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343" name="Rectangle 342"/>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grpSp>
      <p:grpSp>
        <p:nvGrpSpPr>
          <p:cNvPr id="344" name="Group 343"/>
          <p:cNvGrpSpPr/>
          <p:nvPr/>
        </p:nvGrpSpPr>
        <p:grpSpPr>
          <a:xfrm>
            <a:off x="4822584" y="3998998"/>
            <a:ext cx="397789" cy="151073"/>
            <a:chOff x="2207078" y="3841305"/>
            <a:chExt cx="373353" cy="135605"/>
          </a:xfrm>
        </p:grpSpPr>
        <p:sp>
          <p:nvSpPr>
            <p:cNvPr id="345" name="Rectangle 344"/>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346" name="Group 345"/>
            <p:cNvGrpSpPr/>
            <p:nvPr/>
          </p:nvGrpSpPr>
          <p:grpSpPr>
            <a:xfrm>
              <a:off x="2207078" y="3842305"/>
              <a:ext cx="372472" cy="121900"/>
              <a:chOff x="2207078" y="3842305"/>
              <a:chExt cx="372472" cy="121900"/>
            </a:xfrm>
          </p:grpSpPr>
          <p:sp>
            <p:nvSpPr>
              <p:cNvPr id="347"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348" name="Rectangle 347"/>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grpSp>
      <p:grpSp>
        <p:nvGrpSpPr>
          <p:cNvPr id="349" name="Group 348"/>
          <p:cNvGrpSpPr/>
          <p:nvPr/>
        </p:nvGrpSpPr>
        <p:grpSpPr>
          <a:xfrm>
            <a:off x="4600271" y="3196400"/>
            <a:ext cx="397789" cy="151073"/>
            <a:chOff x="2207078" y="3841305"/>
            <a:chExt cx="373353" cy="135605"/>
          </a:xfrm>
        </p:grpSpPr>
        <p:sp>
          <p:nvSpPr>
            <p:cNvPr id="350" name="Rectangle 349"/>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351" name="Group 350"/>
            <p:cNvGrpSpPr/>
            <p:nvPr/>
          </p:nvGrpSpPr>
          <p:grpSpPr>
            <a:xfrm>
              <a:off x="2207078" y="3842305"/>
              <a:ext cx="372472" cy="121900"/>
              <a:chOff x="2207078" y="3842305"/>
              <a:chExt cx="372472" cy="121900"/>
            </a:xfrm>
          </p:grpSpPr>
          <p:sp>
            <p:nvSpPr>
              <p:cNvPr id="352"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353" name="Rectangle 352"/>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grpSp>
      <p:sp>
        <p:nvSpPr>
          <p:cNvPr id="354" name="Freeform 5"/>
          <p:cNvSpPr>
            <a:spLocks/>
          </p:cNvSpPr>
          <p:nvPr/>
        </p:nvSpPr>
        <p:spPr bwMode="auto">
          <a:xfrm>
            <a:off x="1412551" y="5680788"/>
            <a:ext cx="1264216" cy="786561"/>
          </a:xfrm>
          <a:custGeom>
            <a:avLst/>
            <a:gdLst>
              <a:gd name="T0" fmla="*/ 1955 w 2534"/>
              <a:gd name="T1" fmla="*/ 350 h 1508"/>
              <a:gd name="T2" fmla="*/ 1845 w 2534"/>
              <a:gd name="T3" fmla="*/ 361 h 1508"/>
              <a:gd name="T4" fmla="*/ 1201 w 2534"/>
              <a:gd name="T5" fmla="*/ 0 h 1508"/>
              <a:gd name="T6" fmla="*/ 449 w 2534"/>
              <a:gd name="T7" fmla="*/ 698 h 1508"/>
              <a:gd name="T8" fmla="*/ 406 w 2534"/>
              <a:gd name="T9" fmla="*/ 696 h 1508"/>
              <a:gd name="T10" fmla="*/ 0 w 2534"/>
              <a:gd name="T11" fmla="*/ 1102 h 1508"/>
              <a:gd name="T12" fmla="*/ 406 w 2534"/>
              <a:gd name="T13" fmla="*/ 1508 h 1508"/>
              <a:gd name="T14" fmla="*/ 1955 w 2534"/>
              <a:gd name="T15" fmla="*/ 1508 h 1508"/>
              <a:gd name="T16" fmla="*/ 2534 w 2534"/>
              <a:gd name="T17" fmla="*/ 929 h 1508"/>
              <a:gd name="T18" fmla="*/ 1955 w 2534"/>
              <a:gd name="T19" fmla="*/ 35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4" h="1508">
                <a:moveTo>
                  <a:pt x="1955" y="350"/>
                </a:moveTo>
                <a:cubicBezTo>
                  <a:pt x="1917" y="350"/>
                  <a:pt x="1881" y="354"/>
                  <a:pt x="1845" y="361"/>
                </a:cubicBezTo>
                <a:cubicBezTo>
                  <a:pt x="1712" y="144"/>
                  <a:pt x="1474" y="0"/>
                  <a:pt x="1201" y="0"/>
                </a:cubicBezTo>
                <a:cubicBezTo>
                  <a:pt x="803" y="0"/>
                  <a:pt x="478" y="308"/>
                  <a:pt x="449" y="698"/>
                </a:cubicBezTo>
                <a:cubicBezTo>
                  <a:pt x="435" y="697"/>
                  <a:pt x="420" y="696"/>
                  <a:pt x="406" y="696"/>
                </a:cubicBezTo>
                <a:cubicBezTo>
                  <a:pt x="181" y="696"/>
                  <a:pt x="0" y="878"/>
                  <a:pt x="0" y="1102"/>
                </a:cubicBezTo>
                <a:cubicBezTo>
                  <a:pt x="0" y="1326"/>
                  <a:pt x="181" y="1508"/>
                  <a:pt x="406" y="1508"/>
                </a:cubicBezTo>
                <a:cubicBezTo>
                  <a:pt x="1955" y="1508"/>
                  <a:pt x="1955" y="1508"/>
                  <a:pt x="1955" y="1508"/>
                </a:cubicBezTo>
                <a:cubicBezTo>
                  <a:pt x="2275" y="1508"/>
                  <a:pt x="2534" y="1249"/>
                  <a:pt x="2534" y="929"/>
                </a:cubicBezTo>
                <a:cubicBezTo>
                  <a:pt x="2534" y="610"/>
                  <a:pt x="2275" y="350"/>
                  <a:pt x="1955" y="350"/>
                </a:cubicBezTo>
                <a:close/>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355" name="Freeform 5"/>
          <p:cNvSpPr>
            <a:spLocks/>
          </p:cNvSpPr>
          <p:nvPr/>
        </p:nvSpPr>
        <p:spPr bwMode="auto">
          <a:xfrm>
            <a:off x="5071321" y="5680788"/>
            <a:ext cx="1264216" cy="786561"/>
          </a:xfrm>
          <a:custGeom>
            <a:avLst/>
            <a:gdLst>
              <a:gd name="T0" fmla="*/ 1955 w 2534"/>
              <a:gd name="T1" fmla="*/ 350 h 1508"/>
              <a:gd name="T2" fmla="*/ 1845 w 2534"/>
              <a:gd name="T3" fmla="*/ 361 h 1508"/>
              <a:gd name="T4" fmla="*/ 1201 w 2534"/>
              <a:gd name="T5" fmla="*/ 0 h 1508"/>
              <a:gd name="T6" fmla="*/ 449 w 2534"/>
              <a:gd name="T7" fmla="*/ 698 h 1508"/>
              <a:gd name="T8" fmla="*/ 406 w 2534"/>
              <a:gd name="T9" fmla="*/ 696 h 1508"/>
              <a:gd name="T10" fmla="*/ 0 w 2534"/>
              <a:gd name="T11" fmla="*/ 1102 h 1508"/>
              <a:gd name="T12" fmla="*/ 406 w 2534"/>
              <a:gd name="T13" fmla="*/ 1508 h 1508"/>
              <a:gd name="T14" fmla="*/ 1955 w 2534"/>
              <a:gd name="T15" fmla="*/ 1508 h 1508"/>
              <a:gd name="T16" fmla="*/ 2534 w 2534"/>
              <a:gd name="T17" fmla="*/ 929 h 1508"/>
              <a:gd name="T18" fmla="*/ 1955 w 2534"/>
              <a:gd name="T19" fmla="*/ 35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4" h="1508">
                <a:moveTo>
                  <a:pt x="1955" y="350"/>
                </a:moveTo>
                <a:cubicBezTo>
                  <a:pt x="1917" y="350"/>
                  <a:pt x="1881" y="354"/>
                  <a:pt x="1845" y="361"/>
                </a:cubicBezTo>
                <a:cubicBezTo>
                  <a:pt x="1712" y="144"/>
                  <a:pt x="1474" y="0"/>
                  <a:pt x="1201" y="0"/>
                </a:cubicBezTo>
                <a:cubicBezTo>
                  <a:pt x="803" y="0"/>
                  <a:pt x="478" y="308"/>
                  <a:pt x="449" y="698"/>
                </a:cubicBezTo>
                <a:cubicBezTo>
                  <a:pt x="435" y="697"/>
                  <a:pt x="420" y="696"/>
                  <a:pt x="406" y="696"/>
                </a:cubicBezTo>
                <a:cubicBezTo>
                  <a:pt x="181" y="696"/>
                  <a:pt x="0" y="878"/>
                  <a:pt x="0" y="1102"/>
                </a:cubicBezTo>
                <a:cubicBezTo>
                  <a:pt x="0" y="1326"/>
                  <a:pt x="181" y="1508"/>
                  <a:pt x="406" y="1508"/>
                </a:cubicBezTo>
                <a:cubicBezTo>
                  <a:pt x="1955" y="1508"/>
                  <a:pt x="1955" y="1508"/>
                  <a:pt x="1955" y="1508"/>
                </a:cubicBezTo>
                <a:cubicBezTo>
                  <a:pt x="2275" y="1508"/>
                  <a:pt x="2534" y="1249"/>
                  <a:pt x="2534" y="929"/>
                </a:cubicBezTo>
                <a:cubicBezTo>
                  <a:pt x="2534" y="610"/>
                  <a:pt x="2275" y="350"/>
                  <a:pt x="1955" y="350"/>
                </a:cubicBezTo>
                <a:close/>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grpSp>
        <p:nvGrpSpPr>
          <p:cNvPr id="356" name="Group 355"/>
          <p:cNvGrpSpPr/>
          <p:nvPr/>
        </p:nvGrpSpPr>
        <p:grpSpPr>
          <a:xfrm>
            <a:off x="3417945" y="5677083"/>
            <a:ext cx="1045980" cy="874146"/>
            <a:chOff x="2607822" y="5177295"/>
            <a:chExt cx="981726" cy="784646"/>
          </a:xfrm>
        </p:grpSpPr>
        <p:grpSp>
          <p:nvGrpSpPr>
            <p:cNvPr id="357" name="Group 356"/>
            <p:cNvGrpSpPr/>
            <p:nvPr/>
          </p:nvGrpSpPr>
          <p:grpSpPr>
            <a:xfrm>
              <a:off x="2733425" y="5177295"/>
              <a:ext cx="753915" cy="494182"/>
              <a:chOff x="2733425" y="5209169"/>
              <a:chExt cx="753915" cy="462308"/>
            </a:xfrm>
          </p:grpSpPr>
          <p:grpSp>
            <p:nvGrpSpPr>
              <p:cNvPr id="368" name="Group 367"/>
              <p:cNvGrpSpPr/>
              <p:nvPr/>
            </p:nvGrpSpPr>
            <p:grpSpPr>
              <a:xfrm>
                <a:off x="2733425" y="5210286"/>
                <a:ext cx="137316" cy="461191"/>
                <a:chOff x="4603750" y="2528888"/>
                <a:chExt cx="439738" cy="2043113"/>
              </a:xfrm>
            </p:grpSpPr>
            <p:sp>
              <p:nvSpPr>
                <p:cNvPr id="385" name="Freeform 192"/>
                <p:cNvSpPr>
                  <a:spLocks noEditPoints="1"/>
                </p:cNvSpPr>
                <p:nvPr/>
              </p:nvSpPr>
              <p:spPr bwMode="auto">
                <a:xfrm>
                  <a:off x="4652962" y="2573338"/>
                  <a:ext cx="346075" cy="1954213"/>
                </a:xfrm>
                <a:custGeom>
                  <a:avLst/>
                  <a:gdLst>
                    <a:gd name="T0" fmla="*/ 89 w 92"/>
                    <a:gd name="T1" fmla="*/ 521 h 521"/>
                    <a:gd name="T2" fmla="*/ 92 w 92"/>
                    <a:gd name="T3" fmla="*/ 3 h 521"/>
                    <a:gd name="T4" fmla="*/ 3 w 92"/>
                    <a:gd name="T5" fmla="*/ 0 h 521"/>
                    <a:gd name="T6" fmla="*/ 0 w 92"/>
                    <a:gd name="T7" fmla="*/ 517 h 521"/>
                    <a:gd name="T8" fmla="*/ 84 w 92"/>
                    <a:gd name="T9" fmla="*/ 295 h 521"/>
                    <a:gd name="T10" fmla="*/ 48 w 92"/>
                    <a:gd name="T11" fmla="*/ 347 h 521"/>
                    <a:gd name="T12" fmla="*/ 84 w 92"/>
                    <a:gd name="T13" fmla="*/ 295 h 521"/>
                    <a:gd name="T14" fmla="*/ 84 w 92"/>
                    <a:gd name="T15" fmla="*/ 231 h 521"/>
                    <a:gd name="T16" fmla="*/ 48 w 92"/>
                    <a:gd name="T17" fmla="*/ 179 h 521"/>
                    <a:gd name="T18" fmla="*/ 84 w 92"/>
                    <a:gd name="T19" fmla="*/ 114 h 521"/>
                    <a:gd name="T20" fmla="*/ 48 w 92"/>
                    <a:gd name="T21" fmla="*/ 62 h 521"/>
                    <a:gd name="T22" fmla="*/ 84 w 92"/>
                    <a:gd name="T23" fmla="*/ 114 h 521"/>
                    <a:gd name="T24" fmla="*/ 7 w 92"/>
                    <a:gd name="T25" fmla="*/ 114 h 521"/>
                    <a:gd name="T26" fmla="*/ 42 w 92"/>
                    <a:gd name="T27" fmla="*/ 62 h 521"/>
                    <a:gd name="T28" fmla="*/ 84 w 92"/>
                    <a:gd name="T29" fmla="*/ 120 h 521"/>
                    <a:gd name="T30" fmla="*/ 7 w 92"/>
                    <a:gd name="T31" fmla="*/ 172 h 521"/>
                    <a:gd name="T32" fmla="*/ 84 w 92"/>
                    <a:gd name="T33" fmla="*/ 120 h 521"/>
                    <a:gd name="T34" fmla="*/ 42 w 92"/>
                    <a:gd name="T35" fmla="*/ 231 h 521"/>
                    <a:gd name="T36" fmla="*/ 7 w 92"/>
                    <a:gd name="T37" fmla="*/ 179 h 521"/>
                    <a:gd name="T38" fmla="*/ 84 w 92"/>
                    <a:gd name="T39" fmla="*/ 237 h 521"/>
                    <a:gd name="T40" fmla="*/ 7 w 92"/>
                    <a:gd name="T41" fmla="*/ 289 h 521"/>
                    <a:gd name="T42" fmla="*/ 84 w 92"/>
                    <a:gd name="T43" fmla="*/ 237 h 521"/>
                    <a:gd name="T44" fmla="*/ 42 w 92"/>
                    <a:gd name="T45" fmla="*/ 347 h 521"/>
                    <a:gd name="T46" fmla="*/ 7 w 92"/>
                    <a:gd name="T47" fmla="*/ 295 h 521"/>
                    <a:gd name="T48" fmla="*/ 84 w 92"/>
                    <a:gd name="T49" fmla="*/ 353 h 521"/>
                    <a:gd name="T50" fmla="*/ 7 w 92"/>
                    <a:gd name="T51" fmla="*/ 405 h 521"/>
                    <a:gd name="T52" fmla="*/ 84 w 92"/>
                    <a:gd name="T53" fmla="*/ 353 h 521"/>
                    <a:gd name="T54" fmla="*/ 42 w 92"/>
                    <a:gd name="T55" fmla="*/ 411 h 521"/>
                    <a:gd name="T56" fmla="*/ 7 w 92"/>
                    <a:gd name="T57" fmla="*/ 463 h 521"/>
                    <a:gd name="T58" fmla="*/ 48 w 92"/>
                    <a:gd name="T59" fmla="*/ 411 h 521"/>
                    <a:gd name="T60" fmla="*/ 84 w 92"/>
                    <a:gd name="T61" fmla="*/ 463 h 521"/>
                    <a:gd name="T62" fmla="*/ 48 w 92"/>
                    <a:gd name="T63" fmla="*/ 411 h 521"/>
                    <a:gd name="T64" fmla="*/ 84 w 92"/>
                    <a:gd name="T65" fmla="*/ 513 h 521"/>
                    <a:gd name="T66" fmla="*/ 62 w 92"/>
                    <a:gd name="T67" fmla="*/ 513 h 521"/>
                    <a:gd name="T68" fmla="*/ 21 w 92"/>
                    <a:gd name="T69" fmla="*/ 513 h 521"/>
                    <a:gd name="T70" fmla="*/ 7 w 92"/>
                    <a:gd name="T71" fmla="*/ 499 h 521"/>
                    <a:gd name="T72" fmla="*/ 7 w 92"/>
                    <a:gd name="T73" fmla="*/ 469 h 521"/>
                    <a:gd name="T74" fmla="*/ 84 w 92"/>
                    <a:gd name="T75" fmla="*/ 491 h 521"/>
                    <a:gd name="T76" fmla="*/ 7 w 92"/>
                    <a:gd name="T77" fmla="*/ 22 h 521"/>
                    <a:gd name="T78" fmla="*/ 21 w 92"/>
                    <a:gd name="T79" fmla="*/ 8 h 521"/>
                    <a:gd name="T80" fmla="*/ 62 w 92"/>
                    <a:gd name="T81" fmla="*/ 8 h 521"/>
                    <a:gd name="T82" fmla="*/ 84 w 92"/>
                    <a:gd name="T83" fmla="*/ 8 h 521"/>
                    <a:gd name="T84" fmla="*/ 84 w 92"/>
                    <a:gd name="T85" fmla="*/ 30 h 521"/>
                    <a:gd name="T86" fmla="*/ 7 w 92"/>
                    <a:gd name="T87" fmla="*/ 56 h 521"/>
                    <a:gd name="T88" fmla="*/ 7 w 92"/>
                    <a:gd name="T89" fmla="*/ 22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521">
                      <a:moveTo>
                        <a:pt x="3" y="521"/>
                      </a:moveTo>
                      <a:cubicBezTo>
                        <a:pt x="89" y="521"/>
                        <a:pt x="89" y="521"/>
                        <a:pt x="89" y="521"/>
                      </a:cubicBezTo>
                      <a:cubicBezTo>
                        <a:pt x="90" y="521"/>
                        <a:pt x="92" y="519"/>
                        <a:pt x="92" y="517"/>
                      </a:cubicBezTo>
                      <a:cubicBezTo>
                        <a:pt x="92" y="3"/>
                        <a:pt x="92" y="3"/>
                        <a:pt x="92" y="3"/>
                      </a:cubicBezTo>
                      <a:cubicBezTo>
                        <a:pt x="92" y="2"/>
                        <a:pt x="90" y="0"/>
                        <a:pt x="89" y="0"/>
                      </a:cubicBezTo>
                      <a:cubicBezTo>
                        <a:pt x="3" y="0"/>
                        <a:pt x="3" y="0"/>
                        <a:pt x="3" y="0"/>
                      </a:cubicBezTo>
                      <a:cubicBezTo>
                        <a:pt x="1" y="0"/>
                        <a:pt x="0" y="2"/>
                        <a:pt x="0" y="3"/>
                      </a:cubicBezTo>
                      <a:cubicBezTo>
                        <a:pt x="0" y="517"/>
                        <a:pt x="0" y="517"/>
                        <a:pt x="0" y="517"/>
                      </a:cubicBezTo>
                      <a:cubicBezTo>
                        <a:pt x="0" y="519"/>
                        <a:pt x="1" y="521"/>
                        <a:pt x="3" y="521"/>
                      </a:cubicBezTo>
                      <a:close/>
                      <a:moveTo>
                        <a:pt x="84" y="295"/>
                      </a:moveTo>
                      <a:cubicBezTo>
                        <a:pt x="84" y="347"/>
                        <a:pt x="84" y="347"/>
                        <a:pt x="84" y="347"/>
                      </a:cubicBezTo>
                      <a:cubicBezTo>
                        <a:pt x="48" y="347"/>
                        <a:pt x="48" y="347"/>
                        <a:pt x="48" y="347"/>
                      </a:cubicBezTo>
                      <a:cubicBezTo>
                        <a:pt x="48" y="295"/>
                        <a:pt x="48" y="295"/>
                        <a:pt x="48" y="295"/>
                      </a:cubicBezTo>
                      <a:lnTo>
                        <a:pt x="84" y="295"/>
                      </a:lnTo>
                      <a:close/>
                      <a:moveTo>
                        <a:pt x="84" y="179"/>
                      </a:moveTo>
                      <a:cubicBezTo>
                        <a:pt x="84" y="231"/>
                        <a:pt x="84" y="231"/>
                        <a:pt x="84" y="231"/>
                      </a:cubicBezTo>
                      <a:cubicBezTo>
                        <a:pt x="48" y="231"/>
                        <a:pt x="48" y="231"/>
                        <a:pt x="48" y="231"/>
                      </a:cubicBezTo>
                      <a:cubicBezTo>
                        <a:pt x="48" y="179"/>
                        <a:pt x="48" y="179"/>
                        <a:pt x="48" y="179"/>
                      </a:cubicBezTo>
                      <a:lnTo>
                        <a:pt x="84" y="179"/>
                      </a:lnTo>
                      <a:close/>
                      <a:moveTo>
                        <a:pt x="84" y="114"/>
                      </a:moveTo>
                      <a:cubicBezTo>
                        <a:pt x="48" y="114"/>
                        <a:pt x="48" y="114"/>
                        <a:pt x="48" y="114"/>
                      </a:cubicBezTo>
                      <a:cubicBezTo>
                        <a:pt x="48" y="62"/>
                        <a:pt x="48" y="62"/>
                        <a:pt x="48" y="62"/>
                      </a:cubicBezTo>
                      <a:cubicBezTo>
                        <a:pt x="84" y="62"/>
                        <a:pt x="84" y="62"/>
                        <a:pt x="84" y="62"/>
                      </a:cubicBezTo>
                      <a:lnTo>
                        <a:pt x="84" y="114"/>
                      </a:lnTo>
                      <a:close/>
                      <a:moveTo>
                        <a:pt x="42" y="114"/>
                      </a:moveTo>
                      <a:cubicBezTo>
                        <a:pt x="7" y="114"/>
                        <a:pt x="7" y="114"/>
                        <a:pt x="7" y="114"/>
                      </a:cubicBezTo>
                      <a:cubicBezTo>
                        <a:pt x="7" y="62"/>
                        <a:pt x="7" y="62"/>
                        <a:pt x="7" y="62"/>
                      </a:cubicBezTo>
                      <a:cubicBezTo>
                        <a:pt x="42" y="62"/>
                        <a:pt x="42" y="62"/>
                        <a:pt x="42" y="62"/>
                      </a:cubicBezTo>
                      <a:lnTo>
                        <a:pt x="42" y="114"/>
                      </a:lnTo>
                      <a:close/>
                      <a:moveTo>
                        <a:pt x="84" y="120"/>
                      </a:moveTo>
                      <a:cubicBezTo>
                        <a:pt x="84" y="172"/>
                        <a:pt x="84" y="172"/>
                        <a:pt x="84" y="172"/>
                      </a:cubicBezTo>
                      <a:cubicBezTo>
                        <a:pt x="7" y="172"/>
                        <a:pt x="7" y="172"/>
                        <a:pt x="7" y="172"/>
                      </a:cubicBezTo>
                      <a:cubicBezTo>
                        <a:pt x="7" y="120"/>
                        <a:pt x="7" y="120"/>
                        <a:pt x="7" y="120"/>
                      </a:cubicBezTo>
                      <a:lnTo>
                        <a:pt x="84" y="120"/>
                      </a:lnTo>
                      <a:close/>
                      <a:moveTo>
                        <a:pt x="42" y="179"/>
                      </a:moveTo>
                      <a:cubicBezTo>
                        <a:pt x="42" y="231"/>
                        <a:pt x="42" y="231"/>
                        <a:pt x="42" y="231"/>
                      </a:cubicBezTo>
                      <a:cubicBezTo>
                        <a:pt x="7" y="231"/>
                        <a:pt x="7" y="231"/>
                        <a:pt x="7" y="231"/>
                      </a:cubicBezTo>
                      <a:cubicBezTo>
                        <a:pt x="7" y="179"/>
                        <a:pt x="7" y="179"/>
                        <a:pt x="7" y="179"/>
                      </a:cubicBezTo>
                      <a:lnTo>
                        <a:pt x="42" y="179"/>
                      </a:lnTo>
                      <a:close/>
                      <a:moveTo>
                        <a:pt x="84" y="237"/>
                      </a:moveTo>
                      <a:cubicBezTo>
                        <a:pt x="84" y="289"/>
                        <a:pt x="84" y="289"/>
                        <a:pt x="84" y="289"/>
                      </a:cubicBezTo>
                      <a:cubicBezTo>
                        <a:pt x="7" y="289"/>
                        <a:pt x="7" y="289"/>
                        <a:pt x="7" y="289"/>
                      </a:cubicBezTo>
                      <a:cubicBezTo>
                        <a:pt x="7" y="237"/>
                        <a:pt x="7" y="237"/>
                        <a:pt x="7" y="237"/>
                      </a:cubicBezTo>
                      <a:lnTo>
                        <a:pt x="84" y="237"/>
                      </a:lnTo>
                      <a:close/>
                      <a:moveTo>
                        <a:pt x="42" y="295"/>
                      </a:moveTo>
                      <a:cubicBezTo>
                        <a:pt x="42" y="347"/>
                        <a:pt x="42" y="347"/>
                        <a:pt x="42" y="347"/>
                      </a:cubicBezTo>
                      <a:cubicBezTo>
                        <a:pt x="7" y="347"/>
                        <a:pt x="7" y="347"/>
                        <a:pt x="7" y="347"/>
                      </a:cubicBezTo>
                      <a:cubicBezTo>
                        <a:pt x="7" y="295"/>
                        <a:pt x="7" y="295"/>
                        <a:pt x="7" y="295"/>
                      </a:cubicBezTo>
                      <a:lnTo>
                        <a:pt x="42" y="295"/>
                      </a:lnTo>
                      <a:close/>
                      <a:moveTo>
                        <a:pt x="84" y="353"/>
                      </a:moveTo>
                      <a:cubicBezTo>
                        <a:pt x="84" y="405"/>
                        <a:pt x="84" y="405"/>
                        <a:pt x="84" y="405"/>
                      </a:cubicBezTo>
                      <a:cubicBezTo>
                        <a:pt x="7" y="405"/>
                        <a:pt x="7" y="405"/>
                        <a:pt x="7" y="405"/>
                      </a:cubicBezTo>
                      <a:cubicBezTo>
                        <a:pt x="7" y="353"/>
                        <a:pt x="7" y="353"/>
                        <a:pt x="7" y="353"/>
                      </a:cubicBezTo>
                      <a:lnTo>
                        <a:pt x="84" y="353"/>
                      </a:lnTo>
                      <a:close/>
                      <a:moveTo>
                        <a:pt x="7" y="411"/>
                      </a:moveTo>
                      <a:cubicBezTo>
                        <a:pt x="42" y="411"/>
                        <a:pt x="42" y="411"/>
                        <a:pt x="42" y="411"/>
                      </a:cubicBezTo>
                      <a:cubicBezTo>
                        <a:pt x="42" y="463"/>
                        <a:pt x="42" y="463"/>
                        <a:pt x="42" y="463"/>
                      </a:cubicBezTo>
                      <a:cubicBezTo>
                        <a:pt x="7" y="463"/>
                        <a:pt x="7" y="463"/>
                        <a:pt x="7" y="463"/>
                      </a:cubicBezTo>
                      <a:lnTo>
                        <a:pt x="7" y="411"/>
                      </a:lnTo>
                      <a:close/>
                      <a:moveTo>
                        <a:pt x="48" y="411"/>
                      </a:moveTo>
                      <a:cubicBezTo>
                        <a:pt x="84" y="411"/>
                        <a:pt x="84" y="411"/>
                        <a:pt x="84" y="411"/>
                      </a:cubicBezTo>
                      <a:cubicBezTo>
                        <a:pt x="84" y="463"/>
                        <a:pt x="84" y="463"/>
                        <a:pt x="84" y="463"/>
                      </a:cubicBezTo>
                      <a:cubicBezTo>
                        <a:pt x="48" y="463"/>
                        <a:pt x="48" y="463"/>
                        <a:pt x="48" y="463"/>
                      </a:cubicBezTo>
                      <a:lnTo>
                        <a:pt x="48" y="411"/>
                      </a:lnTo>
                      <a:close/>
                      <a:moveTo>
                        <a:pt x="84" y="499"/>
                      </a:moveTo>
                      <a:cubicBezTo>
                        <a:pt x="84" y="513"/>
                        <a:pt x="84" y="513"/>
                        <a:pt x="84" y="513"/>
                      </a:cubicBezTo>
                      <a:cubicBezTo>
                        <a:pt x="70" y="513"/>
                        <a:pt x="70" y="513"/>
                        <a:pt x="70" y="513"/>
                      </a:cubicBezTo>
                      <a:cubicBezTo>
                        <a:pt x="62" y="513"/>
                        <a:pt x="62" y="513"/>
                        <a:pt x="62" y="513"/>
                      </a:cubicBezTo>
                      <a:cubicBezTo>
                        <a:pt x="29" y="513"/>
                        <a:pt x="29" y="513"/>
                        <a:pt x="29" y="513"/>
                      </a:cubicBezTo>
                      <a:cubicBezTo>
                        <a:pt x="21" y="513"/>
                        <a:pt x="21" y="513"/>
                        <a:pt x="21" y="513"/>
                      </a:cubicBezTo>
                      <a:cubicBezTo>
                        <a:pt x="7" y="513"/>
                        <a:pt x="7" y="513"/>
                        <a:pt x="7" y="513"/>
                      </a:cubicBezTo>
                      <a:cubicBezTo>
                        <a:pt x="7" y="499"/>
                        <a:pt x="7" y="499"/>
                        <a:pt x="7" y="499"/>
                      </a:cubicBezTo>
                      <a:cubicBezTo>
                        <a:pt x="7" y="491"/>
                        <a:pt x="7" y="491"/>
                        <a:pt x="7" y="491"/>
                      </a:cubicBezTo>
                      <a:cubicBezTo>
                        <a:pt x="7" y="469"/>
                        <a:pt x="7" y="469"/>
                        <a:pt x="7" y="469"/>
                      </a:cubicBezTo>
                      <a:cubicBezTo>
                        <a:pt x="84" y="469"/>
                        <a:pt x="84" y="469"/>
                        <a:pt x="84" y="469"/>
                      </a:cubicBezTo>
                      <a:cubicBezTo>
                        <a:pt x="84" y="491"/>
                        <a:pt x="84" y="491"/>
                        <a:pt x="84" y="491"/>
                      </a:cubicBezTo>
                      <a:lnTo>
                        <a:pt x="84" y="499"/>
                      </a:lnTo>
                      <a:close/>
                      <a:moveTo>
                        <a:pt x="7" y="22"/>
                      </a:moveTo>
                      <a:cubicBezTo>
                        <a:pt x="7" y="8"/>
                        <a:pt x="7" y="8"/>
                        <a:pt x="7" y="8"/>
                      </a:cubicBezTo>
                      <a:cubicBezTo>
                        <a:pt x="21" y="8"/>
                        <a:pt x="21" y="8"/>
                        <a:pt x="21" y="8"/>
                      </a:cubicBezTo>
                      <a:cubicBezTo>
                        <a:pt x="29" y="8"/>
                        <a:pt x="29" y="8"/>
                        <a:pt x="29" y="8"/>
                      </a:cubicBezTo>
                      <a:cubicBezTo>
                        <a:pt x="62" y="8"/>
                        <a:pt x="62" y="8"/>
                        <a:pt x="62" y="8"/>
                      </a:cubicBezTo>
                      <a:cubicBezTo>
                        <a:pt x="70" y="8"/>
                        <a:pt x="70" y="8"/>
                        <a:pt x="70" y="8"/>
                      </a:cubicBezTo>
                      <a:cubicBezTo>
                        <a:pt x="84" y="8"/>
                        <a:pt x="84" y="8"/>
                        <a:pt x="84" y="8"/>
                      </a:cubicBezTo>
                      <a:cubicBezTo>
                        <a:pt x="84" y="22"/>
                        <a:pt x="84" y="22"/>
                        <a:pt x="84" y="22"/>
                      </a:cubicBezTo>
                      <a:cubicBezTo>
                        <a:pt x="84" y="30"/>
                        <a:pt x="84" y="30"/>
                        <a:pt x="84" y="30"/>
                      </a:cubicBezTo>
                      <a:cubicBezTo>
                        <a:pt x="84" y="56"/>
                        <a:pt x="84" y="56"/>
                        <a:pt x="84" y="56"/>
                      </a:cubicBezTo>
                      <a:cubicBezTo>
                        <a:pt x="7" y="56"/>
                        <a:pt x="7" y="56"/>
                        <a:pt x="7" y="56"/>
                      </a:cubicBezTo>
                      <a:cubicBezTo>
                        <a:pt x="7" y="30"/>
                        <a:pt x="7" y="30"/>
                        <a:pt x="7" y="30"/>
                      </a:cubicBezTo>
                      <a:lnTo>
                        <a:pt x="7"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6" name="Freeform 193"/>
                <p:cNvSpPr>
                  <a:spLocks noEditPoints="1"/>
                </p:cNvSpPr>
                <p:nvPr/>
              </p:nvSpPr>
              <p:spPr bwMode="auto">
                <a:xfrm>
                  <a:off x="4603750" y="2528888"/>
                  <a:ext cx="439738" cy="2043113"/>
                </a:xfrm>
                <a:custGeom>
                  <a:avLst/>
                  <a:gdLst>
                    <a:gd name="T0" fmla="*/ 16 w 117"/>
                    <a:gd name="T1" fmla="*/ 545 h 545"/>
                    <a:gd name="T2" fmla="*/ 102 w 117"/>
                    <a:gd name="T3" fmla="*/ 545 h 545"/>
                    <a:gd name="T4" fmla="*/ 117 w 117"/>
                    <a:gd name="T5" fmla="*/ 529 h 545"/>
                    <a:gd name="T6" fmla="*/ 117 w 117"/>
                    <a:gd name="T7" fmla="*/ 15 h 545"/>
                    <a:gd name="T8" fmla="*/ 102 w 117"/>
                    <a:gd name="T9" fmla="*/ 0 h 545"/>
                    <a:gd name="T10" fmla="*/ 16 w 117"/>
                    <a:gd name="T11" fmla="*/ 0 h 545"/>
                    <a:gd name="T12" fmla="*/ 0 w 117"/>
                    <a:gd name="T13" fmla="*/ 15 h 545"/>
                    <a:gd name="T14" fmla="*/ 0 w 117"/>
                    <a:gd name="T15" fmla="*/ 529 h 545"/>
                    <a:gd name="T16" fmla="*/ 16 w 117"/>
                    <a:gd name="T17" fmla="*/ 545 h 545"/>
                    <a:gd name="T18" fmla="*/ 13 w 117"/>
                    <a:gd name="T19" fmla="*/ 15 h 545"/>
                    <a:gd name="T20" fmla="*/ 16 w 117"/>
                    <a:gd name="T21" fmla="*/ 12 h 545"/>
                    <a:gd name="T22" fmla="*/ 102 w 117"/>
                    <a:gd name="T23" fmla="*/ 12 h 545"/>
                    <a:gd name="T24" fmla="*/ 105 w 117"/>
                    <a:gd name="T25" fmla="*/ 15 h 545"/>
                    <a:gd name="T26" fmla="*/ 105 w 117"/>
                    <a:gd name="T27" fmla="*/ 529 h 545"/>
                    <a:gd name="T28" fmla="*/ 102 w 117"/>
                    <a:gd name="T29" fmla="*/ 533 h 545"/>
                    <a:gd name="T30" fmla="*/ 16 w 117"/>
                    <a:gd name="T31" fmla="*/ 533 h 545"/>
                    <a:gd name="T32" fmla="*/ 13 w 117"/>
                    <a:gd name="T33" fmla="*/ 529 h 545"/>
                    <a:gd name="T34" fmla="*/ 13 w 117"/>
                    <a:gd name="T35" fmla="*/ 1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545">
                      <a:moveTo>
                        <a:pt x="16" y="545"/>
                      </a:moveTo>
                      <a:cubicBezTo>
                        <a:pt x="102" y="545"/>
                        <a:pt x="102" y="545"/>
                        <a:pt x="102" y="545"/>
                      </a:cubicBezTo>
                      <a:cubicBezTo>
                        <a:pt x="110" y="545"/>
                        <a:pt x="117" y="538"/>
                        <a:pt x="117" y="529"/>
                      </a:cubicBezTo>
                      <a:cubicBezTo>
                        <a:pt x="117" y="15"/>
                        <a:pt x="117" y="15"/>
                        <a:pt x="117" y="15"/>
                      </a:cubicBezTo>
                      <a:cubicBezTo>
                        <a:pt x="117" y="7"/>
                        <a:pt x="110" y="0"/>
                        <a:pt x="102" y="0"/>
                      </a:cubicBezTo>
                      <a:cubicBezTo>
                        <a:pt x="16" y="0"/>
                        <a:pt x="16" y="0"/>
                        <a:pt x="16" y="0"/>
                      </a:cubicBezTo>
                      <a:cubicBezTo>
                        <a:pt x="7" y="0"/>
                        <a:pt x="0" y="7"/>
                        <a:pt x="0" y="15"/>
                      </a:cubicBezTo>
                      <a:cubicBezTo>
                        <a:pt x="0" y="529"/>
                        <a:pt x="0" y="529"/>
                        <a:pt x="0" y="529"/>
                      </a:cubicBezTo>
                      <a:cubicBezTo>
                        <a:pt x="0" y="538"/>
                        <a:pt x="7" y="545"/>
                        <a:pt x="16" y="545"/>
                      </a:cubicBezTo>
                      <a:close/>
                      <a:moveTo>
                        <a:pt x="13" y="15"/>
                      </a:moveTo>
                      <a:cubicBezTo>
                        <a:pt x="13" y="14"/>
                        <a:pt x="14" y="12"/>
                        <a:pt x="16" y="12"/>
                      </a:cubicBezTo>
                      <a:cubicBezTo>
                        <a:pt x="102" y="12"/>
                        <a:pt x="102" y="12"/>
                        <a:pt x="102" y="12"/>
                      </a:cubicBezTo>
                      <a:cubicBezTo>
                        <a:pt x="103" y="12"/>
                        <a:pt x="105" y="14"/>
                        <a:pt x="105" y="15"/>
                      </a:cubicBezTo>
                      <a:cubicBezTo>
                        <a:pt x="105" y="529"/>
                        <a:pt x="105" y="529"/>
                        <a:pt x="105" y="529"/>
                      </a:cubicBezTo>
                      <a:cubicBezTo>
                        <a:pt x="105" y="531"/>
                        <a:pt x="103" y="533"/>
                        <a:pt x="102" y="533"/>
                      </a:cubicBezTo>
                      <a:cubicBezTo>
                        <a:pt x="16" y="533"/>
                        <a:pt x="16" y="533"/>
                        <a:pt x="16" y="533"/>
                      </a:cubicBezTo>
                      <a:cubicBezTo>
                        <a:pt x="14" y="533"/>
                        <a:pt x="13" y="531"/>
                        <a:pt x="13" y="529"/>
                      </a:cubicBezTo>
                      <a:lnTo>
                        <a:pt x="13" y="15"/>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7" name="Rectangle 194"/>
                <p:cNvSpPr>
                  <a:spLocks noChangeArrowheads="1"/>
                </p:cNvSpPr>
                <p:nvPr/>
              </p:nvSpPr>
              <p:spPr bwMode="auto">
                <a:xfrm>
                  <a:off x="4679950" y="324485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8" name="Rectangle 195"/>
                <p:cNvSpPr>
                  <a:spLocks noChangeArrowheads="1"/>
                </p:cNvSpPr>
                <p:nvPr/>
              </p:nvSpPr>
              <p:spPr bwMode="auto">
                <a:xfrm>
                  <a:off x="4679950" y="3462338"/>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9" name="Rectangle 196"/>
                <p:cNvSpPr>
                  <a:spLocks noChangeArrowheads="1"/>
                </p:cNvSpPr>
                <p:nvPr/>
              </p:nvSpPr>
              <p:spPr bwMode="auto">
                <a:xfrm>
                  <a:off x="4679950" y="411480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0" name="Rectangle 197"/>
                <p:cNvSpPr>
                  <a:spLocks noChangeArrowheads="1"/>
                </p:cNvSpPr>
                <p:nvPr/>
              </p:nvSpPr>
              <p:spPr bwMode="auto">
                <a:xfrm>
                  <a:off x="4679950" y="3679826"/>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1" name="Rectangle 198"/>
                <p:cNvSpPr>
                  <a:spLocks noChangeArrowheads="1"/>
                </p:cNvSpPr>
                <p:nvPr/>
              </p:nvSpPr>
              <p:spPr bwMode="auto">
                <a:xfrm>
                  <a:off x="4679950" y="3897313"/>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2" name="Rectangle 199"/>
                <p:cNvSpPr>
                  <a:spLocks noChangeArrowheads="1"/>
                </p:cNvSpPr>
                <p:nvPr/>
              </p:nvSpPr>
              <p:spPr bwMode="auto">
                <a:xfrm>
                  <a:off x="4833937" y="411480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3" name="Freeform 200"/>
                <p:cNvSpPr>
                  <a:spLocks/>
                </p:cNvSpPr>
                <p:nvPr/>
              </p:nvSpPr>
              <p:spPr bwMode="auto">
                <a:xfrm>
                  <a:off x="4679950" y="2603501"/>
                  <a:ext cx="288925" cy="180975"/>
                </a:xfrm>
                <a:custGeom>
                  <a:avLst/>
                  <a:gdLst>
                    <a:gd name="T0" fmla="*/ 182 w 182"/>
                    <a:gd name="T1" fmla="*/ 114 h 114"/>
                    <a:gd name="T2" fmla="*/ 182 w 182"/>
                    <a:gd name="T3" fmla="*/ 52 h 114"/>
                    <a:gd name="T4" fmla="*/ 182 w 182"/>
                    <a:gd name="T5" fmla="*/ 33 h 114"/>
                    <a:gd name="T6" fmla="*/ 182 w 182"/>
                    <a:gd name="T7" fmla="*/ 0 h 114"/>
                    <a:gd name="T8" fmla="*/ 149 w 182"/>
                    <a:gd name="T9" fmla="*/ 0 h 114"/>
                    <a:gd name="T10" fmla="*/ 130 w 182"/>
                    <a:gd name="T11" fmla="*/ 0 h 114"/>
                    <a:gd name="T12" fmla="*/ 52 w 182"/>
                    <a:gd name="T13" fmla="*/ 0 h 114"/>
                    <a:gd name="T14" fmla="*/ 33 w 182"/>
                    <a:gd name="T15" fmla="*/ 0 h 114"/>
                    <a:gd name="T16" fmla="*/ 0 w 182"/>
                    <a:gd name="T17" fmla="*/ 0 h 114"/>
                    <a:gd name="T18" fmla="*/ 0 w 182"/>
                    <a:gd name="T19" fmla="*/ 33 h 114"/>
                    <a:gd name="T20" fmla="*/ 0 w 182"/>
                    <a:gd name="T21" fmla="*/ 52 h 114"/>
                    <a:gd name="T22" fmla="*/ 0 w 182"/>
                    <a:gd name="T23" fmla="*/ 114 h 114"/>
                    <a:gd name="T24" fmla="*/ 182 w 182"/>
                    <a:gd name="T2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14">
                      <a:moveTo>
                        <a:pt x="182" y="114"/>
                      </a:moveTo>
                      <a:lnTo>
                        <a:pt x="182" y="52"/>
                      </a:lnTo>
                      <a:lnTo>
                        <a:pt x="182" y="33"/>
                      </a:lnTo>
                      <a:lnTo>
                        <a:pt x="182" y="0"/>
                      </a:lnTo>
                      <a:lnTo>
                        <a:pt x="149" y="0"/>
                      </a:lnTo>
                      <a:lnTo>
                        <a:pt x="130" y="0"/>
                      </a:lnTo>
                      <a:lnTo>
                        <a:pt x="52" y="0"/>
                      </a:lnTo>
                      <a:lnTo>
                        <a:pt x="33" y="0"/>
                      </a:lnTo>
                      <a:lnTo>
                        <a:pt x="0" y="0"/>
                      </a:lnTo>
                      <a:lnTo>
                        <a:pt x="0" y="33"/>
                      </a:lnTo>
                      <a:lnTo>
                        <a:pt x="0" y="52"/>
                      </a:lnTo>
                      <a:lnTo>
                        <a:pt x="0" y="114"/>
                      </a:lnTo>
                      <a:lnTo>
                        <a:pt x="182" y="114"/>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4" name="Freeform 201"/>
                <p:cNvSpPr>
                  <a:spLocks/>
                </p:cNvSpPr>
                <p:nvPr/>
              </p:nvSpPr>
              <p:spPr bwMode="auto">
                <a:xfrm>
                  <a:off x="4679950" y="4332288"/>
                  <a:ext cx="288925" cy="165100"/>
                </a:xfrm>
                <a:custGeom>
                  <a:avLst/>
                  <a:gdLst>
                    <a:gd name="T0" fmla="*/ 0 w 182"/>
                    <a:gd name="T1" fmla="*/ 0 h 104"/>
                    <a:gd name="T2" fmla="*/ 0 w 182"/>
                    <a:gd name="T3" fmla="*/ 52 h 104"/>
                    <a:gd name="T4" fmla="*/ 0 w 182"/>
                    <a:gd name="T5" fmla="*/ 71 h 104"/>
                    <a:gd name="T6" fmla="*/ 0 w 182"/>
                    <a:gd name="T7" fmla="*/ 104 h 104"/>
                    <a:gd name="T8" fmla="*/ 33 w 182"/>
                    <a:gd name="T9" fmla="*/ 104 h 104"/>
                    <a:gd name="T10" fmla="*/ 52 w 182"/>
                    <a:gd name="T11" fmla="*/ 104 h 104"/>
                    <a:gd name="T12" fmla="*/ 130 w 182"/>
                    <a:gd name="T13" fmla="*/ 104 h 104"/>
                    <a:gd name="T14" fmla="*/ 149 w 182"/>
                    <a:gd name="T15" fmla="*/ 104 h 104"/>
                    <a:gd name="T16" fmla="*/ 182 w 182"/>
                    <a:gd name="T17" fmla="*/ 104 h 104"/>
                    <a:gd name="T18" fmla="*/ 182 w 182"/>
                    <a:gd name="T19" fmla="*/ 71 h 104"/>
                    <a:gd name="T20" fmla="*/ 182 w 182"/>
                    <a:gd name="T21" fmla="*/ 52 h 104"/>
                    <a:gd name="T22" fmla="*/ 182 w 182"/>
                    <a:gd name="T23" fmla="*/ 0 h 104"/>
                    <a:gd name="T24" fmla="*/ 0 w 182"/>
                    <a:gd name="T2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04">
                      <a:moveTo>
                        <a:pt x="0" y="0"/>
                      </a:moveTo>
                      <a:lnTo>
                        <a:pt x="0" y="52"/>
                      </a:lnTo>
                      <a:lnTo>
                        <a:pt x="0" y="71"/>
                      </a:lnTo>
                      <a:lnTo>
                        <a:pt x="0" y="104"/>
                      </a:lnTo>
                      <a:lnTo>
                        <a:pt x="33" y="104"/>
                      </a:lnTo>
                      <a:lnTo>
                        <a:pt x="52" y="104"/>
                      </a:lnTo>
                      <a:lnTo>
                        <a:pt x="130" y="104"/>
                      </a:lnTo>
                      <a:lnTo>
                        <a:pt x="149" y="104"/>
                      </a:lnTo>
                      <a:lnTo>
                        <a:pt x="182" y="104"/>
                      </a:lnTo>
                      <a:lnTo>
                        <a:pt x="182" y="71"/>
                      </a:lnTo>
                      <a:lnTo>
                        <a:pt x="182" y="52"/>
                      </a:lnTo>
                      <a:lnTo>
                        <a:pt x="182" y="0"/>
                      </a:lnTo>
                      <a:lnTo>
                        <a:pt x="0" y="0"/>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5" name="Rectangle 202"/>
                <p:cNvSpPr>
                  <a:spLocks noChangeArrowheads="1"/>
                </p:cNvSpPr>
                <p:nvPr/>
              </p:nvSpPr>
              <p:spPr bwMode="auto">
                <a:xfrm>
                  <a:off x="4833937" y="3679826"/>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6" name="Rectangle 203"/>
                <p:cNvSpPr>
                  <a:spLocks noChangeArrowheads="1"/>
                </p:cNvSpPr>
                <p:nvPr/>
              </p:nvSpPr>
              <p:spPr bwMode="auto">
                <a:xfrm>
                  <a:off x="4833937" y="280670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7" name="Rectangle 204"/>
                <p:cNvSpPr>
                  <a:spLocks noChangeArrowheads="1"/>
                </p:cNvSpPr>
                <p:nvPr/>
              </p:nvSpPr>
              <p:spPr bwMode="auto">
                <a:xfrm>
                  <a:off x="4833937" y="324485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8" name="Rectangle 205"/>
                <p:cNvSpPr>
                  <a:spLocks noChangeArrowheads="1"/>
                </p:cNvSpPr>
                <p:nvPr/>
              </p:nvSpPr>
              <p:spPr bwMode="auto">
                <a:xfrm>
                  <a:off x="4679950" y="280670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99" name="Rectangle 207"/>
                <p:cNvSpPr>
                  <a:spLocks noChangeArrowheads="1"/>
                </p:cNvSpPr>
                <p:nvPr/>
              </p:nvSpPr>
              <p:spPr bwMode="auto">
                <a:xfrm>
                  <a:off x="4679950" y="3024188"/>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nvGrpSpPr>
              <p:cNvPr id="369" name="Group 368"/>
              <p:cNvGrpSpPr/>
              <p:nvPr/>
            </p:nvGrpSpPr>
            <p:grpSpPr>
              <a:xfrm>
                <a:off x="3350024" y="5209169"/>
                <a:ext cx="137316" cy="461191"/>
                <a:chOff x="4603750" y="2528888"/>
                <a:chExt cx="439738" cy="2043113"/>
              </a:xfrm>
            </p:grpSpPr>
            <p:sp>
              <p:nvSpPr>
                <p:cNvPr id="370" name="Freeform 192"/>
                <p:cNvSpPr>
                  <a:spLocks noEditPoints="1"/>
                </p:cNvSpPr>
                <p:nvPr/>
              </p:nvSpPr>
              <p:spPr bwMode="auto">
                <a:xfrm>
                  <a:off x="4652962" y="2573338"/>
                  <a:ext cx="346075" cy="1954213"/>
                </a:xfrm>
                <a:custGeom>
                  <a:avLst/>
                  <a:gdLst>
                    <a:gd name="T0" fmla="*/ 89 w 92"/>
                    <a:gd name="T1" fmla="*/ 521 h 521"/>
                    <a:gd name="T2" fmla="*/ 92 w 92"/>
                    <a:gd name="T3" fmla="*/ 3 h 521"/>
                    <a:gd name="T4" fmla="*/ 3 w 92"/>
                    <a:gd name="T5" fmla="*/ 0 h 521"/>
                    <a:gd name="T6" fmla="*/ 0 w 92"/>
                    <a:gd name="T7" fmla="*/ 517 h 521"/>
                    <a:gd name="T8" fmla="*/ 84 w 92"/>
                    <a:gd name="T9" fmla="*/ 295 h 521"/>
                    <a:gd name="T10" fmla="*/ 48 w 92"/>
                    <a:gd name="T11" fmla="*/ 347 h 521"/>
                    <a:gd name="T12" fmla="*/ 84 w 92"/>
                    <a:gd name="T13" fmla="*/ 295 h 521"/>
                    <a:gd name="T14" fmla="*/ 84 w 92"/>
                    <a:gd name="T15" fmla="*/ 231 h 521"/>
                    <a:gd name="T16" fmla="*/ 48 w 92"/>
                    <a:gd name="T17" fmla="*/ 179 h 521"/>
                    <a:gd name="T18" fmla="*/ 84 w 92"/>
                    <a:gd name="T19" fmla="*/ 114 h 521"/>
                    <a:gd name="T20" fmla="*/ 48 w 92"/>
                    <a:gd name="T21" fmla="*/ 62 h 521"/>
                    <a:gd name="T22" fmla="*/ 84 w 92"/>
                    <a:gd name="T23" fmla="*/ 114 h 521"/>
                    <a:gd name="T24" fmla="*/ 7 w 92"/>
                    <a:gd name="T25" fmla="*/ 114 h 521"/>
                    <a:gd name="T26" fmla="*/ 42 w 92"/>
                    <a:gd name="T27" fmla="*/ 62 h 521"/>
                    <a:gd name="T28" fmla="*/ 84 w 92"/>
                    <a:gd name="T29" fmla="*/ 120 h 521"/>
                    <a:gd name="T30" fmla="*/ 7 w 92"/>
                    <a:gd name="T31" fmla="*/ 172 h 521"/>
                    <a:gd name="T32" fmla="*/ 84 w 92"/>
                    <a:gd name="T33" fmla="*/ 120 h 521"/>
                    <a:gd name="T34" fmla="*/ 42 w 92"/>
                    <a:gd name="T35" fmla="*/ 231 h 521"/>
                    <a:gd name="T36" fmla="*/ 7 w 92"/>
                    <a:gd name="T37" fmla="*/ 179 h 521"/>
                    <a:gd name="T38" fmla="*/ 84 w 92"/>
                    <a:gd name="T39" fmla="*/ 237 h 521"/>
                    <a:gd name="T40" fmla="*/ 7 w 92"/>
                    <a:gd name="T41" fmla="*/ 289 h 521"/>
                    <a:gd name="T42" fmla="*/ 84 w 92"/>
                    <a:gd name="T43" fmla="*/ 237 h 521"/>
                    <a:gd name="T44" fmla="*/ 42 w 92"/>
                    <a:gd name="T45" fmla="*/ 347 h 521"/>
                    <a:gd name="T46" fmla="*/ 7 w 92"/>
                    <a:gd name="T47" fmla="*/ 295 h 521"/>
                    <a:gd name="T48" fmla="*/ 84 w 92"/>
                    <a:gd name="T49" fmla="*/ 353 h 521"/>
                    <a:gd name="T50" fmla="*/ 7 w 92"/>
                    <a:gd name="T51" fmla="*/ 405 h 521"/>
                    <a:gd name="T52" fmla="*/ 84 w 92"/>
                    <a:gd name="T53" fmla="*/ 353 h 521"/>
                    <a:gd name="T54" fmla="*/ 42 w 92"/>
                    <a:gd name="T55" fmla="*/ 411 h 521"/>
                    <a:gd name="T56" fmla="*/ 7 w 92"/>
                    <a:gd name="T57" fmla="*/ 463 h 521"/>
                    <a:gd name="T58" fmla="*/ 48 w 92"/>
                    <a:gd name="T59" fmla="*/ 411 h 521"/>
                    <a:gd name="T60" fmla="*/ 84 w 92"/>
                    <a:gd name="T61" fmla="*/ 463 h 521"/>
                    <a:gd name="T62" fmla="*/ 48 w 92"/>
                    <a:gd name="T63" fmla="*/ 411 h 521"/>
                    <a:gd name="T64" fmla="*/ 84 w 92"/>
                    <a:gd name="T65" fmla="*/ 513 h 521"/>
                    <a:gd name="T66" fmla="*/ 62 w 92"/>
                    <a:gd name="T67" fmla="*/ 513 h 521"/>
                    <a:gd name="T68" fmla="*/ 21 w 92"/>
                    <a:gd name="T69" fmla="*/ 513 h 521"/>
                    <a:gd name="T70" fmla="*/ 7 w 92"/>
                    <a:gd name="T71" fmla="*/ 499 h 521"/>
                    <a:gd name="T72" fmla="*/ 7 w 92"/>
                    <a:gd name="T73" fmla="*/ 469 h 521"/>
                    <a:gd name="T74" fmla="*/ 84 w 92"/>
                    <a:gd name="T75" fmla="*/ 491 h 521"/>
                    <a:gd name="T76" fmla="*/ 7 w 92"/>
                    <a:gd name="T77" fmla="*/ 22 h 521"/>
                    <a:gd name="T78" fmla="*/ 21 w 92"/>
                    <a:gd name="T79" fmla="*/ 8 h 521"/>
                    <a:gd name="T80" fmla="*/ 62 w 92"/>
                    <a:gd name="T81" fmla="*/ 8 h 521"/>
                    <a:gd name="T82" fmla="*/ 84 w 92"/>
                    <a:gd name="T83" fmla="*/ 8 h 521"/>
                    <a:gd name="T84" fmla="*/ 84 w 92"/>
                    <a:gd name="T85" fmla="*/ 30 h 521"/>
                    <a:gd name="T86" fmla="*/ 7 w 92"/>
                    <a:gd name="T87" fmla="*/ 56 h 521"/>
                    <a:gd name="T88" fmla="*/ 7 w 92"/>
                    <a:gd name="T89" fmla="*/ 22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521">
                      <a:moveTo>
                        <a:pt x="3" y="521"/>
                      </a:moveTo>
                      <a:cubicBezTo>
                        <a:pt x="89" y="521"/>
                        <a:pt x="89" y="521"/>
                        <a:pt x="89" y="521"/>
                      </a:cubicBezTo>
                      <a:cubicBezTo>
                        <a:pt x="90" y="521"/>
                        <a:pt x="92" y="519"/>
                        <a:pt x="92" y="517"/>
                      </a:cubicBezTo>
                      <a:cubicBezTo>
                        <a:pt x="92" y="3"/>
                        <a:pt x="92" y="3"/>
                        <a:pt x="92" y="3"/>
                      </a:cubicBezTo>
                      <a:cubicBezTo>
                        <a:pt x="92" y="2"/>
                        <a:pt x="90" y="0"/>
                        <a:pt x="89" y="0"/>
                      </a:cubicBezTo>
                      <a:cubicBezTo>
                        <a:pt x="3" y="0"/>
                        <a:pt x="3" y="0"/>
                        <a:pt x="3" y="0"/>
                      </a:cubicBezTo>
                      <a:cubicBezTo>
                        <a:pt x="1" y="0"/>
                        <a:pt x="0" y="2"/>
                        <a:pt x="0" y="3"/>
                      </a:cubicBezTo>
                      <a:cubicBezTo>
                        <a:pt x="0" y="517"/>
                        <a:pt x="0" y="517"/>
                        <a:pt x="0" y="517"/>
                      </a:cubicBezTo>
                      <a:cubicBezTo>
                        <a:pt x="0" y="519"/>
                        <a:pt x="1" y="521"/>
                        <a:pt x="3" y="521"/>
                      </a:cubicBezTo>
                      <a:close/>
                      <a:moveTo>
                        <a:pt x="84" y="295"/>
                      </a:moveTo>
                      <a:cubicBezTo>
                        <a:pt x="84" y="347"/>
                        <a:pt x="84" y="347"/>
                        <a:pt x="84" y="347"/>
                      </a:cubicBezTo>
                      <a:cubicBezTo>
                        <a:pt x="48" y="347"/>
                        <a:pt x="48" y="347"/>
                        <a:pt x="48" y="347"/>
                      </a:cubicBezTo>
                      <a:cubicBezTo>
                        <a:pt x="48" y="295"/>
                        <a:pt x="48" y="295"/>
                        <a:pt x="48" y="295"/>
                      </a:cubicBezTo>
                      <a:lnTo>
                        <a:pt x="84" y="295"/>
                      </a:lnTo>
                      <a:close/>
                      <a:moveTo>
                        <a:pt x="84" y="179"/>
                      </a:moveTo>
                      <a:cubicBezTo>
                        <a:pt x="84" y="231"/>
                        <a:pt x="84" y="231"/>
                        <a:pt x="84" y="231"/>
                      </a:cubicBezTo>
                      <a:cubicBezTo>
                        <a:pt x="48" y="231"/>
                        <a:pt x="48" y="231"/>
                        <a:pt x="48" y="231"/>
                      </a:cubicBezTo>
                      <a:cubicBezTo>
                        <a:pt x="48" y="179"/>
                        <a:pt x="48" y="179"/>
                        <a:pt x="48" y="179"/>
                      </a:cubicBezTo>
                      <a:lnTo>
                        <a:pt x="84" y="179"/>
                      </a:lnTo>
                      <a:close/>
                      <a:moveTo>
                        <a:pt x="84" y="114"/>
                      </a:moveTo>
                      <a:cubicBezTo>
                        <a:pt x="48" y="114"/>
                        <a:pt x="48" y="114"/>
                        <a:pt x="48" y="114"/>
                      </a:cubicBezTo>
                      <a:cubicBezTo>
                        <a:pt x="48" y="62"/>
                        <a:pt x="48" y="62"/>
                        <a:pt x="48" y="62"/>
                      </a:cubicBezTo>
                      <a:cubicBezTo>
                        <a:pt x="84" y="62"/>
                        <a:pt x="84" y="62"/>
                        <a:pt x="84" y="62"/>
                      </a:cubicBezTo>
                      <a:lnTo>
                        <a:pt x="84" y="114"/>
                      </a:lnTo>
                      <a:close/>
                      <a:moveTo>
                        <a:pt x="42" y="114"/>
                      </a:moveTo>
                      <a:cubicBezTo>
                        <a:pt x="7" y="114"/>
                        <a:pt x="7" y="114"/>
                        <a:pt x="7" y="114"/>
                      </a:cubicBezTo>
                      <a:cubicBezTo>
                        <a:pt x="7" y="62"/>
                        <a:pt x="7" y="62"/>
                        <a:pt x="7" y="62"/>
                      </a:cubicBezTo>
                      <a:cubicBezTo>
                        <a:pt x="42" y="62"/>
                        <a:pt x="42" y="62"/>
                        <a:pt x="42" y="62"/>
                      </a:cubicBezTo>
                      <a:lnTo>
                        <a:pt x="42" y="114"/>
                      </a:lnTo>
                      <a:close/>
                      <a:moveTo>
                        <a:pt x="84" y="120"/>
                      </a:moveTo>
                      <a:cubicBezTo>
                        <a:pt x="84" y="172"/>
                        <a:pt x="84" y="172"/>
                        <a:pt x="84" y="172"/>
                      </a:cubicBezTo>
                      <a:cubicBezTo>
                        <a:pt x="7" y="172"/>
                        <a:pt x="7" y="172"/>
                        <a:pt x="7" y="172"/>
                      </a:cubicBezTo>
                      <a:cubicBezTo>
                        <a:pt x="7" y="120"/>
                        <a:pt x="7" y="120"/>
                        <a:pt x="7" y="120"/>
                      </a:cubicBezTo>
                      <a:lnTo>
                        <a:pt x="84" y="120"/>
                      </a:lnTo>
                      <a:close/>
                      <a:moveTo>
                        <a:pt x="42" y="179"/>
                      </a:moveTo>
                      <a:cubicBezTo>
                        <a:pt x="42" y="231"/>
                        <a:pt x="42" y="231"/>
                        <a:pt x="42" y="231"/>
                      </a:cubicBezTo>
                      <a:cubicBezTo>
                        <a:pt x="7" y="231"/>
                        <a:pt x="7" y="231"/>
                        <a:pt x="7" y="231"/>
                      </a:cubicBezTo>
                      <a:cubicBezTo>
                        <a:pt x="7" y="179"/>
                        <a:pt x="7" y="179"/>
                        <a:pt x="7" y="179"/>
                      </a:cubicBezTo>
                      <a:lnTo>
                        <a:pt x="42" y="179"/>
                      </a:lnTo>
                      <a:close/>
                      <a:moveTo>
                        <a:pt x="84" y="237"/>
                      </a:moveTo>
                      <a:cubicBezTo>
                        <a:pt x="84" y="289"/>
                        <a:pt x="84" y="289"/>
                        <a:pt x="84" y="289"/>
                      </a:cubicBezTo>
                      <a:cubicBezTo>
                        <a:pt x="7" y="289"/>
                        <a:pt x="7" y="289"/>
                        <a:pt x="7" y="289"/>
                      </a:cubicBezTo>
                      <a:cubicBezTo>
                        <a:pt x="7" y="237"/>
                        <a:pt x="7" y="237"/>
                        <a:pt x="7" y="237"/>
                      </a:cubicBezTo>
                      <a:lnTo>
                        <a:pt x="84" y="237"/>
                      </a:lnTo>
                      <a:close/>
                      <a:moveTo>
                        <a:pt x="42" y="295"/>
                      </a:moveTo>
                      <a:cubicBezTo>
                        <a:pt x="42" y="347"/>
                        <a:pt x="42" y="347"/>
                        <a:pt x="42" y="347"/>
                      </a:cubicBezTo>
                      <a:cubicBezTo>
                        <a:pt x="7" y="347"/>
                        <a:pt x="7" y="347"/>
                        <a:pt x="7" y="347"/>
                      </a:cubicBezTo>
                      <a:cubicBezTo>
                        <a:pt x="7" y="295"/>
                        <a:pt x="7" y="295"/>
                        <a:pt x="7" y="295"/>
                      </a:cubicBezTo>
                      <a:lnTo>
                        <a:pt x="42" y="295"/>
                      </a:lnTo>
                      <a:close/>
                      <a:moveTo>
                        <a:pt x="84" y="353"/>
                      </a:moveTo>
                      <a:cubicBezTo>
                        <a:pt x="84" y="405"/>
                        <a:pt x="84" y="405"/>
                        <a:pt x="84" y="405"/>
                      </a:cubicBezTo>
                      <a:cubicBezTo>
                        <a:pt x="7" y="405"/>
                        <a:pt x="7" y="405"/>
                        <a:pt x="7" y="405"/>
                      </a:cubicBezTo>
                      <a:cubicBezTo>
                        <a:pt x="7" y="353"/>
                        <a:pt x="7" y="353"/>
                        <a:pt x="7" y="353"/>
                      </a:cubicBezTo>
                      <a:lnTo>
                        <a:pt x="84" y="353"/>
                      </a:lnTo>
                      <a:close/>
                      <a:moveTo>
                        <a:pt x="7" y="411"/>
                      </a:moveTo>
                      <a:cubicBezTo>
                        <a:pt x="42" y="411"/>
                        <a:pt x="42" y="411"/>
                        <a:pt x="42" y="411"/>
                      </a:cubicBezTo>
                      <a:cubicBezTo>
                        <a:pt x="42" y="463"/>
                        <a:pt x="42" y="463"/>
                        <a:pt x="42" y="463"/>
                      </a:cubicBezTo>
                      <a:cubicBezTo>
                        <a:pt x="7" y="463"/>
                        <a:pt x="7" y="463"/>
                        <a:pt x="7" y="463"/>
                      </a:cubicBezTo>
                      <a:lnTo>
                        <a:pt x="7" y="411"/>
                      </a:lnTo>
                      <a:close/>
                      <a:moveTo>
                        <a:pt x="48" y="411"/>
                      </a:moveTo>
                      <a:cubicBezTo>
                        <a:pt x="84" y="411"/>
                        <a:pt x="84" y="411"/>
                        <a:pt x="84" y="411"/>
                      </a:cubicBezTo>
                      <a:cubicBezTo>
                        <a:pt x="84" y="463"/>
                        <a:pt x="84" y="463"/>
                        <a:pt x="84" y="463"/>
                      </a:cubicBezTo>
                      <a:cubicBezTo>
                        <a:pt x="48" y="463"/>
                        <a:pt x="48" y="463"/>
                        <a:pt x="48" y="463"/>
                      </a:cubicBezTo>
                      <a:lnTo>
                        <a:pt x="48" y="411"/>
                      </a:lnTo>
                      <a:close/>
                      <a:moveTo>
                        <a:pt x="84" y="499"/>
                      </a:moveTo>
                      <a:cubicBezTo>
                        <a:pt x="84" y="513"/>
                        <a:pt x="84" y="513"/>
                        <a:pt x="84" y="513"/>
                      </a:cubicBezTo>
                      <a:cubicBezTo>
                        <a:pt x="70" y="513"/>
                        <a:pt x="70" y="513"/>
                        <a:pt x="70" y="513"/>
                      </a:cubicBezTo>
                      <a:cubicBezTo>
                        <a:pt x="62" y="513"/>
                        <a:pt x="62" y="513"/>
                        <a:pt x="62" y="513"/>
                      </a:cubicBezTo>
                      <a:cubicBezTo>
                        <a:pt x="29" y="513"/>
                        <a:pt x="29" y="513"/>
                        <a:pt x="29" y="513"/>
                      </a:cubicBezTo>
                      <a:cubicBezTo>
                        <a:pt x="21" y="513"/>
                        <a:pt x="21" y="513"/>
                        <a:pt x="21" y="513"/>
                      </a:cubicBezTo>
                      <a:cubicBezTo>
                        <a:pt x="7" y="513"/>
                        <a:pt x="7" y="513"/>
                        <a:pt x="7" y="513"/>
                      </a:cubicBezTo>
                      <a:cubicBezTo>
                        <a:pt x="7" y="499"/>
                        <a:pt x="7" y="499"/>
                        <a:pt x="7" y="499"/>
                      </a:cubicBezTo>
                      <a:cubicBezTo>
                        <a:pt x="7" y="491"/>
                        <a:pt x="7" y="491"/>
                        <a:pt x="7" y="491"/>
                      </a:cubicBezTo>
                      <a:cubicBezTo>
                        <a:pt x="7" y="469"/>
                        <a:pt x="7" y="469"/>
                        <a:pt x="7" y="469"/>
                      </a:cubicBezTo>
                      <a:cubicBezTo>
                        <a:pt x="84" y="469"/>
                        <a:pt x="84" y="469"/>
                        <a:pt x="84" y="469"/>
                      </a:cubicBezTo>
                      <a:cubicBezTo>
                        <a:pt x="84" y="491"/>
                        <a:pt x="84" y="491"/>
                        <a:pt x="84" y="491"/>
                      </a:cubicBezTo>
                      <a:lnTo>
                        <a:pt x="84" y="499"/>
                      </a:lnTo>
                      <a:close/>
                      <a:moveTo>
                        <a:pt x="7" y="22"/>
                      </a:moveTo>
                      <a:cubicBezTo>
                        <a:pt x="7" y="8"/>
                        <a:pt x="7" y="8"/>
                        <a:pt x="7" y="8"/>
                      </a:cubicBezTo>
                      <a:cubicBezTo>
                        <a:pt x="21" y="8"/>
                        <a:pt x="21" y="8"/>
                        <a:pt x="21" y="8"/>
                      </a:cubicBezTo>
                      <a:cubicBezTo>
                        <a:pt x="29" y="8"/>
                        <a:pt x="29" y="8"/>
                        <a:pt x="29" y="8"/>
                      </a:cubicBezTo>
                      <a:cubicBezTo>
                        <a:pt x="62" y="8"/>
                        <a:pt x="62" y="8"/>
                        <a:pt x="62" y="8"/>
                      </a:cubicBezTo>
                      <a:cubicBezTo>
                        <a:pt x="70" y="8"/>
                        <a:pt x="70" y="8"/>
                        <a:pt x="70" y="8"/>
                      </a:cubicBezTo>
                      <a:cubicBezTo>
                        <a:pt x="84" y="8"/>
                        <a:pt x="84" y="8"/>
                        <a:pt x="84" y="8"/>
                      </a:cubicBezTo>
                      <a:cubicBezTo>
                        <a:pt x="84" y="22"/>
                        <a:pt x="84" y="22"/>
                        <a:pt x="84" y="22"/>
                      </a:cubicBezTo>
                      <a:cubicBezTo>
                        <a:pt x="84" y="30"/>
                        <a:pt x="84" y="30"/>
                        <a:pt x="84" y="30"/>
                      </a:cubicBezTo>
                      <a:cubicBezTo>
                        <a:pt x="84" y="56"/>
                        <a:pt x="84" y="56"/>
                        <a:pt x="84" y="56"/>
                      </a:cubicBezTo>
                      <a:cubicBezTo>
                        <a:pt x="7" y="56"/>
                        <a:pt x="7" y="56"/>
                        <a:pt x="7" y="56"/>
                      </a:cubicBezTo>
                      <a:cubicBezTo>
                        <a:pt x="7" y="30"/>
                        <a:pt x="7" y="30"/>
                        <a:pt x="7" y="30"/>
                      </a:cubicBezTo>
                      <a:lnTo>
                        <a:pt x="7"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1" name="Freeform 193"/>
                <p:cNvSpPr>
                  <a:spLocks noEditPoints="1"/>
                </p:cNvSpPr>
                <p:nvPr/>
              </p:nvSpPr>
              <p:spPr bwMode="auto">
                <a:xfrm>
                  <a:off x="4603750" y="2528888"/>
                  <a:ext cx="439738" cy="2043113"/>
                </a:xfrm>
                <a:custGeom>
                  <a:avLst/>
                  <a:gdLst>
                    <a:gd name="T0" fmla="*/ 16 w 117"/>
                    <a:gd name="T1" fmla="*/ 545 h 545"/>
                    <a:gd name="T2" fmla="*/ 102 w 117"/>
                    <a:gd name="T3" fmla="*/ 545 h 545"/>
                    <a:gd name="T4" fmla="*/ 117 w 117"/>
                    <a:gd name="T5" fmla="*/ 529 h 545"/>
                    <a:gd name="T6" fmla="*/ 117 w 117"/>
                    <a:gd name="T7" fmla="*/ 15 h 545"/>
                    <a:gd name="T8" fmla="*/ 102 w 117"/>
                    <a:gd name="T9" fmla="*/ 0 h 545"/>
                    <a:gd name="T10" fmla="*/ 16 w 117"/>
                    <a:gd name="T11" fmla="*/ 0 h 545"/>
                    <a:gd name="T12" fmla="*/ 0 w 117"/>
                    <a:gd name="T13" fmla="*/ 15 h 545"/>
                    <a:gd name="T14" fmla="*/ 0 w 117"/>
                    <a:gd name="T15" fmla="*/ 529 h 545"/>
                    <a:gd name="T16" fmla="*/ 16 w 117"/>
                    <a:gd name="T17" fmla="*/ 545 h 545"/>
                    <a:gd name="T18" fmla="*/ 13 w 117"/>
                    <a:gd name="T19" fmla="*/ 15 h 545"/>
                    <a:gd name="T20" fmla="*/ 16 w 117"/>
                    <a:gd name="T21" fmla="*/ 12 h 545"/>
                    <a:gd name="T22" fmla="*/ 102 w 117"/>
                    <a:gd name="T23" fmla="*/ 12 h 545"/>
                    <a:gd name="T24" fmla="*/ 105 w 117"/>
                    <a:gd name="T25" fmla="*/ 15 h 545"/>
                    <a:gd name="T26" fmla="*/ 105 w 117"/>
                    <a:gd name="T27" fmla="*/ 529 h 545"/>
                    <a:gd name="T28" fmla="*/ 102 w 117"/>
                    <a:gd name="T29" fmla="*/ 533 h 545"/>
                    <a:gd name="T30" fmla="*/ 16 w 117"/>
                    <a:gd name="T31" fmla="*/ 533 h 545"/>
                    <a:gd name="T32" fmla="*/ 13 w 117"/>
                    <a:gd name="T33" fmla="*/ 529 h 545"/>
                    <a:gd name="T34" fmla="*/ 13 w 117"/>
                    <a:gd name="T35" fmla="*/ 1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545">
                      <a:moveTo>
                        <a:pt x="16" y="545"/>
                      </a:moveTo>
                      <a:cubicBezTo>
                        <a:pt x="102" y="545"/>
                        <a:pt x="102" y="545"/>
                        <a:pt x="102" y="545"/>
                      </a:cubicBezTo>
                      <a:cubicBezTo>
                        <a:pt x="110" y="545"/>
                        <a:pt x="117" y="538"/>
                        <a:pt x="117" y="529"/>
                      </a:cubicBezTo>
                      <a:cubicBezTo>
                        <a:pt x="117" y="15"/>
                        <a:pt x="117" y="15"/>
                        <a:pt x="117" y="15"/>
                      </a:cubicBezTo>
                      <a:cubicBezTo>
                        <a:pt x="117" y="7"/>
                        <a:pt x="110" y="0"/>
                        <a:pt x="102" y="0"/>
                      </a:cubicBezTo>
                      <a:cubicBezTo>
                        <a:pt x="16" y="0"/>
                        <a:pt x="16" y="0"/>
                        <a:pt x="16" y="0"/>
                      </a:cubicBezTo>
                      <a:cubicBezTo>
                        <a:pt x="7" y="0"/>
                        <a:pt x="0" y="7"/>
                        <a:pt x="0" y="15"/>
                      </a:cubicBezTo>
                      <a:cubicBezTo>
                        <a:pt x="0" y="529"/>
                        <a:pt x="0" y="529"/>
                        <a:pt x="0" y="529"/>
                      </a:cubicBezTo>
                      <a:cubicBezTo>
                        <a:pt x="0" y="538"/>
                        <a:pt x="7" y="545"/>
                        <a:pt x="16" y="545"/>
                      </a:cubicBezTo>
                      <a:close/>
                      <a:moveTo>
                        <a:pt x="13" y="15"/>
                      </a:moveTo>
                      <a:cubicBezTo>
                        <a:pt x="13" y="14"/>
                        <a:pt x="14" y="12"/>
                        <a:pt x="16" y="12"/>
                      </a:cubicBezTo>
                      <a:cubicBezTo>
                        <a:pt x="102" y="12"/>
                        <a:pt x="102" y="12"/>
                        <a:pt x="102" y="12"/>
                      </a:cubicBezTo>
                      <a:cubicBezTo>
                        <a:pt x="103" y="12"/>
                        <a:pt x="105" y="14"/>
                        <a:pt x="105" y="15"/>
                      </a:cubicBezTo>
                      <a:cubicBezTo>
                        <a:pt x="105" y="529"/>
                        <a:pt x="105" y="529"/>
                        <a:pt x="105" y="529"/>
                      </a:cubicBezTo>
                      <a:cubicBezTo>
                        <a:pt x="105" y="531"/>
                        <a:pt x="103" y="533"/>
                        <a:pt x="102" y="533"/>
                      </a:cubicBezTo>
                      <a:cubicBezTo>
                        <a:pt x="16" y="533"/>
                        <a:pt x="16" y="533"/>
                        <a:pt x="16" y="533"/>
                      </a:cubicBezTo>
                      <a:cubicBezTo>
                        <a:pt x="14" y="533"/>
                        <a:pt x="13" y="531"/>
                        <a:pt x="13" y="529"/>
                      </a:cubicBezTo>
                      <a:lnTo>
                        <a:pt x="13" y="15"/>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2" name="Rectangle 194"/>
                <p:cNvSpPr>
                  <a:spLocks noChangeArrowheads="1"/>
                </p:cNvSpPr>
                <p:nvPr/>
              </p:nvSpPr>
              <p:spPr bwMode="auto">
                <a:xfrm>
                  <a:off x="4679950" y="324485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3" name="Rectangle 195"/>
                <p:cNvSpPr>
                  <a:spLocks noChangeArrowheads="1"/>
                </p:cNvSpPr>
                <p:nvPr/>
              </p:nvSpPr>
              <p:spPr bwMode="auto">
                <a:xfrm>
                  <a:off x="4679950" y="3462338"/>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4" name="Rectangle 196"/>
                <p:cNvSpPr>
                  <a:spLocks noChangeArrowheads="1"/>
                </p:cNvSpPr>
                <p:nvPr/>
              </p:nvSpPr>
              <p:spPr bwMode="auto">
                <a:xfrm>
                  <a:off x="4679950" y="411480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5" name="Rectangle 197"/>
                <p:cNvSpPr>
                  <a:spLocks noChangeArrowheads="1"/>
                </p:cNvSpPr>
                <p:nvPr/>
              </p:nvSpPr>
              <p:spPr bwMode="auto">
                <a:xfrm>
                  <a:off x="4679950" y="3679826"/>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6" name="Rectangle 198"/>
                <p:cNvSpPr>
                  <a:spLocks noChangeArrowheads="1"/>
                </p:cNvSpPr>
                <p:nvPr/>
              </p:nvSpPr>
              <p:spPr bwMode="auto">
                <a:xfrm>
                  <a:off x="4679950" y="3897313"/>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7" name="Rectangle 199"/>
                <p:cNvSpPr>
                  <a:spLocks noChangeArrowheads="1"/>
                </p:cNvSpPr>
                <p:nvPr/>
              </p:nvSpPr>
              <p:spPr bwMode="auto">
                <a:xfrm>
                  <a:off x="4833937" y="411480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8" name="Freeform 200"/>
                <p:cNvSpPr>
                  <a:spLocks/>
                </p:cNvSpPr>
                <p:nvPr/>
              </p:nvSpPr>
              <p:spPr bwMode="auto">
                <a:xfrm>
                  <a:off x="4679950" y="2603501"/>
                  <a:ext cx="288925" cy="180975"/>
                </a:xfrm>
                <a:custGeom>
                  <a:avLst/>
                  <a:gdLst>
                    <a:gd name="T0" fmla="*/ 182 w 182"/>
                    <a:gd name="T1" fmla="*/ 114 h 114"/>
                    <a:gd name="T2" fmla="*/ 182 w 182"/>
                    <a:gd name="T3" fmla="*/ 52 h 114"/>
                    <a:gd name="T4" fmla="*/ 182 w 182"/>
                    <a:gd name="T5" fmla="*/ 33 h 114"/>
                    <a:gd name="T6" fmla="*/ 182 w 182"/>
                    <a:gd name="T7" fmla="*/ 0 h 114"/>
                    <a:gd name="T8" fmla="*/ 149 w 182"/>
                    <a:gd name="T9" fmla="*/ 0 h 114"/>
                    <a:gd name="T10" fmla="*/ 130 w 182"/>
                    <a:gd name="T11" fmla="*/ 0 h 114"/>
                    <a:gd name="T12" fmla="*/ 52 w 182"/>
                    <a:gd name="T13" fmla="*/ 0 h 114"/>
                    <a:gd name="T14" fmla="*/ 33 w 182"/>
                    <a:gd name="T15" fmla="*/ 0 h 114"/>
                    <a:gd name="T16" fmla="*/ 0 w 182"/>
                    <a:gd name="T17" fmla="*/ 0 h 114"/>
                    <a:gd name="T18" fmla="*/ 0 w 182"/>
                    <a:gd name="T19" fmla="*/ 33 h 114"/>
                    <a:gd name="T20" fmla="*/ 0 w 182"/>
                    <a:gd name="T21" fmla="*/ 52 h 114"/>
                    <a:gd name="T22" fmla="*/ 0 w 182"/>
                    <a:gd name="T23" fmla="*/ 114 h 114"/>
                    <a:gd name="T24" fmla="*/ 182 w 182"/>
                    <a:gd name="T2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14">
                      <a:moveTo>
                        <a:pt x="182" y="114"/>
                      </a:moveTo>
                      <a:lnTo>
                        <a:pt x="182" y="52"/>
                      </a:lnTo>
                      <a:lnTo>
                        <a:pt x="182" y="33"/>
                      </a:lnTo>
                      <a:lnTo>
                        <a:pt x="182" y="0"/>
                      </a:lnTo>
                      <a:lnTo>
                        <a:pt x="149" y="0"/>
                      </a:lnTo>
                      <a:lnTo>
                        <a:pt x="130" y="0"/>
                      </a:lnTo>
                      <a:lnTo>
                        <a:pt x="52" y="0"/>
                      </a:lnTo>
                      <a:lnTo>
                        <a:pt x="33" y="0"/>
                      </a:lnTo>
                      <a:lnTo>
                        <a:pt x="0" y="0"/>
                      </a:lnTo>
                      <a:lnTo>
                        <a:pt x="0" y="33"/>
                      </a:lnTo>
                      <a:lnTo>
                        <a:pt x="0" y="52"/>
                      </a:lnTo>
                      <a:lnTo>
                        <a:pt x="0" y="114"/>
                      </a:lnTo>
                      <a:lnTo>
                        <a:pt x="182" y="114"/>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79" name="Freeform 201"/>
                <p:cNvSpPr>
                  <a:spLocks/>
                </p:cNvSpPr>
                <p:nvPr/>
              </p:nvSpPr>
              <p:spPr bwMode="auto">
                <a:xfrm>
                  <a:off x="4679950" y="4332288"/>
                  <a:ext cx="288925" cy="165100"/>
                </a:xfrm>
                <a:custGeom>
                  <a:avLst/>
                  <a:gdLst>
                    <a:gd name="T0" fmla="*/ 0 w 182"/>
                    <a:gd name="T1" fmla="*/ 0 h 104"/>
                    <a:gd name="T2" fmla="*/ 0 w 182"/>
                    <a:gd name="T3" fmla="*/ 52 h 104"/>
                    <a:gd name="T4" fmla="*/ 0 w 182"/>
                    <a:gd name="T5" fmla="*/ 71 h 104"/>
                    <a:gd name="T6" fmla="*/ 0 w 182"/>
                    <a:gd name="T7" fmla="*/ 104 h 104"/>
                    <a:gd name="T8" fmla="*/ 33 w 182"/>
                    <a:gd name="T9" fmla="*/ 104 h 104"/>
                    <a:gd name="T10" fmla="*/ 52 w 182"/>
                    <a:gd name="T11" fmla="*/ 104 h 104"/>
                    <a:gd name="T12" fmla="*/ 130 w 182"/>
                    <a:gd name="T13" fmla="*/ 104 h 104"/>
                    <a:gd name="T14" fmla="*/ 149 w 182"/>
                    <a:gd name="T15" fmla="*/ 104 h 104"/>
                    <a:gd name="T16" fmla="*/ 182 w 182"/>
                    <a:gd name="T17" fmla="*/ 104 h 104"/>
                    <a:gd name="T18" fmla="*/ 182 w 182"/>
                    <a:gd name="T19" fmla="*/ 71 h 104"/>
                    <a:gd name="T20" fmla="*/ 182 w 182"/>
                    <a:gd name="T21" fmla="*/ 52 h 104"/>
                    <a:gd name="T22" fmla="*/ 182 w 182"/>
                    <a:gd name="T23" fmla="*/ 0 h 104"/>
                    <a:gd name="T24" fmla="*/ 0 w 182"/>
                    <a:gd name="T2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04">
                      <a:moveTo>
                        <a:pt x="0" y="0"/>
                      </a:moveTo>
                      <a:lnTo>
                        <a:pt x="0" y="52"/>
                      </a:lnTo>
                      <a:lnTo>
                        <a:pt x="0" y="71"/>
                      </a:lnTo>
                      <a:lnTo>
                        <a:pt x="0" y="104"/>
                      </a:lnTo>
                      <a:lnTo>
                        <a:pt x="33" y="104"/>
                      </a:lnTo>
                      <a:lnTo>
                        <a:pt x="52" y="104"/>
                      </a:lnTo>
                      <a:lnTo>
                        <a:pt x="130" y="104"/>
                      </a:lnTo>
                      <a:lnTo>
                        <a:pt x="149" y="104"/>
                      </a:lnTo>
                      <a:lnTo>
                        <a:pt x="182" y="104"/>
                      </a:lnTo>
                      <a:lnTo>
                        <a:pt x="182" y="71"/>
                      </a:lnTo>
                      <a:lnTo>
                        <a:pt x="182" y="52"/>
                      </a:lnTo>
                      <a:lnTo>
                        <a:pt x="182" y="0"/>
                      </a:lnTo>
                      <a:lnTo>
                        <a:pt x="0" y="0"/>
                      </a:lnTo>
                      <a:close/>
                    </a:path>
                  </a:pathLst>
                </a:custGeom>
                <a:solidFill>
                  <a:srgbClr val="7F1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0" name="Rectangle 202"/>
                <p:cNvSpPr>
                  <a:spLocks noChangeArrowheads="1"/>
                </p:cNvSpPr>
                <p:nvPr/>
              </p:nvSpPr>
              <p:spPr bwMode="auto">
                <a:xfrm>
                  <a:off x="4833937" y="3679826"/>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1" name="Rectangle 203"/>
                <p:cNvSpPr>
                  <a:spLocks noChangeArrowheads="1"/>
                </p:cNvSpPr>
                <p:nvPr/>
              </p:nvSpPr>
              <p:spPr bwMode="auto">
                <a:xfrm>
                  <a:off x="4833937" y="280670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2" name="Rectangle 204"/>
                <p:cNvSpPr>
                  <a:spLocks noChangeArrowheads="1"/>
                </p:cNvSpPr>
                <p:nvPr/>
              </p:nvSpPr>
              <p:spPr bwMode="auto">
                <a:xfrm>
                  <a:off x="4833937" y="3244851"/>
                  <a:ext cx="134938"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3" name="Rectangle 205"/>
                <p:cNvSpPr>
                  <a:spLocks noChangeArrowheads="1"/>
                </p:cNvSpPr>
                <p:nvPr/>
              </p:nvSpPr>
              <p:spPr bwMode="auto">
                <a:xfrm>
                  <a:off x="4679950" y="2806701"/>
                  <a:ext cx="13017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84" name="Rectangle 207"/>
                <p:cNvSpPr>
                  <a:spLocks noChangeArrowheads="1"/>
                </p:cNvSpPr>
                <p:nvPr/>
              </p:nvSpPr>
              <p:spPr bwMode="auto">
                <a:xfrm>
                  <a:off x="4679950" y="3024188"/>
                  <a:ext cx="288925" cy="195263"/>
                </a:xfrm>
                <a:prstGeom prst="rect">
                  <a:avLst/>
                </a:prstGeom>
                <a:solidFill>
                  <a:srgbClr val="7F16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sp>
          <p:nvSpPr>
            <p:cNvPr id="358" name="TextBox 357"/>
            <p:cNvSpPr txBox="1"/>
            <p:nvPr/>
          </p:nvSpPr>
          <p:spPr>
            <a:xfrm>
              <a:off x="2607822" y="5685676"/>
              <a:ext cx="981726" cy="2762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400" kern="0" dirty="0" smtClean="0">
                  <a:latin typeface="Microsoft YaHei" charset="-122"/>
                  <a:ea typeface="Microsoft YaHei" charset="-122"/>
                  <a:cs typeface="Microsoft YaHei" charset="-122"/>
                </a:rPr>
                <a:t>現地</a:t>
              </a:r>
              <a:endParaRPr kumimoji="0" lang="en-US" sz="14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nvGrpSpPr>
            <p:cNvPr id="359" name="Group 358"/>
            <p:cNvGrpSpPr/>
            <p:nvPr/>
          </p:nvGrpSpPr>
          <p:grpSpPr>
            <a:xfrm>
              <a:off x="2902282" y="5189603"/>
              <a:ext cx="395772" cy="470724"/>
              <a:chOff x="3595644" y="5198796"/>
              <a:chExt cx="395772" cy="470724"/>
            </a:xfrm>
          </p:grpSpPr>
          <p:grpSp>
            <p:nvGrpSpPr>
              <p:cNvPr id="360" name="Group 359"/>
              <p:cNvGrpSpPr/>
              <p:nvPr/>
            </p:nvGrpSpPr>
            <p:grpSpPr>
              <a:xfrm>
                <a:off x="3602766" y="5530945"/>
                <a:ext cx="381529" cy="138575"/>
                <a:chOff x="2207078" y="3841305"/>
                <a:chExt cx="373353" cy="135605"/>
              </a:xfrm>
            </p:grpSpPr>
            <p:sp>
              <p:nvSpPr>
                <p:cNvPr id="364" name="Rectangle 363"/>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nvGrpSpPr>
                <p:cNvPr id="365" name="Group 364"/>
                <p:cNvGrpSpPr/>
                <p:nvPr/>
              </p:nvGrpSpPr>
              <p:grpSpPr>
                <a:xfrm>
                  <a:off x="2207078" y="3842305"/>
                  <a:ext cx="372472" cy="121900"/>
                  <a:chOff x="2207078" y="3842305"/>
                  <a:chExt cx="372472" cy="121900"/>
                </a:xfrm>
              </p:grpSpPr>
              <p:sp>
                <p:nvSpPr>
                  <p:cNvPr id="366"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67" name="Rectangle 366"/>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effectLst/>
                      <a:uLnTx/>
                      <a:uFillTx/>
                      <a:latin typeface="Microsoft YaHei" charset="-122"/>
                      <a:ea typeface="Microsoft YaHei" charset="-122"/>
                      <a:cs typeface="Microsoft YaHei" charset="-122"/>
                    </a:endParaRPr>
                  </a:p>
                </p:txBody>
              </p:sp>
            </p:grpSp>
          </p:grpSp>
          <p:grpSp>
            <p:nvGrpSpPr>
              <p:cNvPr id="361" name="Group 360"/>
              <p:cNvGrpSpPr/>
              <p:nvPr/>
            </p:nvGrpSpPr>
            <p:grpSpPr>
              <a:xfrm>
                <a:off x="3595644" y="5198796"/>
                <a:ext cx="395772" cy="272422"/>
                <a:chOff x="3595644" y="5198796"/>
                <a:chExt cx="395772" cy="272422"/>
              </a:xfrm>
            </p:grpSpPr>
            <p:sp>
              <p:nvSpPr>
                <p:cNvPr id="362" name="Freeform 54"/>
                <p:cNvSpPr>
                  <a:spLocks noEditPoints="1"/>
                </p:cNvSpPr>
                <p:nvPr/>
              </p:nvSpPr>
              <p:spPr bwMode="auto">
                <a:xfrm>
                  <a:off x="3595644" y="5198796"/>
                  <a:ext cx="171901" cy="272422"/>
                </a:xfrm>
                <a:custGeom>
                  <a:avLst/>
                  <a:gdLst>
                    <a:gd name="T0" fmla="*/ 0 w 169"/>
                    <a:gd name="T1" fmla="*/ 270 h 270"/>
                    <a:gd name="T2" fmla="*/ 169 w 169"/>
                    <a:gd name="T3" fmla="*/ 270 h 270"/>
                    <a:gd name="T4" fmla="*/ 169 w 169"/>
                    <a:gd name="T5" fmla="*/ 0 h 270"/>
                    <a:gd name="T6" fmla="*/ 0 w 169"/>
                    <a:gd name="T7" fmla="*/ 0 h 270"/>
                    <a:gd name="T8" fmla="*/ 0 w 169"/>
                    <a:gd name="T9" fmla="*/ 270 h 270"/>
                    <a:gd name="T10" fmla="*/ 90 w 169"/>
                    <a:gd name="T11" fmla="*/ 212 h 270"/>
                    <a:gd name="T12" fmla="*/ 78 w 169"/>
                    <a:gd name="T13" fmla="*/ 200 h 270"/>
                    <a:gd name="T14" fmla="*/ 90 w 169"/>
                    <a:gd name="T15" fmla="*/ 189 h 270"/>
                    <a:gd name="T16" fmla="*/ 101 w 169"/>
                    <a:gd name="T17" fmla="*/ 200 h 270"/>
                    <a:gd name="T18" fmla="*/ 90 w 169"/>
                    <a:gd name="T19" fmla="*/ 212 h 270"/>
                    <a:gd name="T20" fmla="*/ 18 w 169"/>
                    <a:gd name="T21" fmla="*/ 14 h 270"/>
                    <a:gd name="T22" fmla="*/ 155 w 169"/>
                    <a:gd name="T23" fmla="*/ 14 h 270"/>
                    <a:gd name="T24" fmla="*/ 155 w 169"/>
                    <a:gd name="T25" fmla="*/ 31 h 270"/>
                    <a:gd name="T26" fmla="*/ 18 w 169"/>
                    <a:gd name="T27" fmla="*/ 31 h 270"/>
                    <a:gd name="T28" fmla="*/ 18 w 169"/>
                    <a:gd name="T29" fmla="*/ 14 h 270"/>
                    <a:gd name="T30" fmla="*/ 18 w 169"/>
                    <a:gd name="T31" fmla="*/ 46 h 270"/>
                    <a:gd name="T32" fmla="*/ 155 w 169"/>
                    <a:gd name="T33" fmla="*/ 46 h 270"/>
                    <a:gd name="T34" fmla="*/ 155 w 169"/>
                    <a:gd name="T35" fmla="*/ 63 h 270"/>
                    <a:gd name="T36" fmla="*/ 18 w 169"/>
                    <a:gd name="T37" fmla="*/ 63 h 270"/>
                    <a:gd name="T38" fmla="*/ 18 w 169"/>
                    <a:gd name="T39" fmla="*/ 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270">
                      <a:moveTo>
                        <a:pt x="0" y="270"/>
                      </a:moveTo>
                      <a:cubicBezTo>
                        <a:pt x="169" y="270"/>
                        <a:pt x="169" y="270"/>
                        <a:pt x="169" y="270"/>
                      </a:cubicBezTo>
                      <a:cubicBezTo>
                        <a:pt x="169" y="0"/>
                        <a:pt x="169" y="0"/>
                        <a:pt x="169" y="0"/>
                      </a:cubicBezTo>
                      <a:cubicBezTo>
                        <a:pt x="0" y="0"/>
                        <a:pt x="0" y="0"/>
                        <a:pt x="0" y="0"/>
                      </a:cubicBezTo>
                      <a:lnTo>
                        <a:pt x="0" y="270"/>
                      </a:lnTo>
                      <a:close/>
                      <a:moveTo>
                        <a:pt x="90" y="212"/>
                      </a:moveTo>
                      <a:cubicBezTo>
                        <a:pt x="83" y="212"/>
                        <a:pt x="78" y="207"/>
                        <a:pt x="78" y="200"/>
                      </a:cubicBezTo>
                      <a:cubicBezTo>
                        <a:pt x="78" y="194"/>
                        <a:pt x="83" y="189"/>
                        <a:pt x="90" y="189"/>
                      </a:cubicBezTo>
                      <a:cubicBezTo>
                        <a:pt x="96" y="189"/>
                        <a:pt x="101" y="194"/>
                        <a:pt x="101" y="200"/>
                      </a:cubicBezTo>
                      <a:cubicBezTo>
                        <a:pt x="101" y="207"/>
                        <a:pt x="96" y="212"/>
                        <a:pt x="90" y="212"/>
                      </a:cubicBezTo>
                      <a:close/>
                      <a:moveTo>
                        <a:pt x="18" y="14"/>
                      </a:moveTo>
                      <a:cubicBezTo>
                        <a:pt x="155" y="14"/>
                        <a:pt x="155" y="14"/>
                        <a:pt x="155" y="14"/>
                      </a:cubicBezTo>
                      <a:cubicBezTo>
                        <a:pt x="155" y="31"/>
                        <a:pt x="155" y="31"/>
                        <a:pt x="155" y="31"/>
                      </a:cubicBezTo>
                      <a:cubicBezTo>
                        <a:pt x="18" y="31"/>
                        <a:pt x="18" y="31"/>
                        <a:pt x="18" y="31"/>
                      </a:cubicBezTo>
                      <a:lnTo>
                        <a:pt x="18" y="14"/>
                      </a:lnTo>
                      <a:close/>
                      <a:moveTo>
                        <a:pt x="18" y="46"/>
                      </a:moveTo>
                      <a:cubicBezTo>
                        <a:pt x="155" y="46"/>
                        <a:pt x="155" y="46"/>
                        <a:pt x="155" y="46"/>
                      </a:cubicBezTo>
                      <a:cubicBezTo>
                        <a:pt x="155" y="63"/>
                        <a:pt x="155" y="63"/>
                        <a:pt x="155" y="63"/>
                      </a:cubicBezTo>
                      <a:cubicBezTo>
                        <a:pt x="18" y="63"/>
                        <a:pt x="18" y="63"/>
                        <a:pt x="18" y="63"/>
                      </a:cubicBezTo>
                      <a:lnTo>
                        <a:pt x="18" y="46"/>
                      </a:lnTo>
                      <a:close/>
                    </a:path>
                  </a:pathLst>
                </a:custGeom>
                <a:solidFill>
                  <a:srgbClr val="0079B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sp>
              <p:nvSpPr>
                <p:cNvPr id="363" name="Freeform 54"/>
                <p:cNvSpPr>
                  <a:spLocks noEditPoints="1"/>
                </p:cNvSpPr>
                <p:nvPr/>
              </p:nvSpPr>
              <p:spPr bwMode="auto">
                <a:xfrm>
                  <a:off x="3819515" y="5198796"/>
                  <a:ext cx="171901" cy="272422"/>
                </a:xfrm>
                <a:custGeom>
                  <a:avLst/>
                  <a:gdLst>
                    <a:gd name="T0" fmla="*/ 0 w 169"/>
                    <a:gd name="T1" fmla="*/ 270 h 270"/>
                    <a:gd name="T2" fmla="*/ 169 w 169"/>
                    <a:gd name="T3" fmla="*/ 270 h 270"/>
                    <a:gd name="T4" fmla="*/ 169 w 169"/>
                    <a:gd name="T5" fmla="*/ 0 h 270"/>
                    <a:gd name="T6" fmla="*/ 0 w 169"/>
                    <a:gd name="T7" fmla="*/ 0 h 270"/>
                    <a:gd name="T8" fmla="*/ 0 w 169"/>
                    <a:gd name="T9" fmla="*/ 270 h 270"/>
                    <a:gd name="T10" fmla="*/ 90 w 169"/>
                    <a:gd name="T11" fmla="*/ 212 h 270"/>
                    <a:gd name="T12" fmla="*/ 78 w 169"/>
                    <a:gd name="T13" fmla="*/ 200 h 270"/>
                    <a:gd name="T14" fmla="*/ 90 w 169"/>
                    <a:gd name="T15" fmla="*/ 189 h 270"/>
                    <a:gd name="T16" fmla="*/ 101 w 169"/>
                    <a:gd name="T17" fmla="*/ 200 h 270"/>
                    <a:gd name="T18" fmla="*/ 90 w 169"/>
                    <a:gd name="T19" fmla="*/ 212 h 270"/>
                    <a:gd name="T20" fmla="*/ 18 w 169"/>
                    <a:gd name="T21" fmla="*/ 14 h 270"/>
                    <a:gd name="T22" fmla="*/ 155 w 169"/>
                    <a:gd name="T23" fmla="*/ 14 h 270"/>
                    <a:gd name="T24" fmla="*/ 155 w 169"/>
                    <a:gd name="T25" fmla="*/ 31 h 270"/>
                    <a:gd name="T26" fmla="*/ 18 w 169"/>
                    <a:gd name="T27" fmla="*/ 31 h 270"/>
                    <a:gd name="T28" fmla="*/ 18 w 169"/>
                    <a:gd name="T29" fmla="*/ 14 h 270"/>
                    <a:gd name="T30" fmla="*/ 18 w 169"/>
                    <a:gd name="T31" fmla="*/ 46 h 270"/>
                    <a:gd name="T32" fmla="*/ 155 w 169"/>
                    <a:gd name="T33" fmla="*/ 46 h 270"/>
                    <a:gd name="T34" fmla="*/ 155 w 169"/>
                    <a:gd name="T35" fmla="*/ 63 h 270"/>
                    <a:gd name="T36" fmla="*/ 18 w 169"/>
                    <a:gd name="T37" fmla="*/ 63 h 270"/>
                    <a:gd name="T38" fmla="*/ 18 w 169"/>
                    <a:gd name="T39" fmla="*/ 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270">
                      <a:moveTo>
                        <a:pt x="0" y="270"/>
                      </a:moveTo>
                      <a:cubicBezTo>
                        <a:pt x="169" y="270"/>
                        <a:pt x="169" y="270"/>
                        <a:pt x="169" y="270"/>
                      </a:cubicBezTo>
                      <a:cubicBezTo>
                        <a:pt x="169" y="0"/>
                        <a:pt x="169" y="0"/>
                        <a:pt x="169" y="0"/>
                      </a:cubicBezTo>
                      <a:cubicBezTo>
                        <a:pt x="0" y="0"/>
                        <a:pt x="0" y="0"/>
                        <a:pt x="0" y="0"/>
                      </a:cubicBezTo>
                      <a:lnTo>
                        <a:pt x="0" y="270"/>
                      </a:lnTo>
                      <a:close/>
                      <a:moveTo>
                        <a:pt x="90" y="212"/>
                      </a:moveTo>
                      <a:cubicBezTo>
                        <a:pt x="83" y="212"/>
                        <a:pt x="78" y="207"/>
                        <a:pt x="78" y="200"/>
                      </a:cubicBezTo>
                      <a:cubicBezTo>
                        <a:pt x="78" y="194"/>
                        <a:pt x="83" y="189"/>
                        <a:pt x="90" y="189"/>
                      </a:cubicBezTo>
                      <a:cubicBezTo>
                        <a:pt x="96" y="189"/>
                        <a:pt x="101" y="194"/>
                        <a:pt x="101" y="200"/>
                      </a:cubicBezTo>
                      <a:cubicBezTo>
                        <a:pt x="101" y="207"/>
                        <a:pt x="96" y="212"/>
                        <a:pt x="90" y="212"/>
                      </a:cubicBezTo>
                      <a:close/>
                      <a:moveTo>
                        <a:pt x="18" y="14"/>
                      </a:moveTo>
                      <a:cubicBezTo>
                        <a:pt x="155" y="14"/>
                        <a:pt x="155" y="14"/>
                        <a:pt x="155" y="14"/>
                      </a:cubicBezTo>
                      <a:cubicBezTo>
                        <a:pt x="155" y="31"/>
                        <a:pt x="155" y="31"/>
                        <a:pt x="155" y="31"/>
                      </a:cubicBezTo>
                      <a:cubicBezTo>
                        <a:pt x="18" y="31"/>
                        <a:pt x="18" y="31"/>
                        <a:pt x="18" y="31"/>
                      </a:cubicBezTo>
                      <a:lnTo>
                        <a:pt x="18" y="14"/>
                      </a:lnTo>
                      <a:close/>
                      <a:moveTo>
                        <a:pt x="18" y="46"/>
                      </a:moveTo>
                      <a:cubicBezTo>
                        <a:pt x="155" y="46"/>
                        <a:pt x="155" y="46"/>
                        <a:pt x="155" y="46"/>
                      </a:cubicBezTo>
                      <a:cubicBezTo>
                        <a:pt x="155" y="63"/>
                        <a:pt x="155" y="63"/>
                        <a:pt x="155" y="63"/>
                      </a:cubicBezTo>
                      <a:cubicBezTo>
                        <a:pt x="18" y="63"/>
                        <a:pt x="18" y="63"/>
                        <a:pt x="18" y="63"/>
                      </a:cubicBezTo>
                      <a:lnTo>
                        <a:pt x="18" y="46"/>
                      </a:lnTo>
                      <a:close/>
                    </a:path>
                  </a:pathLst>
                </a:custGeom>
                <a:solidFill>
                  <a:srgbClr val="0079B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latin typeface="Microsoft YaHei" charset="-122"/>
                    <a:ea typeface="Microsoft YaHei" charset="-122"/>
                    <a:cs typeface="Microsoft YaHei" charset="-122"/>
                  </a:endParaRPr>
                </a:p>
              </p:txBody>
            </p:sp>
          </p:grpSp>
        </p:grpSp>
      </p:grpSp>
      <p:grpSp>
        <p:nvGrpSpPr>
          <p:cNvPr id="400" name="Group 399"/>
          <p:cNvGrpSpPr/>
          <p:nvPr/>
        </p:nvGrpSpPr>
        <p:grpSpPr>
          <a:xfrm>
            <a:off x="3704388" y="2653299"/>
            <a:ext cx="397789" cy="151073"/>
            <a:chOff x="2207078" y="3841305"/>
            <a:chExt cx="373353" cy="135605"/>
          </a:xfrm>
        </p:grpSpPr>
        <p:sp>
          <p:nvSpPr>
            <p:cNvPr id="401" name="Rectangle 400"/>
            <p:cNvSpPr/>
            <p:nvPr/>
          </p:nvSpPr>
          <p:spPr bwMode="auto">
            <a:xfrm>
              <a:off x="2209619" y="3841305"/>
              <a:ext cx="370812" cy="135605"/>
            </a:xfrm>
            <a:prstGeom prst="rect">
              <a:avLst/>
            </a:prstGeom>
            <a:solidFill>
              <a:srgbClr val="000000"/>
            </a:solidFill>
            <a:ln w="9525" cap="flat" cmpd="sng" algn="ctr">
              <a:noFill/>
              <a:prstDash val="solid"/>
              <a:round/>
              <a:headEnd type="none" w="med" len="med"/>
              <a:tailEnd type="none" w="med" len="med"/>
            </a:ln>
            <a:effectLst/>
          </p:spPr>
          <p:txBody>
            <a:bodyPr vert="horz" wrap="none" lIns="138239" tIns="69119" rIns="138239" bIns="69119" numCol="1" rtlCol="0" anchor="ctr" anchorCtr="0" compatLnSpc="1">
              <a:prstTxWarp prst="textNoShape">
                <a:avLst/>
              </a:prstTxWarp>
            </a:bodyPr>
            <a:lstStyle/>
            <a:p>
              <a:pPr marL="0" marR="0" lvl="0" indent="0" algn="ctr" defTabSz="146159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nvGrpSpPr>
            <p:cNvPr id="402" name="Group 401"/>
            <p:cNvGrpSpPr/>
            <p:nvPr/>
          </p:nvGrpSpPr>
          <p:grpSpPr>
            <a:xfrm>
              <a:off x="2207078" y="3842305"/>
              <a:ext cx="372472" cy="121900"/>
              <a:chOff x="2207078" y="3842305"/>
              <a:chExt cx="372472" cy="121900"/>
            </a:xfrm>
          </p:grpSpPr>
          <p:sp>
            <p:nvSpPr>
              <p:cNvPr id="403" name="Freeform 56"/>
              <p:cNvSpPr>
                <a:spLocks noEditPoints="1"/>
              </p:cNvSpPr>
              <p:nvPr/>
            </p:nvSpPr>
            <p:spPr bwMode="auto">
              <a:xfrm>
                <a:off x="2225556" y="3862197"/>
                <a:ext cx="333493" cy="82943"/>
              </a:xfrm>
              <a:custGeom>
                <a:avLst/>
                <a:gdLst>
                  <a:gd name="T0" fmla="*/ 382 w 382"/>
                  <a:gd name="T1" fmla="*/ 0 h 104"/>
                  <a:gd name="T2" fmla="*/ 0 w 382"/>
                  <a:gd name="T3" fmla="*/ 0 h 104"/>
                  <a:gd name="T4" fmla="*/ 0 w 382"/>
                  <a:gd name="T5" fmla="*/ 104 h 104"/>
                  <a:gd name="T6" fmla="*/ 382 w 382"/>
                  <a:gd name="T7" fmla="*/ 104 h 104"/>
                  <a:gd name="T8" fmla="*/ 382 w 382"/>
                  <a:gd name="T9" fmla="*/ 0 h 104"/>
                  <a:gd name="T10" fmla="*/ 126 w 382"/>
                  <a:gd name="T11" fmla="*/ 75 h 104"/>
                  <a:gd name="T12" fmla="*/ 31 w 382"/>
                  <a:gd name="T13" fmla="*/ 75 h 104"/>
                  <a:gd name="T14" fmla="*/ 31 w 382"/>
                  <a:gd name="T15" fmla="*/ 55 h 104"/>
                  <a:gd name="T16" fmla="*/ 126 w 382"/>
                  <a:gd name="T17" fmla="*/ 55 h 104"/>
                  <a:gd name="T18" fmla="*/ 126 w 382"/>
                  <a:gd name="T19" fmla="*/ 75 h 104"/>
                  <a:gd name="T20" fmla="*/ 126 w 382"/>
                  <a:gd name="T21" fmla="*/ 43 h 104"/>
                  <a:gd name="T22" fmla="*/ 31 w 382"/>
                  <a:gd name="T23" fmla="*/ 43 h 104"/>
                  <a:gd name="T24" fmla="*/ 31 w 382"/>
                  <a:gd name="T25" fmla="*/ 24 h 104"/>
                  <a:gd name="T26" fmla="*/ 126 w 382"/>
                  <a:gd name="T27" fmla="*/ 24 h 104"/>
                  <a:gd name="T28" fmla="*/ 126 w 382"/>
                  <a:gd name="T29" fmla="*/ 43 h 104"/>
                  <a:gd name="T30" fmla="*/ 188 w 382"/>
                  <a:gd name="T31" fmla="*/ 79 h 104"/>
                  <a:gd name="T32" fmla="*/ 158 w 382"/>
                  <a:gd name="T33" fmla="*/ 75 h 104"/>
                  <a:gd name="T34" fmla="*/ 158 w 382"/>
                  <a:gd name="T35" fmla="*/ 51 h 104"/>
                  <a:gd name="T36" fmla="*/ 188 w 382"/>
                  <a:gd name="T37" fmla="*/ 52 h 104"/>
                  <a:gd name="T38" fmla="*/ 188 w 382"/>
                  <a:gd name="T39" fmla="*/ 79 h 104"/>
                  <a:gd name="T40" fmla="*/ 188 w 382"/>
                  <a:gd name="T41" fmla="*/ 48 h 104"/>
                  <a:gd name="T42" fmla="*/ 158 w 382"/>
                  <a:gd name="T43" fmla="*/ 48 h 104"/>
                  <a:gd name="T44" fmla="*/ 158 w 382"/>
                  <a:gd name="T45" fmla="*/ 25 h 104"/>
                  <a:gd name="T46" fmla="*/ 188 w 382"/>
                  <a:gd name="T47" fmla="*/ 21 h 104"/>
                  <a:gd name="T48" fmla="*/ 188 w 382"/>
                  <a:gd name="T49" fmla="*/ 48 h 104"/>
                  <a:gd name="T50" fmla="*/ 229 w 382"/>
                  <a:gd name="T51" fmla="*/ 85 h 104"/>
                  <a:gd name="T52" fmla="*/ 191 w 382"/>
                  <a:gd name="T53" fmla="*/ 80 h 104"/>
                  <a:gd name="T54" fmla="*/ 191 w 382"/>
                  <a:gd name="T55" fmla="*/ 52 h 104"/>
                  <a:gd name="T56" fmla="*/ 229 w 382"/>
                  <a:gd name="T57" fmla="*/ 52 h 104"/>
                  <a:gd name="T58" fmla="*/ 229 w 382"/>
                  <a:gd name="T59" fmla="*/ 85 h 104"/>
                  <a:gd name="T60" fmla="*/ 229 w 382"/>
                  <a:gd name="T61" fmla="*/ 48 h 104"/>
                  <a:gd name="T62" fmla="*/ 191 w 382"/>
                  <a:gd name="T63" fmla="*/ 48 h 104"/>
                  <a:gd name="T64" fmla="*/ 191 w 382"/>
                  <a:gd name="T65" fmla="*/ 20 h 104"/>
                  <a:gd name="T66" fmla="*/ 229 w 382"/>
                  <a:gd name="T67" fmla="*/ 14 h 104"/>
                  <a:gd name="T68" fmla="*/ 229 w 382"/>
                  <a:gd name="T69" fmla="*/ 48 h 104"/>
                  <a:gd name="T70" fmla="*/ 352 w 382"/>
                  <a:gd name="T71" fmla="*/ 75 h 104"/>
                  <a:gd name="T72" fmla="*/ 258 w 382"/>
                  <a:gd name="T73" fmla="*/ 75 h 104"/>
                  <a:gd name="T74" fmla="*/ 258 w 382"/>
                  <a:gd name="T75" fmla="*/ 55 h 104"/>
                  <a:gd name="T76" fmla="*/ 352 w 382"/>
                  <a:gd name="T77" fmla="*/ 55 h 104"/>
                  <a:gd name="T78" fmla="*/ 352 w 382"/>
                  <a:gd name="T79" fmla="*/ 75 h 104"/>
                  <a:gd name="T80" fmla="*/ 352 w 382"/>
                  <a:gd name="T81" fmla="*/ 43 h 104"/>
                  <a:gd name="T82" fmla="*/ 258 w 382"/>
                  <a:gd name="T83" fmla="*/ 43 h 104"/>
                  <a:gd name="T84" fmla="*/ 258 w 382"/>
                  <a:gd name="T85" fmla="*/ 24 h 104"/>
                  <a:gd name="T86" fmla="*/ 352 w 382"/>
                  <a:gd name="T87" fmla="*/ 24 h 104"/>
                  <a:gd name="T88" fmla="*/ 352 w 382"/>
                  <a:gd name="T8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2" h="104">
                    <a:moveTo>
                      <a:pt x="382" y="0"/>
                    </a:moveTo>
                    <a:lnTo>
                      <a:pt x="0" y="0"/>
                    </a:lnTo>
                    <a:lnTo>
                      <a:pt x="0" y="104"/>
                    </a:lnTo>
                    <a:lnTo>
                      <a:pt x="382" y="104"/>
                    </a:lnTo>
                    <a:lnTo>
                      <a:pt x="382" y="0"/>
                    </a:lnTo>
                    <a:close/>
                    <a:moveTo>
                      <a:pt x="126" y="75"/>
                    </a:moveTo>
                    <a:lnTo>
                      <a:pt x="31" y="75"/>
                    </a:lnTo>
                    <a:lnTo>
                      <a:pt x="31" y="55"/>
                    </a:lnTo>
                    <a:lnTo>
                      <a:pt x="126" y="55"/>
                    </a:lnTo>
                    <a:lnTo>
                      <a:pt x="126" y="75"/>
                    </a:lnTo>
                    <a:close/>
                    <a:moveTo>
                      <a:pt x="126" y="43"/>
                    </a:moveTo>
                    <a:lnTo>
                      <a:pt x="31" y="43"/>
                    </a:lnTo>
                    <a:lnTo>
                      <a:pt x="31" y="24"/>
                    </a:lnTo>
                    <a:lnTo>
                      <a:pt x="126" y="24"/>
                    </a:lnTo>
                    <a:lnTo>
                      <a:pt x="126" y="43"/>
                    </a:lnTo>
                    <a:close/>
                    <a:moveTo>
                      <a:pt x="188" y="79"/>
                    </a:moveTo>
                    <a:lnTo>
                      <a:pt x="158" y="75"/>
                    </a:lnTo>
                    <a:lnTo>
                      <a:pt x="158" y="51"/>
                    </a:lnTo>
                    <a:lnTo>
                      <a:pt x="188" y="52"/>
                    </a:lnTo>
                    <a:lnTo>
                      <a:pt x="188" y="79"/>
                    </a:lnTo>
                    <a:close/>
                    <a:moveTo>
                      <a:pt x="188" y="48"/>
                    </a:moveTo>
                    <a:lnTo>
                      <a:pt x="158" y="48"/>
                    </a:lnTo>
                    <a:lnTo>
                      <a:pt x="158" y="25"/>
                    </a:lnTo>
                    <a:lnTo>
                      <a:pt x="188" y="21"/>
                    </a:lnTo>
                    <a:lnTo>
                      <a:pt x="188" y="48"/>
                    </a:lnTo>
                    <a:close/>
                    <a:moveTo>
                      <a:pt x="229" y="85"/>
                    </a:moveTo>
                    <a:lnTo>
                      <a:pt x="191" y="80"/>
                    </a:lnTo>
                    <a:lnTo>
                      <a:pt x="191" y="52"/>
                    </a:lnTo>
                    <a:lnTo>
                      <a:pt x="229" y="52"/>
                    </a:lnTo>
                    <a:lnTo>
                      <a:pt x="229" y="85"/>
                    </a:lnTo>
                    <a:close/>
                    <a:moveTo>
                      <a:pt x="229" y="48"/>
                    </a:moveTo>
                    <a:lnTo>
                      <a:pt x="191" y="48"/>
                    </a:lnTo>
                    <a:lnTo>
                      <a:pt x="191" y="20"/>
                    </a:lnTo>
                    <a:lnTo>
                      <a:pt x="229" y="14"/>
                    </a:lnTo>
                    <a:lnTo>
                      <a:pt x="229" y="48"/>
                    </a:lnTo>
                    <a:close/>
                    <a:moveTo>
                      <a:pt x="352" y="75"/>
                    </a:moveTo>
                    <a:lnTo>
                      <a:pt x="258" y="75"/>
                    </a:lnTo>
                    <a:lnTo>
                      <a:pt x="258" y="55"/>
                    </a:lnTo>
                    <a:lnTo>
                      <a:pt x="352" y="55"/>
                    </a:lnTo>
                    <a:lnTo>
                      <a:pt x="352" y="75"/>
                    </a:lnTo>
                    <a:close/>
                    <a:moveTo>
                      <a:pt x="352" y="43"/>
                    </a:moveTo>
                    <a:lnTo>
                      <a:pt x="258" y="43"/>
                    </a:lnTo>
                    <a:lnTo>
                      <a:pt x="258" y="24"/>
                    </a:lnTo>
                    <a:lnTo>
                      <a:pt x="352" y="24"/>
                    </a:lnTo>
                    <a:lnTo>
                      <a:pt x="352" y="43"/>
                    </a:lnTo>
                    <a:close/>
                  </a:path>
                </a:pathLst>
              </a:custGeom>
              <a:solidFill>
                <a:srgbClr val="007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Microsoft YaHei" charset="-122"/>
                  <a:ea typeface="Microsoft YaHei" charset="-122"/>
                  <a:cs typeface="Microsoft YaHei" charset="-122"/>
                </a:endParaRPr>
              </a:p>
            </p:txBody>
          </p:sp>
          <p:sp>
            <p:nvSpPr>
              <p:cNvPr id="404" name="Rectangle 403"/>
              <p:cNvSpPr/>
              <p:nvPr/>
            </p:nvSpPr>
            <p:spPr bwMode="auto">
              <a:xfrm>
                <a:off x="2207078" y="3842305"/>
                <a:ext cx="372472" cy="121900"/>
              </a:xfrm>
              <a:prstGeom prst="rect">
                <a:avLst/>
              </a:prstGeom>
              <a:noFill/>
              <a:ln w="19050" cap="flat">
                <a:solidFill>
                  <a:srgbClr val="0079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icrosoft YaHei" charset="-122"/>
                  <a:ea typeface="Microsoft YaHei" charset="-122"/>
                  <a:cs typeface="Microsoft YaHei" charset="-122"/>
                </a:endParaRPr>
              </a:p>
            </p:txBody>
          </p:sp>
        </p:grpSp>
      </p:grpSp>
    </p:spTree>
    <p:extLst>
      <p:ext uri="{BB962C8B-B14F-4D97-AF65-F5344CB8AC3E}">
        <p14:creationId xmlns:p14="http://schemas.microsoft.com/office/powerpoint/2010/main" val="210492340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endCondLst>
                                    <p:cond evt="onNext" delay="0">
                                      <p:tgtEl>
                                        <p:sldTgt/>
                                      </p:tgtEl>
                                    </p:cond>
                                  </p:endCondLst>
                                  <p:childTnLst>
                                    <p:animEffect transition="out" filter="fade">
                                      <p:cBhvr>
                                        <p:cTn id="6" dur="500" tmFilter="0, 0; .2, .5; .8, .5; 1, 0"/>
                                        <p:tgtEl>
                                          <p:spTgt spid="344"/>
                                        </p:tgtEl>
                                      </p:cBhvr>
                                    </p:animEffect>
                                    <p:animScale>
                                      <p:cBhvr>
                                        <p:cTn id="7" dur="250" autoRev="1" fill="hold"/>
                                        <p:tgtEl>
                                          <p:spTgt spid="344"/>
                                        </p:tgtEl>
                                      </p:cBhvr>
                                      <p:by x="105000" y="105000"/>
                                    </p:animScale>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500" tmFilter="0, 0; .2, .5; .8, .5; 1, 0"/>
                                        <p:tgtEl>
                                          <p:spTgt spid="349"/>
                                        </p:tgtEl>
                                      </p:cBhvr>
                                    </p:animEffect>
                                    <p:animScale>
                                      <p:cBhvr>
                                        <p:cTn id="10" dur="250" autoRev="1" fill="hold"/>
                                        <p:tgtEl>
                                          <p:spTgt spid="349"/>
                                        </p:tgtEl>
                                      </p:cBhvr>
                                      <p:by x="105000" y="105000"/>
                                    </p:animScale>
                                  </p:childTnLst>
                                </p:cTn>
                              </p:par>
                              <p:par>
                                <p:cTn id="11" presetID="26" presetClass="emph" presetSubtype="0" repeatCount="indefinite" fill="hold" nodeType="withEffect">
                                  <p:stCondLst>
                                    <p:cond delay="0"/>
                                  </p:stCondLst>
                                  <p:endCondLst>
                                    <p:cond evt="onNext" delay="0">
                                      <p:tgtEl>
                                        <p:sldTgt/>
                                      </p:tgtEl>
                                    </p:cond>
                                  </p:endCondLst>
                                  <p:childTnLst>
                                    <p:animEffect transition="out" filter="fade">
                                      <p:cBhvr>
                                        <p:cTn id="12" dur="500" tmFilter="0, 0; .2, .5; .8, .5; 1, 0"/>
                                        <p:tgtEl>
                                          <p:spTgt spid="334"/>
                                        </p:tgtEl>
                                      </p:cBhvr>
                                    </p:animEffect>
                                    <p:animScale>
                                      <p:cBhvr>
                                        <p:cTn id="13" dur="250" autoRev="1" fill="hold"/>
                                        <p:tgtEl>
                                          <p:spTgt spid="334"/>
                                        </p:tgtEl>
                                      </p:cBhvr>
                                      <p:by x="105000" y="105000"/>
                                    </p:animScale>
                                  </p:childTnLst>
                                </p:cTn>
                              </p:par>
                              <p:par>
                                <p:cTn id="14" presetID="26" presetClass="emph" presetSubtype="0" repeatCount="indefinite" fill="hold" nodeType="withEffect">
                                  <p:stCondLst>
                                    <p:cond delay="0"/>
                                  </p:stCondLst>
                                  <p:endCondLst>
                                    <p:cond evt="onNext" delay="0">
                                      <p:tgtEl>
                                        <p:sldTgt/>
                                      </p:tgtEl>
                                    </p:cond>
                                  </p:endCondLst>
                                  <p:childTnLst>
                                    <p:animEffect transition="out" filter="fade">
                                      <p:cBhvr>
                                        <p:cTn id="15" dur="500" tmFilter="0, 0; .2, .5; .8, .5; 1, 0"/>
                                        <p:tgtEl>
                                          <p:spTgt spid="339"/>
                                        </p:tgtEl>
                                      </p:cBhvr>
                                    </p:animEffect>
                                    <p:animScale>
                                      <p:cBhvr>
                                        <p:cTn id="16" dur="250" autoRev="1" fill="hold"/>
                                        <p:tgtEl>
                                          <p:spTgt spid="339"/>
                                        </p:tgtEl>
                                      </p:cBhvr>
                                      <p:by x="105000" y="105000"/>
                                    </p:animScale>
                                  </p:childTnLst>
                                </p:cTn>
                              </p:par>
                              <p:par>
                                <p:cTn id="17" presetID="26" presetClass="emph" presetSubtype="0" repeatCount="indefinite" fill="hold" nodeType="withEffect">
                                  <p:stCondLst>
                                    <p:cond delay="0"/>
                                  </p:stCondLst>
                                  <p:endCondLst>
                                    <p:cond evt="onNext" delay="0">
                                      <p:tgtEl>
                                        <p:sldTgt/>
                                      </p:tgtEl>
                                    </p:cond>
                                  </p:endCondLst>
                                  <p:childTnLst>
                                    <p:animEffect transition="out" filter="fade">
                                      <p:cBhvr>
                                        <p:cTn id="18" dur="500" tmFilter="0, 0; .2, .5; .8, .5; 1, 0"/>
                                        <p:tgtEl>
                                          <p:spTgt spid="400"/>
                                        </p:tgtEl>
                                      </p:cBhvr>
                                    </p:animEffect>
                                    <p:animScale>
                                      <p:cBhvr>
                                        <p:cTn id="19" dur="250" autoRev="1" fill="hold"/>
                                        <p:tgtEl>
                                          <p:spTgt spid="400"/>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21"/>
                                        </p:tgtEl>
                                        <p:attrNameLst>
                                          <p:attrName>style.visibility</p:attrName>
                                        </p:attrNameLst>
                                      </p:cBhvr>
                                      <p:to>
                                        <p:strVal val="visible"/>
                                      </p:to>
                                    </p:set>
                                    <p:animEffect transition="in" filter="wipe(down)">
                                      <p:cBhvr>
                                        <p:cTn id="24" dur="500"/>
                                        <p:tgtEl>
                                          <p:spTgt spid="321"/>
                                        </p:tgtEl>
                                      </p:cBhvr>
                                    </p:animEffect>
                                  </p:childTnLst>
                                </p:cTn>
                              </p:par>
                              <p:par>
                                <p:cTn id="25" presetID="43" presetClass="path" presetSubtype="0" accel="50000" decel="50000" fill="hold" nodeType="withEffect">
                                  <p:stCondLst>
                                    <p:cond delay="0"/>
                                  </p:stCondLst>
                                  <p:childTnLst>
                                    <p:animMotion origin="layout" path="M -0.00013 -1.48148E-6 C -0.0017 -0.01829 0.00482 -0.05417 -0.00756 -0.08588 C -0.00756 -0.12824 -0.06213 -0.18403 -0.07476 -0.1919 " pathEditMode="relative" rAng="0" ptsTypes="AAA">
                                      <p:cBhvr>
                                        <p:cTn id="26" dur="750" fill="hold"/>
                                        <p:tgtEl>
                                          <p:spTgt spid="344"/>
                                        </p:tgtEl>
                                        <p:attrNameLst>
                                          <p:attrName>ppt_x</p:attrName>
                                          <p:attrName>ppt_y</p:attrName>
                                        </p:attrNameLst>
                                      </p:cBhvr>
                                      <p:rCtr x="-3712" y="-9606"/>
                                    </p:animMotion>
                                  </p:childTnLst>
                                </p:cTn>
                              </p:par>
                              <p:par>
                                <p:cTn id="27" presetID="43" presetClass="path" presetSubtype="0" accel="50000" decel="50000" fill="hold" nodeType="withEffect">
                                  <p:stCondLst>
                                    <p:cond delay="0"/>
                                  </p:stCondLst>
                                  <p:childTnLst>
                                    <p:animMotion origin="layout" path="M -0.00013 -3.33333E-6 C -0.00169 -0.01875 -0.03126 -0.06319 -0.05835 -0.06689 " pathEditMode="relative" rAng="0" ptsTypes="AA">
                                      <p:cBhvr>
                                        <p:cTn id="28" dur="750" fill="hold"/>
                                        <p:tgtEl>
                                          <p:spTgt spid="349"/>
                                        </p:tgtEl>
                                        <p:attrNameLst>
                                          <p:attrName>ppt_x</p:attrName>
                                          <p:attrName>ppt_y</p:attrName>
                                        </p:attrNameLst>
                                      </p:cBhvr>
                                      <p:rCtr x="-2917" y="-3356"/>
                                    </p:animMotion>
                                  </p:childTnLst>
                                </p:cTn>
                              </p:par>
                              <p:par>
                                <p:cTn id="29" presetID="43" presetClass="path" presetSubtype="0" accel="50000" decel="50000" fill="hold" nodeType="withEffect">
                                  <p:stCondLst>
                                    <p:cond delay="0"/>
                                  </p:stCondLst>
                                  <p:childTnLst>
                                    <p:animMotion origin="layout" path="M -0.00026 -3.33333E-6 C -0.00183 -0.01898 0.03581 -0.05648 0.05561 -0.07546 " pathEditMode="relative" rAng="0" ptsTypes="AA">
                                      <p:cBhvr>
                                        <p:cTn id="30" dur="750" fill="hold"/>
                                        <p:tgtEl>
                                          <p:spTgt spid="339"/>
                                        </p:tgtEl>
                                        <p:attrNameLst>
                                          <p:attrName>ppt_x</p:attrName>
                                          <p:attrName>ppt_y</p:attrName>
                                        </p:attrNameLst>
                                      </p:cBhvr>
                                      <p:rCtr x="2787" y="-3773"/>
                                    </p:animMotion>
                                  </p:childTnLst>
                                </p:cTn>
                              </p:par>
                              <p:par>
                                <p:cTn id="31" presetID="43" presetClass="path" presetSubtype="0" accel="50000" decel="50000" fill="hold" nodeType="withEffect">
                                  <p:stCondLst>
                                    <p:cond delay="0"/>
                                  </p:stCondLst>
                                  <p:childTnLst>
                                    <p:animMotion origin="layout" path="M -0.00065 -1.48148E-6 C -0.00209 -0.01921 -0.00443 -0.05625 0.00859 -0.1 C 0.05444 -0.19467 0.09351 -0.18773 0.08088 -0.19537 " pathEditMode="relative" rAng="0" ptsTypes="AAA">
                                      <p:cBhvr>
                                        <p:cTn id="32" dur="750" fill="hold"/>
                                        <p:tgtEl>
                                          <p:spTgt spid="334"/>
                                        </p:tgtEl>
                                        <p:attrNameLst>
                                          <p:attrName>ppt_x</p:attrName>
                                          <p:attrName>ppt_y</p:attrName>
                                        </p:attrNameLst>
                                      </p:cBhvr>
                                      <p:rCtr x="4142" y="-9769"/>
                                    </p:animMotion>
                                  </p:childTnLst>
                                </p:cTn>
                              </p:par>
                              <p:par>
                                <p:cTn id="33" presetID="10" presetClass="exit" presetSubtype="0" fill="hold" nodeType="withEffect">
                                  <p:stCondLst>
                                    <p:cond delay="500"/>
                                  </p:stCondLst>
                                  <p:childTnLst>
                                    <p:animEffect transition="out" filter="fade">
                                      <p:cBhvr>
                                        <p:cTn id="34" dur="200"/>
                                        <p:tgtEl>
                                          <p:spTgt spid="344"/>
                                        </p:tgtEl>
                                      </p:cBhvr>
                                    </p:animEffect>
                                    <p:set>
                                      <p:cBhvr>
                                        <p:cTn id="35" dur="1" fill="hold">
                                          <p:stCondLst>
                                            <p:cond delay="199"/>
                                          </p:stCondLst>
                                        </p:cTn>
                                        <p:tgtEl>
                                          <p:spTgt spid="344"/>
                                        </p:tgtEl>
                                        <p:attrNameLst>
                                          <p:attrName>style.visibility</p:attrName>
                                        </p:attrNameLst>
                                      </p:cBhvr>
                                      <p:to>
                                        <p:strVal val="hidden"/>
                                      </p:to>
                                    </p:set>
                                  </p:childTnLst>
                                </p:cTn>
                              </p:par>
                              <p:par>
                                <p:cTn id="36" presetID="10" presetClass="exit" presetSubtype="0" fill="hold" nodeType="withEffect">
                                  <p:stCondLst>
                                    <p:cond delay="500"/>
                                  </p:stCondLst>
                                  <p:childTnLst>
                                    <p:animEffect transition="out" filter="fade">
                                      <p:cBhvr>
                                        <p:cTn id="37" dur="200"/>
                                        <p:tgtEl>
                                          <p:spTgt spid="349"/>
                                        </p:tgtEl>
                                      </p:cBhvr>
                                    </p:animEffect>
                                    <p:set>
                                      <p:cBhvr>
                                        <p:cTn id="38" dur="1" fill="hold">
                                          <p:stCondLst>
                                            <p:cond delay="199"/>
                                          </p:stCondLst>
                                        </p:cTn>
                                        <p:tgtEl>
                                          <p:spTgt spid="349"/>
                                        </p:tgtEl>
                                        <p:attrNameLst>
                                          <p:attrName>style.visibility</p:attrName>
                                        </p:attrNameLst>
                                      </p:cBhvr>
                                      <p:to>
                                        <p:strVal val="hidden"/>
                                      </p:to>
                                    </p:set>
                                  </p:childTnLst>
                                </p:cTn>
                              </p:par>
                              <p:par>
                                <p:cTn id="39" presetID="10" presetClass="exit" presetSubtype="0" fill="hold" nodeType="withEffect">
                                  <p:stCondLst>
                                    <p:cond delay="500"/>
                                  </p:stCondLst>
                                  <p:childTnLst>
                                    <p:animEffect transition="out" filter="fade">
                                      <p:cBhvr>
                                        <p:cTn id="40" dur="200"/>
                                        <p:tgtEl>
                                          <p:spTgt spid="339"/>
                                        </p:tgtEl>
                                      </p:cBhvr>
                                    </p:animEffect>
                                    <p:set>
                                      <p:cBhvr>
                                        <p:cTn id="41" dur="1" fill="hold">
                                          <p:stCondLst>
                                            <p:cond delay="199"/>
                                          </p:stCondLst>
                                        </p:cTn>
                                        <p:tgtEl>
                                          <p:spTgt spid="339"/>
                                        </p:tgtEl>
                                        <p:attrNameLst>
                                          <p:attrName>style.visibility</p:attrName>
                                        </p:attrNameLst>
                                      </p:cBhvr>
                                      <p:to>
                                        <p:strVal val="hidden"/>
                                      </p:to>
                                    </p:set>
                                  </p:childTnLst>
                                </p:cTn>
                              </p:par>
                              <p:par>
                                <p:cTn id="42" presetID="10" presetClass="exit" presetSubtype="0" fill="hold" nodeType="withEffect">
                                  <p:stCondLst>
                                    <p:cond delay="500"/>
                                  </p:stCondLst>
                                  <p:childTnLst>
                                    <p:animEffect transition="out" filter="fade">
                                      <p:cBhvr>
                                        <p:cTn id="43" dur="200"/>
                                        <p:tgtEl>
                                          <p:spTgt spid="334"/>
                                        </p:tgtEl>
                                      </p:cBhvr>
                                    </p:animEffect>
                                    <p:set>
                                      <p:cBhvr>
                                        <p:cTn id="44" dur="1" fill="hold">
                                          <p:stCondLst>
                                            <p:cond delay="199"/>
                                          </p:stCondLst>
                                        </p:cTn>
                                        <p:tgtEl>
                                          <p:spTgt spid="334"/>
                                        </p:tgtEl>
                                        <p:attrNameLst>
                                          <p:attrName>style.visibility</p:attrName>
                                        </p:attrNameLst>
                                      </p:cBhvr>
                                      <p:to>
                                        <p:strVal val="hidden"/>
                                      </p:to>
                                    </p:set>
                                  </p:childTnLst>
                                </p:cTn>
                              </p:par>
                              <p:par>
                                <p:cTn id="45" presetID="26" presetClass="emph" presetSubtype="0" repeatCount="indefinite" fill="hold" nodeType="withEffect">
                                  <p:stCondLst>
                                    <p:cond delay="0"/>
                                  </p:stCondLst>
                                  <p:endCondLst>
                                    <p:cond evt="onNext" delay="0">
                                      <p:tgtEl>
                                        <p:sldTgt/>
                                      </p:tgtEl>
                                    </p:cond>
                                  </p:endCondLst>
                                  <p:childTnLst>
                                    <p:animEffect transition="out" filter="fade">
                                      <p:cBhvr>
                                        <p:cTn id="46" dur="500" tmFilter="0, 0; .2, .5; .8, .5; 1, 0"/>
                                        <p:tgtEl>
                                          <p:spTgt spid="400"/>
                                        </p:tgtEl>
                                      </p:cBhvr>
                                    </p:animEffect>
                                    <p:animScale>
                                      <p:cBhvr>
                                        <p:cTn id="47" dur="250" autoRev="1" fill="hold"/>
                                        <p:tgtEl>
                                          <p:spTgt spid="400"/>
                                        </p:tgtEl>
                                      </p:cBhvr>
                                      <p:by x="105000" y="105000"/>
                                    </p:animScale>
                                  </p:childTnLst>
                                </p:cTn>
                              </p:par>
                              <p:par>
                                <p:cTn id="48" presetID="43" presetClass="path" presetSubtype="0" accel="50000" decel="50000" fill="hold" nodeType="withEffect">
                                  <p:stCondLst>
                                    <p:cond delay="0"/>
                                  </p:stCondLst>
                                  <p:childTnLst>
                                    <p:animMotion origin="layout" path="M -0.00377 0.00671 C -0.00364 0.00463 -0.00169 0.00023 -2.47721E-6 3.33333E-6 " pathEditMode="relative" rAng="0" ptsTypes="AA">
                                      <p:cBhvr>
                                        <p:cTn id="49" dur="750" fill="hold"/>
                                        <p:tgtEl>
                                          <p:spTgt spid="400"/>
                                        </p:tgtEl>
                                        <p:attrNameLst>
                                          <p:attrName>ppt_x</p:attrName>
                                          <p:attrName>ppt_y</p:attrName>
                                        </p:attrNameLst>
                                      </p:cBhvr>
                                      <p:rCtr x="182" y="-347"/>
                                    </p:animMotion>
                                  </p:childTnLst>
                                </p:cTn>
                              </p:par>
                              <p:par>
                                <p:cTn id="50" presetID="10" presetClass="exit" presetSubtype="0" fill="hold" nodeType="withEffect">
                                  <p:stCondLst>
                                    <p:cond delay="500"/>
                                  </p:stCondLst>
                                  <p:childTnLst>
                                    <p:animEffect transition="out" filter="fade">
                                      <p:cBhvr>
                                        <p:cTn id="51" dur="200"/>
                                        <p:tgtEl>
                                          <p:spTgt spid="400"/>
                                        </p:tgtEl>
                                      </p:cBhvr>
                                    </p:animEffect>
                                    <p:set>
                                      <p:cBhvr>
                                        <p:cTn id="52" dur="1" fill="hold">
                                          <p:stCondLst>
                                            <p:cond delay="199"/>
                                          </p:stCondLst>
                                        </p:cTn>
                                        <p:tgtEl>
                                          <p:spTgt spid="4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icrosoft YaHei" charset="-122"/>
                <a:ea typeface="Microsoft YaHei" charset="-122"/>
                <a:cs typeface="Microsoft YaHei" charset="-122"/>
              </a:rPr>
              <a:t>NetScaler – </a:t>
            </a:r>
            <a:r>
              <a:rPr lang="en-US" altLang="zh-TW" dirty="0" smtClean="0">
                <a:latin typeface="Microsoft YaHei" charset="-122"/>
                <a:ea typeface="Microsoft YaHei" charset="-122"/>
                <a:cs typeface="Microsoft YaHei" charset="-122"/>
              </a:rPr>
              <a:t>XA/XD/XM</a:t>
            </a:r>
            <a:r>
              <a:rPr lang="zh-TW" altLang="en-US" dirty="0" smtClean="0">
                <a:latin typeface="Microsoft YaHei" charset="-122"/>
                <a:ea typeface="Microsoft YaHei" charset="-122"/>
                <a:cs typeface="Microsoft YaHei" charset="-122"/>
              </a:rPr>
              <a:t>必要组件</a:t>
            </a:r>
            <a:endParaRPr lang="en-US" dirty="0">
              <a:latin typeface="Microsoft YaHei" charset="-122"/>
              <a:ea typeface="Microsoft YaHei" charset="-122"/>
              <a:cs typeface="Microsoft YaHei" charset="-122"/>
            </a:endParaRPr>
          </a:p>
        </p:txBody>
      </p:sp>
      <p:grpSp>
        <p:nvGrpSpPr>
          <p:cNvPr id="5" name="Group 4"/>
          <p:cNvGrpSpPr/>
          <p:nvPr/>
        </p:nvGrpSpPr>
        <p:grpSpPr>
          <a:xfrm>
            <a:off x="1356983" y="1324246"/>
            <a:ext cx="7117586" cy="1504431"/>
            <a:chOff x="761753" y="2181468"/>
            <a:chExt cx="8145087" cy="3499718"/>
          </a:xfrm>
        </p:grpSpPr>
        <p:cxnSp>
          <p:nvCxnSpPr>
            <p:cNvPr id="6" name="Straight Connector 5"/>
            <p:cNvCxnSpPr/>
            <p:nvPr/>
          </p:nvCxnSpPr>
          <p:spPr bwMode="auto">
            <a:xfrm>
              <a:off x="3085494" y="2190750"/>
              <a:ext cx="0" cy="3490436"/>
            </a:xfrm>
            <a:prstGeom prst="line">
              <a:avLst/>
            </a:prstGeom>
            <a:noFill/>
            <a:ln w="31750" cap="flat" cmpd="sng" algn="ctr">
              <a:solidFill>
                <a:schemeClr val="tx1"/>
              </a:solidFill>
              <a:prstDash val="dash"/>
              <a:round/>
              <a:headEnd type="none" w="med" len="med"/>
              <a:tailEnd type="none" w="med" len="med"/>
            </a:ln>
            <a:effectLst/>
          </p:spPr>
        </p:cxnSp>
        <p:cxnSp>
          <p:nvCxnSpPr>
            <p:cNvPr id="7" name="Straight Connector 6"/>
            <p:cNvCxnSpPr/>
            <p:nvPr/>
          </p:nvCxnSpPr>
          <p:spPr bwMode="auto">
            <a:xfrm>
              <a:off x="8419638" y="2190750"/>
              <a:ext cx="0" cy="3490436"/>
            </a:xfrm>
            <a:prstGeom prst="line">
              <a:avLst/>
            </a:prstGeom>
            <a:noFill/>
            <a:ln w="31750" cap="flat" cmpd="sng" algn="ctr">
              <a:solidFill>
                <a:schemeClr val="tx1"/>
              </a:solidFill>
              <a:prstDash val="dash"/>
              <a:round/>
              <a:headEnd type="none" w="med" len="med"/>
              <a:tailEnd type="none" w="med" len="med"/>
            </a:ln>
            <a:effectLst/>
          </p:spPr>
        </p:cxnSp>
        <p:grpSp>
          <p:nvGrpSpPr>
            <p:cNvPr id="9" name="Group 8"/>
            <p:cNvGrpSpPr/>
            <p:nvPr/>
          </p:nvGrpSpPr>
          <p:grpSpPr>
            <a:xfrm>
              <a:off x="761753" y="2311959"/>
              <a:ext cx="1752898" cy="3149038"/>
              <a:chOff x="1650782" y="2320394"/>
              <a:chExt cx="1752600" cy="3368171"/>
            </a:xfrm>
          </p:grpSpPr>
          <p:grpSp>
            <p:nvGrpSpPr>
              <p:cNvPr id="17" name="Group 16"/>
              <p:cNvGrpSpPr/>
              <p:nvPr/>
            </p:nvGrpSpPr>
            <p:grpSpPr>
              <a:xfrm>
                <a:off x="1650782" y="2320394"/>
                <a:ext cx="1752600" cy="3368171"/>
                <a:chOff x="533400" y="1321595"/>
                <a:chExt cx="1752600" cy="3155153"/>
              </a:xfrm>
            </p:grpSpPr>
            <p:sp>
              <p:nvSpPr>
                <p:cNvPr id="36" name="Rectangle 35"/>
                <p:cNvSpPr/>
                <p:nvPr/>
              </p:nvSpPr>
              <p:spPr bwMode="auto">
                <a:xfrm>
                  <a:off x="533400" y="1453894"/>
                  <a:ext cx="1752600" cy="3022854"/>
                </a:xfrm>
                <a:prstGeom prst="rect">
                  <a:avLst/>
                </a:prstGeom>
                <a:solidFill>
                  <a:schemeClr val="bg1">
                    <a:lumMod val="95000"/>
                  </a:schemeClr>
                </a:solidFill>
                <a:ln w="9525" algn="ctr">
                  <a:noFill/>
                  <a:miter lim="800000"/>
                  <a:headEnd/>
                  <a:tailEnd/>
                </a:ln>
                <a:effectLst/>
                <a:extLst/>
              </p:spPr>
              <p:txBody>
                <a:bodyPr rtlCol="0" anchor="ctr"/>
                <a:lstStyle/>
                <a:p>
                  <a:pPr algn="ctr" eaLnBrk="0" fontAlgn="base" hangingPunct="0">
                    <a:spcBef>
                      <a:spcPct val="0"/>
                    </a:spcBef>
                    <a:spcAft>
                      <a:spcPct val="0"/>
                    </a:spcAft>
                  </a:pPr>
                  <a:endParaRPr lang="en-US" sz="1600" dirty="0">
                    <a:solidFill>
                      <a:srgbClr val="FFFFFF"/>
                    </a:solidFill>
                    <a:latin typeface="Microsoft YaHei" charset="-122"/>
                    <a:ea typeface="Microsoft YaHei" charset="-122"/>
                    <a:cs typeface="Microsoft YaHei" charset="-122"/>
                  </a:endParaRPr>
                </a:p>
              </p:txBody>
            </p:sp>
            <p:sp>
              <p:nvSpPr>
                <p:cNvPr id="37" name="Rounded Rectangle 36"/>
                <p:cNvSpPr/>
                <p:nvPr/>
              </p:nvSpPr>
              <p:spPr bwMode="auto">
                <a:xfrm>
                  <a:off x="1257297" y="1321595"/>
                  <a:ext cx="304800" cy="45719"/>
                </a:xfrm>
                <a:prstGeom prst="roundRect">
                  <a:avLst>
                    <a:gd name="adj" fmla="val 50000"/>
                  </a:avLst>
                </a:prstGeom>
                <a:solidFill>
                  <a:schemeClr val="bg1">
                    <a:lumMod val="95000"/>
                  </a:schemeClr>
                </a:solidFill>
                <a:ln w="9525" algn="ctr">
                  <a:noFill/>
                  <a:miter lim="800000"/>
                  <a:headEnd/>
                  <a:tailEnd/>
                </a:ln>
                <a:effectLst/>
                <a:extLst/>
              </p:spPr>
              <p:txBody>
                <a:bodyPr rtlCol="0" anchor="ctr"/>
                <a:lstStyle/>
                <a:p>
                  <a:pPr algn="ctr" eaLnBrk="0" fontAlgn="base" hangingPunct="0">
                    <a:spcBef>
                      <a:spcPct val="0"/>
                    </a:spcBef>
                    <a:spcAft>
                      <a:spcPct val="0"/>
                    </a:spcAft>
                  </a:pPr>
                  <a:endParaRPr lang="en-US" sz="1600" dirty="0" err="1">
                    <a:solidFill>
                      <a:srgbClr val="FFFFFF"/>
                    </a:solidFill>
                    <a:latin typeface="Microsoft YaHei" charset="-122"/>
                    <a:ea typeface="Microsoft YaHei" charset="-122"/>
                    <a:cs typeface="Microsoft YaHei" charset="-122"/>
                  </a:endParaRPr>
                </a:p>
              </p:txBody>
            </p:sp>
          </p:grpSp>
          <p:sp>
            <p:nvSpPr>
              <p:cNvPr id="19" name="Rounded Rectangle 18"/>
              <p:cNvSpPr/>
              <p:nvPr/>
            </p:nvSpPr>
            <p:spPr bwMode="auto">
              <a:xfrm>
                <a:off x="2199791" y="5467350"/>
                <a:ext cx="626364" cy="45719"/>
              </a:xfrm>
              <a:prstGeom prst="roundRect">
                <a:avLst>
                  <a:gd name="adj" fmla="val 50000"/>
                </a:avLst>
              </a:prstGeom>
              <a:solidFill>
                <a:schemeClr val="bg1">
                  <a:lumMod val="95000"/>
                </a:schemeClr>
              </a:solidFill>
              <a:ln w="9525" algn="ctr">
                <a:noFill/>
                <a:miter lim="800000"/>
                <a:headEnd/>
                <a:tailEnd/>
              </a:ln>
              <a:effectLst/>
              <a:extLst/>
            </p:spPr>
            <p:txBody>
              <a:bodyPr rtlCol="0" anchor="ctr"/>
              <a:lstStyle/>
              <a:p>
                <a:pPr algn="ctr" eaLnBrk="0" fontAlgn="base" hangingPunct="0">
                  <a:spcBef>
                    <a:spcPct val="0"/>
                  </a:spcBef>
                  <a:spcAft>
                    <a:spcPct val="0"/>
                  </a:spcAft>
                </a:pPr>
                <a:endParaRPr lang="en-US" sz="1600" dirty="0" err="1">
                  <a:solidFill>
                    <a:srgbClr val="FFFFFF"/>
                  </a:solidFill>
                  <a:latin typeface="Microsoft YaHei" charset="-122"/>
                  <a:ea typeface="Microsoft YaHei" charset="-122"/>
                  <a:cs typeface="Microsoft YaHei" charset="-122"/>
                </a:endParaRPr>
              </a:p>
            </p:txBody>
          </p:sp>
        </p:gr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6758" y="3429001"/>
              <a:ext cx="3200400" cy="1026118"/>
            </a:xfrm>
            <a:prstGeom prst="rect">
              <a:avLst/>
            </a:prstGeom>
          </p:spPr>
        </p:pic>
        <p:grpSp>
          <p:nvGrpSpPr>
            <p:cNvPr id="12" name="Group 11"/>
            <p:cNvGrpSpPr/>
            <p:nvPr/>
          </p:nvGrpSpPr>
          <p:grpSpPr>
            <a:xfrm>
              <a:off x="5009193" y="2181468"/>
              <a:ext cx="1293630" cy="1308197"/>
              <a:chOff x="3259300" y="2408750"/>
              <a:chExt cx="1293630" cy="1308197"/>
            </a:xfrm>
          </p:grpSpPr>
          <p:pic>
            <p:nvPicPr>
              <p:cNvPr id="15" name="Content Placeholder 3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0167" y="2408750"/>
                <a:ext cx="609600" cy="609599"/>
              </a:xfrm>
              <a:prstGeom prst="rect">
                <a:avLst/>
              </a:prstGeom>
            </p:spPr>
          </p:pic>
          <p:sp>
            <p:nvSpPr>
              <p:cNvPr id="16" name="TextBox 15"/>
              <p:cNvSpPr txBox="1"/>
              <p:nvPr/>
            </p:nvSpPr>
            <p:spPr>
              <a:xfrm>
                <a:off x="3259300" y="2929377"/>
                <a:ext cx="1293630" cy="787570"/>
              </a:xfrm>
              <a:prstGeom prst="rect">
                <a:avLst/>
              </a:prstGeom>
              <a:noFill/>
              <a:ln>
                <a:noFill/>
              </a:ln>
            </p:spPr>
            <p:txBody>
              <a:bodyPr wrap="none" rtlCol="0">
                <a:spAutoFit/>
              </a:bodyPr>
              <a:lstStyle/>
              <a:p>
                <a:pPr algn="ctr"/>
                <a:r>
                  <a:rPr lang="en-US" sz="1600" dirty="0">
                    <a:solidFill>
                      <a:schemeClr val="accent3"/>
                    </a:solidFill>
                    <a:latin typeface="Microsoft YaHei" charset="-122"/>
                    <a:ea typeface="Microsoft YaHei" charset="-122"/>
                    <a:cs typeface="Microsoft YaHei" charset="-122"/>
                  </a:rPr>
                  <a:t>NetScaler</a:t>
                </a:r>
              </a:p>
            </p:txBody>
          </p:sp>
        </p:grpSp>
        <p:cxnSp>
          <p:nvCxnSpPr>
            <p:cNvPr id="13" name="Straight Connector 12"/>
            <p:cNvCxnSpPr/>
            <p:nvPr/>
          </p:nvCxnSpPr>
          <p:spPr bwMode="auto">
            <a:xfrm flipH="1">
              <a:off x="2667077" y="3693375"/>
              <a:ext cx="1519682" cy="19382"/>
            </a:xfrm>
            <a:prstGeom prst="line">
              <a:avLst/>
            </a:prstGeom>
            <a:noFill/>
            <a:ln w="127000" cap="flat" cmpd="sng" algn="ctr">
              <a:solidFill>
                <a:schemeClr val="accent5"/>
              </a:solidFill>
              <a:prstDash val="solid"/>
              <a:round/>
              <a:headEnd type="none" w="med" len="med"/>
              <a:tailEnd type="none" w="med" len="med"/>
            </a:ln>
            <a:effectLst/>
          </p:spPr>
        </p:cxnSp>
        <p:cxnSp>
          <p:nvCxnSpPr>
            <p:cNvPr id="14" name="Straight Connector 13"/>
            <p:cNvCxnSpPr/>
            <p:nvPr/>
          </p:nvCxnSpPr>
          <p:spPr bwMode="auto">
            <a:xfrm flipH="1">
              <a:off x="7387158" y="3673993"/>
              <a:ext cx="1519682" cy="19382"/>
            </a:xfrm>
            <a:prstGeom prst="line">
              <a:avLst/>
            </a:prstGeom>
            <a:noFill/>
            <a:ln w="127000" cap="flat" cmpd="sng" algn="ctr">
              <a:solidFill>
                <a:schemeClr val="accent5"/>
              </a:solidFill>
              <a:prstDash val="solid"/>
              <a:round/>
              <a:headEnd type="none" w="med" len="med"/>
              <a:tailEnd type="none" w="med" len="med"/>
            </a:ln>
            <a:effectLst/>
          </p:spPr>
        </p:cxnSp>
      </p:gr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86327" y="1065286"/>
            <a:ext cx="2161932" cy="1723622"/>
          </a:xfrm>
          <a:prstGeom prst="rect">
            <a:avLst/>
          </a:prstGeom>
        </p:spPr>
      </p:pic>
      <p:grpSp>
        <p:nvGrpSpPr>
          <p:cNvPr id="128" name="Group 127"/>
          <p:cNvGrpSpPr/>
          <p:nvPr/>
        </p:nvGrpSpPr>
        <p:grpSpPr>
          <a:xfrm>
            <a:off x="2169041" y="1065228"/>
            <a:ext cx="792410" cy="1893058"/>
            <a:chOff x="196354" y="1476230"/>
            <a:chExt cx="1276517" cy="2520315"/>
          </a:xfrm>
        </p:grpSpPr>
        <p:sp>
          <p:nvSpPr>
            <p:cNvPr id="49" name="Oval 48"/>
            <p:cNvSpPr/>
            <p:nvPr/>
          </p:nvSpPr>
          <p:spPr>
            <a:xfrm>
              <a:off x="196354" y="2494676"/>
              <a:ext cx="1044727" cy="570249"/>
            </a:xfrm>
            <a:prstGeom prst="ellipse">
              <a:avLst/>
            </a:prstGeom>
            <a:gradFill flip="none" rotWithShape="1">
              <a:gsLst>
                <a:gs pos="0">
                  <a:schemeClr val="accent1">
                    <a:lumMod val="60000"/>
                    <a:lumOff val="40000"/>
                  </a:schemeClr>
                </a:gs>
                <a:gs pos="100000">
                  <a:srgbClr val="DFE0E5">
                    <a:alpha val="0"/>
                  </a:srgbClr>
                </a:gs>
              </a:gsLst>
              <a:path path="shape">
                <a:fillToRect l="50000" t="50000" r="50000" b="50000"/>
              </a:path>
              <a:tileRect/>
            </a:gradFill>
            <a:ln w="9525" algn="ctr">
              <a:solidFill>
                <a:srgbClr val="4D4D4D"/>
              </a:solidFill>
              <a:round/>
              <a:headEnd/>
              <a:tailEnd/>
            </a:ln>
            <a:effectLst>
              <a:outerShdw blurRad="50800" dist="38100" dir="2700000" algn="tl" rotWithShape="0">
                <a:prstClr val="black">
                  <a:alpha val="40000"/>
                </a:prstClr>
              </a:outerShdw>
            </a:effectLst>
          </p:spPr>
          <p:txBody>
            <a:bodyPr wrap="none" lIns="68633" tIns="34316" rIns="68633" bIns="34316" anchor="ctr"/>
            <a:lstStyle/>
            <a:p>
              <a:pPr algn="ctr" defTabSz="913906">
                <a:defRPr/>
              </a:pPr>
              <a:endParaRPr lang="en-US" sz="1800">
                <a:solidFill>
                  <a:srgbClr val="FFFFFF"/>
                </a:solidFill>
                <a:latin typeface="Microsoft YaHei" charset="-122"/>
                <a:ea typeface="Microsoft YaHei" charset="-122"/>
                <a:cs typeface="Microsoft YaHei" charset="-122"/>
              </a:endParaRPr>
            </a:p>
          </p:txBody>
        </p:sp>
        <p:sp>
          <p:nvSpPr>
            <p:cNvPr id="50" name="Oval 49"/>
            <p:cNvSpPr/>
            <p:nvPr/>
          </p:nvSpPr>
          <p:spPr>
            <a:xfrm>
              <a:off x="428144" y="1594367"/>
              <a:ext cx="1044727" cy="570249"/>
            </a:xfrm>
            <a:prstGeom prst="ellipse">
              <a:avLst/>
            </a:prstGeom>
            <a:gradFill flip="none" rotWithShape="1">
              <a:gsLst>
                <a:gs pos="0">
                  <a:schemeClr val="accent1">
                    <a:lumMod val="60000"/>
                    <a:lumOff val="40000"/>
                  </a:schemeClr>
                </a:gs>
                <a:gs pos="100000">
                  <a:srgbClr val="DFE0E5">
                    <a:alpha val="0"/>
                  </a:srgbClr>
                </a:gs>
              </a:gsLst>
              <a:path path="shape">
                <a:fillToRect l="50000" t="50000" r="50000" b="50000"/>
              </a:path>
              <a:tileRect/>
            </a:gradFill>
            <a:ln w="9525" algn="ctr">
              <a:solidFill>
                <a:srgbClr val="4D4D4D"/>
              </a:solidFill>
              <a:round/>
              <a:headEnd/>
              <a:tailEnd/>
            </a:ln>
            <a:effectLst>
              <a:outerShdw blurRad="50800" dist="38100" dir="2700000" algn="tl" rotWithShape="0">
                <a:prstClr val="black">
                  <a:alpha val="40000"/>
                </a:prstClr>
              </a:outerShdw>
            </a:effectLst>
          </p:spPr>
          <p:txBody>
            <a:bodyPr wrap="none" lIns="68633" tIns="34316" rIns="68633" bIns="34316" anchor="ctr"/>
            <a:lstStyle/>
            <a:p>
              <a:pPr algn="ctr" defTabSz="913906">
                <a:defRPr/>
              </a:pPr>
              <a:endParaRPr lang="en-US" sz="1800">
                <a:solidFill>
                  <a:srgbClr val="FFFFFF"/>
                </a:solidFill>
                <a:latin typeface="Microsoft YaHei" charset="-122"/>
                <a:ea typeface="Microsoft YaHei" charset="-122"/>
                <a:cs typeface="Microsoft YaHei" charset="-122"/>
              </a:endParaRPr>
            </a:p>
          </p:txBody>
        </p:sp>
        <p:sp>
          <p:nvSpPr>
            <p:cNvPr id="51" name="Oval 50"/>
            <p:cNvSpPr/>
            <p:nvPr/>
          </p:nvSpPr>
          <p:spPr>
            <a:xfrm>
              <a:off x="428144" y="3426296"/>
              <a:ext cx="1044727" cy="570249"/>
            </a:xfrm>
            <a:prstGeom prst="ellipse">
              <a:avLst/>
            </a:prstGeom>
            <a:gradFill flip="none" rotWithShape="1">
              <a:gsLst>
                <a:gs pos="0">
                  <a:schemeClr val="accent1">
                    <a:lumMod val="60000"/>
                    <a:lumOff val="40000"/>
                  </a:schemeClr>
                </a:gs>
                <a:gs pos="100000">
                  <a:srgbClr val="DFE0E5">
                    <a:alpha val="0"/>
                  </a:srgbClr>
                </a:gs>
              </a:gsLst>
              <a:path path="shape">
                <a:fillToRect l="50000" t="50000" r="50000" b="50000"/>
              </a:path>
              <a:tileRect/>
            </a:gradFill>
            <a:ln w="9525" algn="ctr">
              <a:solidFill>
                <a:srgbClr val="4D4D4D"/>
              </a:solidFill>
              <a:round/>
              <a:headEnd/>
              <a:tailEnd/>
            </a:ln>
            <a:effectLst>
              <a:outerShdw blurRad="50800" dist="38100" dir="2700000" algn="tl" rotWithShape="0">
                <a:prstClr val="black">
                  <a:alpha val="40000"/>
                </a:prstClr>
              </a:outerShdw>
            </a:effectLst>
          </p:spPr>
          <p:txBody>
            <a:bodyPr wrap="none" lIns="68633" tIns="34316" rIns="68633" bIns="34316" anchor="ctr"/>
            <a:lstStyle/>
            <a:p>
              <a:pPr algn="ctr" defTabSz="913906">
                <a:defRPr/>
              </a:pPr>
              <a:endParaRPr lang="en-US" sz="1800">
                <a:solidFill>
                  <a:srgbClr val="FFFFFF"/>
                </a:solidFill>
                <a:latin typeface="Microsoft YaHei" charset="-122"/>
                <a:ea typeface="Microsoft YaHei" charset="-122"/>
                <a:cs typeface="Microsoft YaHei" charset="-122"/>
              </a:endParaRPr>
            </a:p>
          </p:txBody>
        </p:sp>
        <p:grpSp>
          <p:nvGrpSpPr>
            <p:cNvPr id="52" name="Group 503"/>
            <p:cNvGrpSpPr/>
            <p:nvPr/>
          </p:nvGrpSpPr>
          <p:grpSpPr>
            <a:xfrm>
              <a:off x="1104480" y="1636250"/>
              <a:ext cx="209739" cy="238815"/>
              <a:chOff x="1793061" y="1344153"/>
              <a:chExt cx="340539" cy="414447"/>
            </a:xfrm>
          </p:grpSpPr>
          <p:pic>
            <p:nvPicPr>
              <p:cNvPr id="53"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93061" y="1344153"/>
                <a:ext cx="195759" cy="36110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37841" y="1397493"/>
                <a:ext cx="195759" cy="3611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25"/>
            <p:cNvGrpSpPr/>
            <p:nvPr/>
          </p:nvGrpSpPr>
          <p:grpSpPr>
            <a:xfrm>
              <a:off x="651053" y="1476230"/>
              <a:ext cx="411635" cy="436626"/>
              <a:chOff x="5829236" y="1654818"/>
              <a:chExt cx="693484" cy="718050"/>
            </a:xfrm>
          </p:grpSpPr>
          <p:pic>
            <p:nvPicPr>
              <p:cNvPr id="56" name="Picture 3" descr="\\.psf\Host\Users\eric\Graphic Tank\c building.tif"/>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829236" y="1654818"/>
                <a:ext cx="518224" cy="618990"/>
              </a:xfrm>
              <a:prstGeom prst="rect">
                <a:avLst/>
              </a:prstGeom>
              <a:noFill/>
            </p:spPr>
          </p:pic>
          <p:pic>
            <p:nvPicPr>
              <p:cNvPr id="57" name="Picture 3" descr="\\.psf\Host\Users\eric\Graphic Tank\c building.ti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33096" y="1996448"/>
                <a:ext cx="289624" cy="345940"/>
              </a:xfrm>
              <a:prstGeom prst="rect">
                <a:avLst/>
              </a:prstGeom>
              <a:noFill/>
            </p:spPr>
          </p:pic>
          <p:pic>
            <p:nvPicPr>
              <p:cNvPr id="58" name="Picture 3" descr="\\.psf\Host\Users\eric\Graphic Tank\c building.tif"/>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859716" y="1926810"/>
                <a:ext cx="373444" cy="446058"/>
              </a:xfrm>
              <a:prstGeom prst="rect">
                <a:avLst/>
              </a:prstGeom>
              <a:noFill/>
            </p:spPr>
          </p:pic>
        </p:grpSp>
        <p:grpSp>
          <p:nvGrpSpPr>
            <p:cNvPr id="59" name="Group 507"/>
            <p:cNvGrpSpPr/>
            <p:nvPr/>
          </p:nvGrpSpPr>
          <p:grpSpPr>
            <a:xfrm>
              <a:off x="790073" y="1819130"/>
              <a:ext cx="209739" cy="238815"/>
              <a:chOff x="1793061" y="1344153"/>
              <a:chExt cx="340539" cy="414447"/>
            </a:xfrm>
          </p:grpSpPr>
          <p:pic>
            <p:nvPicPr>
              <p:cNvPr id="60"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93061" y="1344153"/>
                <a:ext cx="195759" cy="36110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37841" y="1397493"/>
                <a:ext cx="195759" cy="3611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504"/>
            <p:cNvGrpSpPr/>
            <p:nvPr/>
          </p:nvGrpSpPr>
          <p:grpSpPr>
            <a:xfrm>
              <a:off x="1024449" y="1790555"/>
              <a:ext cx="209739" cy="238815"/>
              <a:chOff x="1793061" y="1344153"/>
              <a:chExt cx="340539" cy="414447"/>
            </a:xfrm>
          </p:grpSpPr>
          <p:pic>
            <p:nvPicPr>
              <p:cNvPr id="63"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93061" y="1344153"/>
                <a:ext cx="195759" cy="361107"/>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3" descr="C:\Users\james.DUARTE\Desktop\images\user_blue_03_0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37841" y="1397493"/>
                <a:ext cx="195759" cy="3611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Group 526"/>
            <p:cNvGrpSpPr/>
            <p:nvPr/>
          </p:nvGrpSpPr>
          <p:grpSpPr>
            <a:xfrm>
              <a:off x="487666" y="2356560"/>
              <a:ext cx="374947" cy="302243"/>
              <a:chOff x="5670639" y="1654818"/>
              <a:chExt cx="826894" cy="650663"/>
            </a:xfrm>
          </p:grpSpPr>
          <p:pic>
            <p:nvPicPr>
              <p:cNvPr id="66" name="Picture 3" descr="\\.psf\Host\Users\eric\Graphic Tank\c building.tif"/>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829236" y="1654818"/>
                <a:ext cx="518224" cy="618990"/>
              </a:xfrm>
              <a:prstGeom prst="rect">
                <a:avLst/>
              </a:prstGeom>
              <a:noFill/>
            </p:spPr>
          </p:pic>
          <p:pic>
            <p:nvPicPr>
              <p:cNvPr id="67" name="Picture 3" descr="\\.psf\Host\Users\eric\Graphic Tank\c building.ti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07908" y="1959540"/>
                <a:ext cx="289625" cy="345941"/>
              </a:xfrm>
              <a:prstGeom prst="rect">
                <a:avLst/>
              </a:prstGeom>
              <a:noFill/>
            </p:spPr>
          </p:pic>
          <p:pic>
            <p:nvPicPr>
              <p:cNvPr id="68" name="Picture 3" descr="\\.psf\Host\Users\eric\Graphic Tank\c building.tif"/>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670639" y="1852994"/>
                <a:ext cx="373446" cy="446058"/>
              </a:xfrm>
              <a:prstGeom prst="rect">
                <a:avLst/>
              </a:prstGeom>
              <a:noFill/>
            </p:spPr>
          </p:pic>
        </p:grpSp>
        <p:grpSp>
          <p:nvGrpSpPr>
            <p:cNvPr id="69" name="Group 530"/>
            <p:cNvGrpSpPr/>
            <p:nvPr/>
          </p:nvGrpSpPr>
          <p:grpSpPr>
            <a:xfrm>
              <a:off x="802070" y="2585151"/>
              <a:ext cx="323483" cy="330818"/>
              <a:chOff x="5645423" y="1654818"/>
              <a:chExt cx="713396" cy="712176"/>
            </a:xfrm>
          </p:grpSpPr>
          <p:pic>
            <p:nvPicPr>
              <p:cNvPr id="70" name="Picture 3" descr="\\.psf\Host\Users\eric\Graphic Tank\c building.tif"/>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829236" y="1654818"/>
                <a:ext cx="518224" cy="618990"/>
              </a:xfrm>
              <a:prstGeom prst="rect">
                <a:avLst/>
              </a:prstGeom>
              <a:noFill/>
            </p:spPr>
          </p:pic>
          <p:pic>
            <p:nvPicPr>
              <p:cNvPr id="71" name="Picture 3" descr="\\.psf\Host\Users\eric\Graphic Tank\c building.ti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69196" y="2021054"/>
                <a:ext cx="289623" cy="345940"/>
              </a:xfrm>
              <a:prstGeom prst="rect">
                <a:avLst/>
              </a:prstGeom>
              <a:noFill/>
            </p:spPr>
          </p:pic>
          <p:pic>
            <p:nvPicPr>
              <p:cNvPr id="72" name="Picture 3" descr="\\.psf\Host\Users\eric\Graphic Tank\c building.tif"/>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645423" y="1889901"/>
                <a:ext cx="373446" cy="446058"/>
              </a:xfrm>
              <a:prstGeom prst="rect">
                <a:avLst/>
              </a:prstGeom>
              <a:noFill/>
            </p:spPr>
          </p:pic>
        </p:grpSp>
        <p:grpSp>
          <p:nvGrpSpPr>
            <p:cNvPr id="73" name="Group 534"/>
            <p:cNvGrpSpPr/>
            <p:nvPr/>
          </p:nvGrpSpPr>
          <p:grpSpPr>
            <a:xfrm>
              <a:off x="330939" y="2642302"/>
              <a:ext cx="343220" cy="319388"/>
              <a:chOff x="5829236" y="1654818"/>
              <a:chExt cx="756918" cy="687572"/>
            </a:xfrm>
          </p:grpSpPr>
          <p:pic>
            <p:nvPicPr>
              <p:cNvPr id="74" name="Picture 3" descr="\\.psf\Host\Users\eric\Graphic Tank\c building.tif"/>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829236" y="1654818"/>
                <a:ext cx="518224" cy="618990"/>
              </a:xfrm>
              <a:prstGeom prst="rect">
                <a:avLst/>
              </a:prstGeom>
              <a:noFill/>
            </p:spPr>
          </p:pic>
          <p:pic>
            <p:nvPicPr>
              <p:cNvPr id="75" name="Picture 3" descr="\\.psf\Host\Users\eric\Graphic Tank\c building.ti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917901" y="1996449"/>
                <a:ext cx="289623" cy="345941"/>
              </a:xfrm>
              <a:prstGeom prst="rect">
                <a:avLst/>
              </a:prstGeom>
              <a:noFill/>
            </p:spPr>
          </p:pic>
          <p:pic>
            <p:nvPicPr>
              <p:cNvPr id="76" name="Picture 3" descr="\\.psf\Host\Users\eric\Graphic Tank\c building.tif"/>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12709" y="1889903"/>
                <a:ext cx="373445" cy="446058"/>
              </a:xfrm>
              <a:prstGeom prst="rect">
                <a:avLst/>
              </a:prstGeom>
              <a:noFill/>
            </p:spPr>
          </p:pic>
        </p:grpSp>
        <p:grpSp>
          <p:nvGrpSpPr>
            <p:cNvPr id="77" name="Group 560"/>
            <p:cNvGrpSpPr/>
            <p:nvPr/>
          </p:nvGrpSpPr>
          <p:grpSpPr>
            <a:xfrm>
              <a:off x="551743" y="3423848"/>
              <a:ext cx="284633" cy="378619"/>
              <a:chOff x="1056280" y="4524669"/>
              <a:chExt cx="379412" cy="504825"/>
            </a:xfrm>
            <a:scene3d>
              <a:camera prst="perspectiveLeft">
                <a:rot lat="1200000" lon="2400000" rev="0"/>
              </a:camera>
              <a:lightRig rig="threePt" dir="t"/>
            </a:scene3d>
          </p:grpSpPr>
          <p:sp>
            <p:nvSpPr>
              <p:cNvPr id="78" name="Freeform 82"/>
              <p:cNvSpPr>
                <a:spLocks/>
              </p:cNvSpPr>
              <p:nvPr/>
            </p:nvSpPr>
            <p:spPr bwMode="auto">
              <a:xfrm>
                <a:off x="1058512" y="4527652"/>
                <a:ext cx="374204" cy="498860"/>
              </a:xfrm>
              <a:custGeom>
                <a:avLst/>
                <a:gdLst>
                  <a:gd name="T0" fmla="*/ 486488 w 213"/>
                  <a:gd name="T1" fmla="*/ 635753 h 283"/>
                  <a:gd name="T2" fmla="*/ 470161 w 213"/>
                  <a:gd name="T3" fmla="*/ 652159 h 283"/>
                  <a:gd name="T4" fmla="*/ 18347 w 213"/>
                  <a:gd name="T5" fmla="*/ 652159 h 283"/>
                  <a:gd name="T6" fmla="*/ 0 w 213"/>
                  <a:gd name="T7" fmla="*/ 635753 h 283"/>
                  <a:gd name="T8" fmla="*/ 0 w 213"/>
                  <a:gd name="T9" fmla="*/ 16619 h 283"/>
                  <a:gd name="T10" fmla="*/ 18347 w 213"/>
                  <a:gd name="T11" fmla="*/ 0 h 283"/>
                  <a:gd name="T12" fmla="*/ 470161 w 213"/>
                  <a:gd name="T13" fmla="*/ 0 h 283"/>
                  <a:gd name="T14" fmla="*/ 486488 w 213"/>
                  <a:gd name="T15" fmla="*/ 16619 h 283"/>
                  <a:gd name="T16" fmla="*/ 486488 w 213"/>
                  <a:gd name="T17" fmla="*/ 635753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83"/>
                  <a:gd name="T29" fmla="*/ 213 w 213"/>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83">
                    <a:moveTo>
                      <a:pt x="213" y="276"/>
                    </a:moveTo>
                    <a:cubicBezTo>
                      <a:pt x="213" y="280"/>
                      <a:pt x="210" y="283"/>
                      <a:pt x="206" y="283"/>
                    </a:cubicBezTo>
                    <a:cubicBezTo>
                      <a:pt x="8" y="283"/>
                      <a:pt x="8" y="283"/>
                      <a:pt x="8" y="283"/>
                    </a:cubicBezTo>
                    <a:cubicBezTo>
                      <a:pt x="4" y="283"/>
                      <a:pt x="0" y="280"/>
                      <a:pt x="0" y="276"/>
                    </a:cubicBezTo>
                    <a:cubicBezTo>
                      <a:pt x="0" y="7"/>
                      <a:pt x="0" y="7"/>
                      <a:pt x="0" y="7"/>
                    </a:cubicBezTo>
                    <a:cubicBezTo>
                      <a:pt x="0" y="3"/>
                      <a:pt x="4" y="0"/>
                      <a:pt x="8" y="0"/>
                    </a:cubicBezTo>
                    <a:cubicBezTo>
                      <a:pt x="206" y="0"/>
                      <a:pt x="206" y="0"/>
                      <a:pt x="206" y="0"/>
                    </a:cubicBezTo>
                    <a:cubicBezTo>
                      <a:pt x="210" y="0"/>
                      <a:pt x="213" y="3"/>
                      <a:pt x="213" y="7"/>
                    </a:cubicBezTo>
                    <a:lnTo>
                      <a:pt x="213" y="276"/>
                    </a:lnTo>
                    <a:close/>
                  </a:path>
                </a:pathLst>
              </a:custGeom>
              <a:gradFill flip="none" rotWithShape="1">
                <a:gsLst>
                  <a:gs pos="0">
                    <a:schemeClr val="tx1">
                      <a:lumMod val="95000"/>
                    </a:schemeClr>
                  </a:gs>
                  <a:gs pos="100000">
                    <a:srgbClr val="DFE0E5"/>
                  </a:gs>
                </a:gsLst>
                <a:lin ang="16200000" scaled="1"/>
                <a:tileRect/>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79" name="Freeform 83"/>
              <p:cNvSpPr>
                <a:spLocks noEditPoints="1"/>
              </p:cNvSpPr>
              <p:nvPr/>
            </p:nvSpPr>
            <p:spPr bwMode="auto">
              <a:xfrm>
                <a:off x="1056280" y="4524669"/>
                <a:ext cx="379412" cy="504825"/>
              </a:xfrm>
              <a:custGeom>
                <a:avLst/>
                <a:gdLst>
                  <a:gd name="T0" fmla="*/ 486009 w 216"/>
                  <a:gd name="T1" fmla="*/ 628681 h 287"/>
                  <a:gd name="T2" fmla="*/ 472491 w 216"/>
                  <a:gd name="T3" fmla="*/ 642119 h 287"/>
                  <a:gd name="T4" fmla="*/ 20483 w 216"/>
                  <a:gd name="T5" fmla="*/ 642119 h 287"/>
                  <a:gd name="T6" fmla="*/ 6897 w 216"/>
                  <a:gd name="T7" fmla="*/ 628681 h 287"/>
                  <a:gd name="T8" fmla="*/ 6897 w 216"/>
                  <a:gd name="T9" fmla="*/ 20305 h 287"/>
                  <a:gd name="T10" fmla="*/ 20483 w 216"/>
                  <a:gd name="T11" fmla="*/ 6879 h 287"/>
                  <a:gd name="T12" fmla="*/ 472491 w 216"/>
                  <a:gd name="T13" fmla="*/ 6879 h 287"/>
                  <a:gd name="T14" fmla="*/ 486009 w 216"/>
                  <a:gd name="T15" fmla="*/ 20305 h 287"/>
                  <a:gd name="T16" fmla="*/ 486009 w 216"/>
                  <a:gd name="T17" fmla="*/ 628681 h 287"/>
                  <a:gd name="T18" fmla="*/ 492606 w 216"/>
                  <a:gd name="T19" fmla="*/ 20305 h 287"/>
                  <a:gd name="T20" fmla="*/ 472491 w 216"/>
                  <a:gd name="T21" fmla="*/ 0 h 287"/>
                  <a:gd name="T22" fmla="*/ 20483 w 216"/>
                  <a:gd name="T23" fmla="*/ 0 h 287"/>
                  <a:gd name="T24" fmla="*/ 0 w 216"/>
                  <a:gd name="T25" fmla="*/ 20305 h 287"/>
                  <a:gd name="T26" fmla="*/ 0 w 216"/>
                  <a:gd name="T27" fmla="*/ 628681 h 287"/>
                  <a:gd name="T28" fmla="*/ 20483 w 216"/>
                  <a:gd name="T29" fmla="*/ 648998 h 287"/>
                  <a:gd name="T30" fmla="*/ 472491 w 216"/>
                  <a:gd name="T31" fmla="*/ 648998 h 287"/>
                  <a:gd name="T32" fmla="*/ 492606 w 216"/>
                  <a:gd name="T33" fmla="*/ 628681 h 287"/>
                  <a:gd name="T34" fmla="*/ 492606 w 216"/>
                  <a:gd name="T35" fmla="*/ 20305 h 2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6"/>
                  <a:gd name="T55" fmla="*/ 0 h 287"/>
                  <a:gd name="T56" fmla="*/ 216 w 216"/>
                  <a:gd name="T57" fmla="*/ 287 h 2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6" h="287">
                    <a:moveTo>
                      <a:pt x="213" y="278"/>
                    </a:moveTo>
                    <a:cubicBezTo>
                      <a:pt x="213" y="281"/>
                      <a:pt x="210" y="284"/>
                      <a:pt x="207" y="284"/>
                    </a:cubicBezTo>
                    <a:cubicBezTo>
                      <a:pt x="9" y="284"/>
                      <a:pt x="9" y="284"/>
                      <a:pt x="9" y="284"/>
                    </a:cubicBezTo>
                    <a:cubicBezTo>
                      <a:pt x="6" y="284"/>
                      <a:pt x="3" y="281"/>
                      <a:pt x="3" y="278"/>
                    </a:cubicBezTo>
                    <a:cubicBezTo>
                      <a:pt x="3" y="9"/>
                      <a:pt x="3" y="9"/>
                      <a:pt x="3" y="9"/>
                    </a:cubicBezTo>
                    <a:cubicBezTo>
                      <a:pt x="3" y="6"/>
                      <a:pt x="6" y="3"/>
                      <a:pt x="9" y="3"/>
                    </a:cubicBezTo>
                    <a:cubicBezTo>
                      <a:pt x="207" y="3"/>
                      <a:pt x="207" y="3"/>
                      <a:pt x="207" y="3"/>
                    </a:cubicBezTo>
                    <a:cubicBezTo>
                      <a:pt x="210" y="3"/>
                      <a:pt x="213" y="6"/>
                      <a:pt x="213" y="9"/>
                    </a:cubicBezTo>
                    <a:lnTo>
                      <a:pt x="213" y="278"/>
                    </a:lnTo>
                    <a:close/>
                    <a:moveTo>
                      <a:pt x="216" y="9"/>
                    </a:moveTo>
                    <a:cubicBezTo>
                      <a:pt x="216" y="4"/>
                      <a:pt x="212" y="0"/>
                      <a:pt x="207" y="0"/>
                    </a:cubicBezTo>
                    <a:cubicBezTo>
                      <a:pt x="9" y="0"/>
                      <a:pt x="9" y="0"/>
                      <a:pt x="9" y="0"/>
                    </a:cubicBezTo>
                    <a:cubicBezTo>
                      <a:pt x="4" y="0"/>
                      <a:pt x="0" y="4"/>
                      <a:pt x="0" y="9"/>
                    </a:cubicBezTo>
                    <a:cubicBezTo>
                      <a:pt x="0" y="278"/>
                      <a:pt x="0" y="278"/>
                      <a:pt x="0" y="278"/>
                    </a:cubicBezTo>
                    <a:cubicBezTo>
                      <a:pt x="0" y="283"/>
                      <a:pt x="4" y="287"/>
                      <a:pt x="9" y="287"/>
                    </a:cubicBezTo>
                    <a:cubicBezTo>
                      <a:pt x="207" y="287"/>
                      <a:pt x="207" y="287"/>
                      <a:pt x="207" y="287"/>
                    </a:cubicBezTo>
                    <a:cubicBezTo>
                      <a:pt x="212" y="287"/>
                      <a:pt x="216" y="283"/>
                      <a:pt x="216" y="278"/>
                    </a:cubicBezTo>
                    <a:lnTo>
                      <a:pt x="216"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0" name="Freeform 84"/>
              <p:cNvSpPr>
                <a:spLocks/>
              </p:cNvSpPr>
              <p:nvPr/>
            </p:nvSpPr>
            <p:spPr bwMode="auto">
              <a:xfrm>
                <a:off x="1068927" y="4540328"/>
                <a:ext cx="352630" cy="343013"/>
              </a:xfrm>
              <a:custGeom>
                <a:avLst/>
                <a:gdLst>
                  <a:gd name="T0" fmla="*/ 453352 w 201"/>
                  <a:gd name="T1" fmla="*/ 350848 h 195"/>
                  <a:gd name="T2" fmla="*/ 453352 w 201"/>
                  <a:gd name="T3" fmla="*/ 16227 h 195"/>
                  <a:gd name="T4" fmla="*/ 437207 w 201"/>
                  <a:gd name="T5" fmla="*/ 0 h 195"/>
                  <a:gd name="T6" fmla="*/ 16210 w 201"/>
                  <a:gd name="T7" fmla="*/ 0 h 195"/>
                  <a:gd name="T8" fmla="*/ 0 w 201"/>
                  <a:gd name="T9" fmla="*/ 16227 h 195"/>
                  <a:gd name="T10" fmla="*/ 0 w 201"/>
                  <a:gd name="T11" fmla="*/ 314621 h 195"/>
                  <a:gd name="T12" fmla="*/ 178012 w 201"/>
                  <a:gd name="T13" fmla="*/ 389427 h 195"/>
                  <a:gd name="T14" fmla="*/ 453352 w 201"/>
                  <a:gd name="T15" fmla="*/ 350848 h 195"/>
                  <a:gd name="T16" fmla="*/ 0 60000 65536"/>
                  <a:gd name="T17" fmla="*/ 0 60000 65536"/>
                  <a:gd name="T18" fmla="*/ 0 60000 65536"/>
                  <a:gd name="T19" fmla="*/ 0 60000 65536"/>
                  <a:gd name="T20" fmla="*/ 0 60000 65536"/>
                  <a:gd name="T21" fmla="*/ 0 60000 65536"/>
                  <a:gd name="T22" fmla="*/ 0 60000 65536"/>
                  <a:gd name="T23" fmla="*/ 0 60000 65536"/>
                  <a:gd name="T24" fmla="*/ 0 w 201"/>
                  <a:gd name="T25" fmla="*/ 0 h 195"/>
                  <a:gd name="T26" fmla="*/ 201 w 201"/>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 h="195">
                    <a:moveTo>
                      <a:pt x="201" y="155"/>
                    </a:moveTo>
                    <a:cubicBezTo>
                      <a:pt x="201" y="7"/>
                      <a:pt x="201" y="7"/>
                      <a:pt x="201" y="7"/>
                    </a:cubicBezTo>
                    <a:cubicBezTo>
                      <a:pt x="201" y="3"/>
                      <a:pt x="198" y="0"/>
                      <a:pt x="194" y="0"/>
                    </a:cubicBezTo>
                    <a:cubicBezTo>
                      <a:pt x="7" y="0"/>
                      <a:pt x="7" y="0"/>
                      <a:pt x="7" y="0"/>
                    </a:cubicBezTo>
                    <a:cubicBezTo>
                      <a:pt x="3" y="0"/>
                      <a:pt x="0" y="3"/>
                      <a:pt x="0" y="7"/>
                    </a:cubicBezTo>
                    <a:cubicBezTo>
                      <a:pt x="0" y="139"/>
                      <a:pt x="0" y="139"/>
                      <a:pt x="0" y="139"/>
                    </a:cubicBezTo>
                    <a:cubicBezTo>
                      <a:pt x="27" y="140"/>
                      <a:pt x="54" y="159"/>
                      <a:pt x="79" y="172"/>
                    </a:cubicBezTo>
                    <a:cubicBezTo>
                      <a:pt x="123" y="195"/>
                      <a:pt x="165" y="181"/>
                      <a:pt x="201" y="155"/>
                    </a:cubicBezTo>
                    <a:close/>
                  </a:path>
                </a:pathLst>
              </a:custGeom>
              <a:gradFill rotWithShape="1">
                <a:gsLst>
                  <a:gs pos="0">
                    <a:srgbClr val="CFD2DC"/>
                  </a:gs>
                  <a:gs pos="100000">
                    <a:srgbClr val="A6ACBE"/>
                  </a:gs>
                </a:gsLst>
                <a:lin ang="5400000" scaled="1"/>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1" name="Freeform 85"/>
              <p:cNvSpPr>
                <a:spLocks/>
              </p:cNvSpPr>
              <p:nvPr/>
            </p:nvSpPr>
            <p:spPr bwMode="auto">
              <a:xfrm>
                <a:off x="1103892" y="4588052"/>
                <a:ext cx="282699" cy="270682"/>
              </a:xfrm>
              <a:custGeom>
                <a:avLst/>
                <a:gdLst>
                  <a:gd name="T0" fmla="*/ 366011 w 161"/>
                  <a:gd name="T1" fmla="*/ 327966 h 154"/>
                  <a:gd name="T2" fmla="*/ 347643 w 161"/>
                  <a:gd name="T3" fmla="*/ 346158 h 154"/>
                  <a:gd name="T4" fmla="*/ 16267 w 161"/>
                  <a:gd name="T5" fmla="*/ 346158 h 154"/>
                  <a:gd name="T6" fmla="*/ 0 w 161"/>
                  <a:gd name="T7" fmla="*/ 327966 h 154"/>
                  <a:gd name="T8" fmla="*/ 0 w 161"/>
                  <a:gd name="T9" fmla="*/ 15439 h 154"/>
                  <a:gd name="T10" fmla="*/ 16267 w 161"/>
                  <a:gd name="T11" fmla="*/ 0 h 154"/>
                  <a:gd name="T12" fmla="*/ 347643 w 161"/>
                  <a:gd name="T13" fmla="*/ 0 h 154"/>
                  <a:gd name="T14" fmla="*/ 366011 w 161"/>
                  <a:gd name="T15" fmla="*/ 15439 h 154"/>
                  <a:gd name="T16" fmla="*/ 366011 w 161"/>
                  <a:gd name="T17" fmla="*/ 32796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154"/>
                  <a:gd name="T29" fmla="*/ 161 w 161"/>
                  <a:gd name="T30" fmla="*/ 154 h 1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154">
                    <a:moveTo>
                      <a:pt x="161" y="146"/>
                    </a:moveTo>
                    <a:cubicBezTo>
                      <a:pt x="161" y="150"/>
                      <a:pt x="157" y="154"/>
                      <a:pt x="153" y="154"/>
                    </a:cubicBezTo>
                    <a:cubicBezTo>
                      <a:pt x="7" y="154"/>
                      <a:pt x="7" y="154"/>
                      <a:pt x="7" y="154"/>
                    </a:cubicBezTo>
                    <a:cubicBezTo>
                      <a:pt x="3" y="154"/>
                      <a:pt x="0" y="150"/>
                      <a:pt x="0" y="146"/>
                    </a:cubicBezTo>
                    <a:cubicBezTo>
                      <a:pt x="0" y="7"/>
                      <a:pt x="0" y="7"/>
                      <a:pt x="0" y="7"/>
                    </a:cubicBezTo>
                    <a:cubicBezTo>
                      <a:pt x="0" y="3"/>
                      <a:pt x="3" y="0"/>
                      <a:pt x="7" y="0"/>
                    </a:cubicBezTo>
                    <a:cubicBezTo>
                      <a:pt x="153" y="0"/>
                      <a:pt x="153" y="0"/>
                      <a:pt x="153" y="0"/>
                    </a:cubicBezTo>
                    <a:cubicBezTo>
                      <a:pt x="157" y="0"/>
                      <a:pt x="161" y="3"/>
                      <a:pt x="161" y="7"/>
                    </a:cubicBezTo>
                    <a:lnTo>
                      <a:pt x="161" y="146"/>
                    </a:lnTo>
                    <a:close/>
                  </a:path>
                </a:pathLst>
              </a:custGeom>
              <a:solidFill>
                <a:srgbClr val="FFFFFF"/>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2" name="Freeform 86"/>
              <p:cNvSpPr>
                <a:spLocks noEditPoints="1"/>
              </p:cNvSpPr>
              <p:nvPr/>
            </p:nvSpPr>
            <p:spPr bwMode="auto">
              <a:xfrm>
                <a:off x="1100173" y="4584323"/>
                <a:ext cx="290139" cy="278138"/>
              </a:xfrm>
              <a:custGeom>
                <a:avLst/>
                <a:gdLst>
                  <a:gd name="T0" fmla="*/ 371460 w 165"/>
                  <a:gd name="T1" fmla="*/ 336727 h 158"/>
                  <a:gd name="T2" fmla="*/ 356633 w 165"/>
                  <a:gd name="T3" fmla="*/ 351083 h 158"/>
                  <a:gd name="T4" fmla="*/ 20575 w 165"/>
                  <a:gd name="T5" fmla="*/ 351083 h 158"/>
                  <a:gd name="T6" fmla="*/ 8705 w 165"/>
                  <a:gd name="T7" fmla="*/ 336727 h 158"/>
                  <a:gd name="T8" fmla="*/ 8705 w 165"/>
                  <a:gd name="T9" fmla="*/ 20470 h 158"/>
                  <a:gd name="T10" fmla="*/ 20575 w 165"/>
                  <a:gd name="T11" fmla="*/ 8671 h 158"/>
                  <a:gd name="T12" fmla="*/ 356633 w 165"/>
                  <a:gd name="T13" fmla="*/ 8671 h 158"/>
                  <a:gd name="T14" fmla="*/ 371460 w 165"/>
                  <a:gd name="T15" fmla="*/ 20470 h 158"/>
                  <a:gd name="T16" fmla="*/ 371460 w 165"/>
                  <a:gd name="T17" fmla="*/ 336727 h 158"/>
                  <a:gd name="T18" fmla="*/ 379952 w 165"/>
                  <a:gd name="T19" fmla="*/ 20470 h 158"/>
                  <a:gd name="T20" fmla="*/ 356633 w 165"/>
                  <a:gd name="T21" fmla="*/ 0 h 158"/>
                  <a:gd name="T22" fmla="*/ 20575 w 165"/>
                  <a:gd name="T23" fmla="*/ 0 h 158"/>
                  <a:gd name="T24" fmla="*/ 0 w 165"/>
                  <a:gd name="T25" fmla="*/ 20470 h 158"/>
                  <a:gd name="T26" fmla="*/ 0 w 165"/>
                  <a:gd name="T27" fmla="*/ 336727 h 158"/>
                  <a:gd name="T28" fmla="*/ 20575 w 165"/>
                  <a:gd name="T29" fmla="*/ 360028 h 158"/>
                  <a:gd name="T30" fmla="*/ 356633 w 165"/>
                  <a:gd name="T31" fmla="*/ 360028 h 158"/>
                  <a:gd name="T32" fmla="*/ 379952 w 165"/>
                  <a:gd name="T33" fmla="*/ 336727 h 158"/>
                  <a:gd name="T34" fmla="*/ 379952 w 165"/>
                  <a:gd name="T35" fmla="*/ 20470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58"/>
                  <a:gd name="T56" fmla="*/ 165 w 165"/>
                  <a:gd name="T57" fmla="*/ 158 h 1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58">
                    <a:moveTo>
                      <a:pt x="161" y="148"/>
                    </a:moveTo>
                    <a:cubicBezTo>
                      <a:pt x="161" y="151"/>
                      <a:pt x="158" y="154"/>
                      <a:pt x="155" y="154"/>
                    </a:cubicBezTo>
                    <a:cubicBezTo>
                      <a:pt x="9" y="154"/>
                      <a:pt x="9" y="154"/>
                      <a:pt x="9" y="154"/>
                    </a:cubicBezTo>
                    <a:cubicBezTo>
                      <a:pt x="6" y="154"/>
                      <a:pt x="4" y="151"/>
                      <a:pt x="4" y="148"/>
                    </a:cubicBezTo>
                    <a:cubicBezTo>
                      <a:pt x="4" y="9"/>
                      <a:pt x="4" y="9"/>
                      <a:pt x="4" y="9"/>
                    </a:cubicBezTo>
                    <a:cubicBezTo>
                      <a:pt x="4" y="6"/>
                      <a:pt x="6" y="4"/>
                      <a:pt x="9" y="4"/>
                    </a:cubicBezTo>
                    <a:cubicBezTo>
                      <a:pt x="155" y="4"/>
                      <a:pt x="155" y="4"/>
                      <a:pt x="155" y="4"/>
                    </a:cubicBezTo>
                    <a:cubicBezTo>
                      <a:pt x="158" y="4"/>
                      <a:pt x="161" y="6"/>
                      <a:pt x="161" y="9"/>
                    </a:cubicBezTo>
                    <a:lnTo>
                      <a:pt x="161" y="148"/>
                    </a:lnTo>
                    <a:close/>
                    <a:moveTo>
                      <a:pt x="165" y="9"/>
                    </a:moveTo>
                    <a:cubicBezTo>
                      <a:pt x="165" y="4"/>
                      <a:pt x="160" y="0"/>
                      <a:pt x="155" y="0"/>
                    </a:cubicBezTo>
                    <a:cubicBezTo>
                      <a:pt x="9" y="0"/>
                      <a:pt x="9" y="0"/>
                      <a:pt x="9" y="0"/>
                    </a:cubicBezTo>
                    <a:cubicBezTo>
                      <a:pt x="4" y="0"/>
                      <a:pt x="0" y="4"/>
                      <a:pt x="0" y="9"/>
                    </a:cubicBezTo>
                    <a:cubicBezTo>
                      <a:pt x="0" y="148"/>
                      <a:pt x="0" y="148"/>
                      <a:pt x="0" y="148"/>
                    </a:cubicBezTo>
                    <a:cubicBezTo>
                      <a:pt x="0" y="153"/>
                      <a:pt x="4" y="158"/>
                      <a:pt x="9" y="158"/>
                    </a:cubicBezTo>
                    <a:cubicBezTo>
                      <a:pt x="155" y="158"/>
                      <a:pt x="155" y="158"/>
                      <a:pt x="155" y="158"/>
                    </a:cubicBezTo>
                    <a:cubicBezTo>
                      <a:pt x="160" y="158"/>
                      <a:pt x="165" y="153"/>
                      <a:pt x="165" y="148"/>
                    </a:cubicBezTo>
                    <a:lnTo>
                      <a:pt x="165"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3" name="Freeform 87"/>
              <p:cNvSpPr>
                <a:spLocks/>
              </p:cNvSpPr>
              <p:nvPr/>
            </p:nvSpPr>
            <p:spPr bwMode="auto">
              <a:xfrm>
                <a:off x="1301038" y="4899746"/>
                <a:ext cx="89273" cy="85753"/>
              </a:xfrm>
              <a:custGeom>
                <a:avLst/>
                <a:gdLst>
                  <a:gd name="T0" fmla="*/ 61 w 120"/>
                  <a:gd name="T1" fmla="*/ 0 h 115"/>
                  <a:gd name="T2" fmla="*/ 75 w 120"/>
                  <a:gd name="T3" fmla="*/ 45 h 115"/>
                  <a:gd name="T4" fmla="*/ 120 w 120"/>
                  <a:gd name="T5" fmla="*/ 45 h 115"/>
                  <a:gd name="T6" fmla="*/ 85 w 120"/>
                  <a:gd name="T7" fmla="*/ 71 h 115"/>
                  <a:gd name="T8" fmla="*/ 99 w 120"/>
                  <a:gd name="T9" fmla="*/ 115 h 115"/>
                  <a:gd name="T10" fmla="*/ 61 w 120"/>
                  <a:gd name="T11" fmla="*/ 87 h 115"/>
                  <a:gd name="T12" fmla="*/ 23 w 120"/>
                  <a:gd name="T13" fmla="*/ 115 h 115"/>
                  <a:gd name="T14" fmla="*/ 37 w 120"/>
                  <a:gd name="T15" fmla="*/ 71 h 115"/>
                  <a:gd name="T16" fmla="*/ 0 w 120"/>
                  <a:gd name="T17" fmla="*/ 45 h 115"/>
                  <a:gd name="T18" fmla="*/ 47 w 120"/>
                  <a:gd name="T19" fmla="*/ 45 h 115"/>
                  <a:gd name="T20" fmla="*/ 61 w 12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115"/>
                  <a:gd name="T35" fmla="*/ 120 w 12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115">
                    <a:moveTo>
                      <a:pt x="61" y="0"/>
                    </a:moveTo>
                    <a:lnTo>
                      <a:pt x="75" y="45"/>
                    </a:lnTo>
                    <a:lnTo>
                      <a:pt x="120" y="45"/>
                    </a:lnTo>
                    <a:lnTo>
                      <a:pt x="85" y="71"/>
                    </a:lnTo>
                    <a:lnTo>
                      <a:pt x="99" y="115"/>
                    </a:lnTo>
                    <a:lnTo>
                      <a:pt x="61" y="87"/>
                    </a:lnTo>
                    <a:lnTo>
                      <a:pt x="23" y="115"/>
                    </a:lnTo>
                    <a:lnTo>
                      <a:pt x="37" y="71"/>
                    </a:lnTo>
                    <a:lnTo>
                      <a:pt x="0" y="45"/>
                    </a:lnTo>
                    <a:lnTo>
                      <a:pt x="47" y="45"/>
                    </a:lnTo>
                    <a:lnTo>
                      <a:pt x="61" y="0"/>
                    </a:lnTo>
                    <a:close/>
                  </a:path>
                </a:pathLst>
              </a:custGeom>
              <a:solidFill>
                <a:srgbClr val="646C89"/>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4" name="Freeform 88"/>
              <p:cNvSpPr>
                <a:spLocks/>
              </p:cNvSpPr>
              <p:nvPr/>
            </p:nvSpPr>
            <p:spPr bwMode="auto">
              <a:xfrm>
                <a:off x="1307733" y="4906457"/>
                <a:ext cx="75882" cy="72331"/>
              </a:xfrm>
              <a:custGeom>
                <a:avLst/>
                <a:gdLst>
                  <a:gd name="T0" fmla="*/ 52 w 102"/>
                  <a:gd name="T1" fmla="*/ 0 h 97"/>
                  <a:gd name="T2" fmla="*/ 64 w 102"/>
                  <a:gd name="T3" fmla="*/ 38 h 97"/>
                  <a:gd name="T4" fmla="*/ 102 w 102"/>
                  <a:gd name="T5" fmla="*/ 38 h 97"/>
                  <a:gd name="T6" fmla="*/ 71 w 102"/>
                  <a:gd name="T7" fmla="*/ 59 h 97"/>
                  <a:gd name="T8" fmla="*/ 83 w 102"/>
                  <a:gd name="T9" fmla="*/ 97 h 97"/>
                  <a:gd name="T10" fmla="*/ 52 w 102"/>
                  <a:gd name="T11" fmla="*/ 73 h 97"/>
                  <a:gd name="T12" fmla="*/ 21 w 102"/>
                  <a:gd name="T13" fmla="*/ 97 h 97"/>
                  <a:gd name="T14" fmla="*/ 33 w 102"/>
                  <a:gd name="T15" fmla="*/ 59 h 97"/>
                  <a:gd name="T16" fmla="*/ 0 w 102"/>
                  <a:gd name="T17" fmla="*/ 38 h 97"/>
                  <a:gd name="T18" fmla="*/ 40 w 102"/>
                  <a:gd name="T19" fmla="*/ 38 h 97"/>
                  <a:gd name="T20" fmla="*/ 52 w 102"/>
                  <a:gd name="T21" fmla="*/ 0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
                  <a:gd name="T34" fmla="*/ 0 h 97"/>
                  <a:gd name="T35" fmla="*/ 102 w 102"/>
                  <a:gd name="T36" fmla="*/ 97 h 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 h="97">
                    <a:moveTo>
                      <a:pt x="52" y="0"/>
                    </a:moveTo>
                    <a:lnTo>
                      <a:pt x="64" y="38"/>
                    </a:lnTo>
                    <a:lnTo>
                      <a:pt x="102" y="38"/>
                    </a:lnTo>
                    <a:lnTo>
                      <a:pt x="71" y="59"/>
                    </a:lnTo>
                    <a:lnTo>
                      <a:pt x="83" y="97"/>
                    </a:lnTo>
                    <a:lnTo>
                      <a:pt x="52" y="73"/>
                    </a:lnTo>
                    <a:lnTo>
                      <a:pt x="21" y="97"/>
                    </a:lnTo>
                    <a:lnTo>
                      <a:pt x="33" y="59"/>
                    </a:lnTo>
                    <a:lnTo>
                      <a:pt x="0" y="38"/>
                    </a:lnTo>
                    <a:lnTo>
                      <a:pt x="40" y="38"/>
                    </a:lnTo>
                    <a:lnTo>
                      <a:pt x="52" y="0"/>
                    </a:lnTo>
                    <a:close/>
                  </a:path>
                </a:pathLst>
              </a:custGeom>
              <a:solidFill>
                <a:srgbClr val="FFCC68"/>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5" name="Freeform 89"/>
              <p:cNvSpPr>
                <a:spLocks noEditPoints="1"/>
              </p:cNvSpPr>
              <p:nvPr/>
            </p:nvSpPr>
            <p:spPr bwMode="auto">
              <a:xfrm>
                <a:off x="1306246" y="4902728"/>
                <a:ext cx="80346" cy="77551"/>
              </a:xfrm>
              <a:custGeom>
                <a:avLst/>
                <a:gdLst>
                  <a:gd name="T0" fmla="*/ 52 w 108"/>
                  <a:gd name="T1" fmla="*/ 5 h 104"/>
                  <a:gd name="T2" fmla="*/ 63 w 108"/>
                  <a:gd name="T3" fmla="*/ 43 h 104"/>
                  <a:gd name="T4" fmla="*/ 66 w 108"/>
                  <a:gd name="T5" fmla="*/ 43 h 104"/>
                  <a:gd name="T6" fmla="*/ 66 w 108"/>
                  <a:gd name="T7" fmla="*/ 43 h 104"/>
                  <a:gd name="T8" fmla="*/ 104 w 108"/>
                  <a:gd name="T9" fmla="*/ 43 h 104"/>
                  <a:gd name="T10" fmla="*/ 104 w 108"/>
                  <a:gd name="T11" fmla="*/ 41 h 104"/>
                  <a:gd name="T12" fmla="*/ 73 w 108"/>
                  <a:gd name="T13" fmla="*/ 64 h 104"/>
                  <a:gd name="T14" fmla="*/ 70 w 108"/>
                  <a:gd name="T15" fmla="*/ 64 h 104"/>
                  <a:gd name="T16" fmla="*/ 73 w 108"/>
                  <a:gd name="T17" fmla="*/ 64 h 104"/>
                  <a:gd name="T18" fmla="*/ 85 w 108"/>
                  <a:gd name="T19" fmla="*/ 102 h 104"/>
                  <a:gd name="T20" fmla="*/ 85 w 108"/>
                  <a:gd name="T21" fmla="*/ 100 h 104"/>
                  <a:gd name="T22" fmla="*/ 54 w 108"/>
                  <a:gd name="T23" fmla="*/ 78 h 104"/>
                  <a:gd name="T24" fmla="*/ 54 w 108"/>
                  <a:gd name="T25" fmla="*/ 78 h 104"/>
                  <a:gd name="T26" fmla="*/ 54 w 108"/>
                  <a:gd name="T27" fmla="*/ 78 h 104"/>
                  <a:gd name="T28" fmla="*/ 21 w 108"/>
                  <a:gd name="T29" fmla="*/ 100 h 104"/>
                  <a:gd name="T30" fmla="*/ 23 w 108"/>
                  <a:gd name="T31" fmla="*/ 102 h 104"/>
                  <a:gd name="T32" fmla="*/ 35 w 108"/>
                  <a:gd name="T33" fmla="*/ 64 h 104"/>
                  <a:gd name="T34" fmla="*/ 35 w 108"/>
                  <a:gd name="T35" fmla="*/ 64 h 104"/>
                  <a:gd name="T36" fmla="*/ 35 w 108"/>
                  <a:gd name="T37" fmla="*/ 64 h 104"/>
                  <a:gd name="T38" fmla="*/ 4 w 108"/>
                  <a:gd name="T39" fmla="*/ 41 h 104"/>
                  <a:gd name="T40" fmla="*/ 2 w 108"/>
                  <a:gd name="T41" fmla="*/ 43 h 104"/>
                  <a:gd name="T42" fmla="*/ 42 w 108"/>
                  <a:gd name="T43" fmla="*/ 43 h 104"/>
                  <a:gd name="T44" fmla="*/ 42 w 108"/>
                  <a:gd name="T45" fmla="*/ 43 h 104"/>
                  <a:gd name="T46" fmla="*/ 42 w 108"/>
                  <a:gd name="T47" fmla="*/ 43 h 104"/>
                  <a:gd name="T48" fmla="*/ 54 w 108"/>
                  <a:gd name="T49" fmla="*/ 5 h 104"/>
                  <a:gd name="T50" fmla="*/ 52 w 108"/>
                  <a:gd name="T51" fmla="*/ 5 h 104"/>
                  <a:gd name="T52" fmla="*/ 42 w 108"/>
                  <a:gd name="T53" fmla="*/ 41 h 104"/>
                  <a:gd name="T54" fmla="*/ 2 w 108"/>
                  <a:gd name="T55" fmla="*/ 41 h 104"/>
                  <a:gd name="T56" fmla="*/ 0 w 108"/>
                  <a:gd name="T57" fmla="*/ 41 h 104"/>
                  <a:gd name="T58" fmla="*/ 2 w 108"/>
                  <a:gd name="T59" fmla="*/ 43 h 104"/>
                  <a:gd name="T60" fmla="*/ 33 w 108"/>
                  <a:gd name="T61" fmla="*/ 67 h 104"/>
                  <a:gd name="T62" fmla="*/ 33 w 108"/>
                  <a:gd name="T63" fmla="*/ 64 h 104"/>
                  <a:gd name="T64" fmla="*/ 21 w 108"/>
                  <a:gd name="T65" fmla="*/ 102 h 104"/>
                  <a:gd name="T66" fmla="*/ 21 w 108"/>
                  <a:gd name="T67" fmla="*/ 104 h 104"/>
                  <a:gd name="T68" fmla="*/ 23 w 108"/>
                  <a:gd name="T69" fmla="*/ 102 h 104"/>
                  <a:gd name="T70" fmla="*/ 54 w 108"/>
                  <a:gd name="T71" fmla="*/ 81 h 104"/>
                  <a:gd name="T72" fmla="*/ 54 w 108"/>
                  <a:gd name="T73" fmla="*/ 81 h 104"/>
                  <a:gd name="T74" fmla="*/ 85 w 108"/>
                  <a:gd name="T75" fmla="*/ 102 h 104"/>
                  <a:gd name="T76" fmla="*/ 87 w 108"/>
                  <a:gd name="T77" fmla="*/ 104 h 104"/>
                  <a:gd name="T78" fmla="*/ 87 w 108"/>
                  <a:gd name="T79" fmla="*/ 102 h 104"/>
                  <a:gd name="T80" fmla="*/ 75 w 108"/>
                  <a:gd name="T81" fmla="*/ 64 h 104"/>
                  <a:gd name="T82" fmla="*/ 73 w 108"/>
                  <a:gd name="T83" fmla="*/ 67 h 104"/>
                  <a:gd name="T84" fmla="*/ 106 w 108"/>
                  <a:gd name="T85" fmla="*/ 43 h 104"/>
                  <a:gd name="T86" fmla="*/ 108 w 108"/>
                  <a:gd name="T87" fmla="*/ 41 h 104"/>
                  <a:gd name="T88" fmla="*/ 104 w 108"/>
                  <a:gd name="T89" fmla="*/ 41 h 104"/>
                  <a:gd name="T90" fmla="*/ 66 w 108"/>
                  <a:gd name="T91" fmla="*/ 41 h 104"/>
                  <a:gd name="T92" fmla="*/ 66 w 108"/>
                  <a:gd name="T93" fmla="*/ 41 h 104"/>
                  <a:gd name="T94" fmla="*/ 54 w 108"/>
                  <a:gd name="T95" fmla="*/ 5 h 104"/>
                  <a:gd name="T96" fmla="*/ 54 w 108"/>
                  <a:gd name="T97" fmla="*/ 0 h 104"/>
                  <a:gd name="T98" fmla="*/ 52 w 108"/>
                  <a:gd name="T99" fmla="*/ 5 h 104"/>
                  <a:gd name="T100" fmla="*/ 40 w 108"/>
                  <a:gd name="T101" fmla="*/ 41 h 104"/>
                  <a:gd name="T102" fmla="*/ 42 w 108"/>
                  <a:gd name="T103" fmla="*/ 41 h 1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8"/>
                  <a:gd name="T157" fmla="*/ 0 h 104"/>
                  <a:gd name="T158" fmla="*/ 108 w 108"/>
                  <a:gd name="T159" fmla="*/ 104 h 1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8" h="104">
                    <a:moveTo>
                      <a:pt x="52" y="5"/>
                    </a:moveTo>
                    <a:lnTo>
                      <a:pt x="63" y="43"/>
                    </a:lnTo>
                    <a:lnTo>
                      <a:pt x="66" y="43"/>
                    </a:lnTo>
                    <a:lnTo>
                      <a:pt x="104" y="43"/>
                    </a:lnTo>
                    <a:lnTo>
                      <a:pt x="104" y="41"/>
                    </a:lnTo>
                    <a:lnTo>
                      <a:pt x="73" y="64"/>
                    </a:lnTo>
                    <a:lnTo>
                      <a:pt x="70" y="64"/>
                    </a:lnTo>
                    <a:lnTo>
                      <a:pt x="73" y="64"/>
                    </a:lnTo>
                    <a:lnTo>
                      <a:pt x="85" y="102"/>
                    </a:lnTo>
                    <a:lnTo>
                      <a:pt x="85" y="100"/>
                    </a:lnTo>
                    <a:lnTo>
                      <a:pt x="54" y="78"/>
                    </a:lnTo>
                    <a:lnTo>
                      <a:pt x="21" y="100"/>
                    </a:lnTo>
                    <a:lnTo>
                      <a:pt x="23" y="102"/>
                    </a:lnTo>
                    <a:lnTo>
                      <a:pt x="35" y="64"/>
                    </a:lnTo>
                    <a:lnTo>
                      <a:pt x="4" y="41"/>
                    </a:lnTo>
                    <a:lnTo>
                      <a:pt x="2" y="43"/>
                    </a:lnTo>
                    <a:lnTo>
                      <a:pt x="42" y="43"/>
                    </a:lnTo>
                    <a:lnTo>
                      <a:pt x="54" y="5"/>
                    </a:lnTo>
                    <a:lnTo>
                      <a:pt x="52" y="5"/>
                    </a:lnTo>
                    <a:close/>
                    <a:moveTo>
                      <a:pt x="42" y="41"/>
                    </a:moveTo>
                    <a:lnTo>
                      <a:pt x="2" y="41"/>
                    </a:lnTo>
                    <a:lnTo>
                      <a:pt x="0" y="41"/>
                    </a:lnTo>
                    <a:lnTo>
                      <a:pt x="2" y="43"/>
                    </a:lnTo>
                    <a:lnTo>
                      <a:pt x="33" y="67"/>
                    </a:lnTo>
                    <a:lnTo>
                      <a:pt x="33" y="64"/>
                    </a:lnTo>
                    <a:lnTo>
                      <a:pt x="21" y="102"/>
                    </a:lnTo>
                    <a:lnTo>
                      <a:pt x="21" y="104"/>
                    </a:lnTo>
                    <a:lnTo>
                      <a:pt x="23" y="102"/>
                    </a:lnTo>
                    <a:lnTo>
                      <a:pt x="54" y="81"/>
                    </a:lnTo>
                    <a:lnTo>
                      <a:pt x="85" y="102"/>
                    </a:lnTo>
                    <a:lnTo>
                      <a:pt x="87" y="104"/>
                    </a:lnTo>
                    <a:lnTo>
                      <a:pt x="87" y="102"/>
                    </a:lnTo>
                    <a:lnTo>
                      <a:pt x="75" y="64"/>
                    </a:lnTo>
                    <a:lnTo>
                      <a:pt x="73" y="67"/>
                    </a:lnTo>
                    <a:lnTo>
                      <a:pt x="106" y="43"/>
                    </a:lnTo>
                    <a:lnTo>
                      <a:pt x="108" y="41"/>
                    </a:lnTo>
                    <a:lnTo>
                      <a:pt x="104" y="41"/>
                    </a:lnTo>
                    <a:lnTo>
                      <a:pt x="66" y="41"/>
                    </a:lnTo>
                    <a:lnTo>
                      <a:pt x="54" y="5"/>
                    </a:lnTo>
                    <a:lnTo>
                      <a:pt x="54" y="0"/>
                    </a:lnTo>
                    <a:lnTo>
                      <a:pt x="52" y="5"/>
                    </a:lnTo>
                    <a:lnTo>
                      <a:pt x="40" y="41"/>
                    </a:lnTo>
                    <a:lnTo>
                      <a:pt x="42" y="41"/>
                    </a:lnTo>
                    <a:close/>
                  </a:path>
                </a:pathLst>
              </a:custGeom>
              <a:solidFill>
                <a:srgbClr val="F8981D"/>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6" name="Freeform 90"/>
              <p:cNvSpPr>
                <a:spLocks noEditPoints="1"/>
              </p:cNvSpPr>
              <p:nvPr/>
            </p:nvSpPr>
            <p:spPr bwMode="auto">
              <a:xfrm>
                <a:off x="1103892" y="4913914"/>
                <a:ext cx="24550" cy="54435"/>
              </a:xfrm>
              <a:custGeom>
                <a:avLst/>
                <a:gdLst>
                  <a:gd name="T0" fmla="*/ 33 w 33"/>
                  <a:gd name="T1" fmla="*/ 73 h 73"/>
                  <a:gd name="T2" fmla="*/ 26 w 33"/>
                  <a:gd name="T3" fmla="*/ 73 h 73"/>
                  <a:gd name="T4" fmla="*/ 24 w 33"/>
                  <a:gd name="T5" fmla="*/ 56 h 73"/>
                  <a:gd name="T6" fmla="*/ 10 w 33"/>
                  <a:gd name="T7" fmla="*/ 56 h 73"/>
                  <a:gd name="T8" fmla="*/ 7 w 33"/>
                  <a:gd name="T9" fmla="*/ 73 h 73"/>
                  <a:gd name="T10" fmla="*/ 0 w 33"/>
                  <a:gd name="T11" fmla="*/ 73 h 73"/>
                  <a:gd name="T12" fmla="*/ 0 w 33"/>
                  <a:gd name="T13" fmla="*/ 73 h 73"/>
                  <a:gd name="T14" fmla="*/ 14 w 33"/>
                  <a:gd name="T15" fmla="*/ 0 h 73"/>
                  <a:gd name="T16" fmla="*/ 21 w 33"/>
                  <a:gd name="T17" fmla="*/ 0 h 73"/>
                  <a:gd name="T18" fmla="*/ 33 w 33"/>
                  <a:gd name="T19" fmla="*/ 73 h 73"/>
                  <a:gd name="T20" fmla="*/ 24 w 33"/>
                  <a:gd name="T21" fmla="*/ 52 h 73"/>
                  <a:gd name="T22" fmla="*/ 17 w 33"/>
                  <a:gd name="T23" fmla="*/ 11 h 73"/>
                  <a:gd name="T24" fmla="*/ 10 w 33"/>
                  <a:gd name="T25" fmla="*/ 52 h 73"/>
                  <a:gd name="T26" fmla="*/ 24 w 33"/>
                  <a:gd name="T27" fmla="*/ 52 h 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73"/>
                  <a:gd name="T44" fmla="*/ 33 w 33"/>
                  <a:gd name="T45" fmla="*/ 73 h 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73">
                    <a:moveTo>
                      <a:pt x="33" y="73"/>
                    </a:moveTo>
                    <a:lnTo>
                      <a:pt x="26" y="73"/>
                    </a:lnTo>
                    <a:lnTo>
                      <a:pt x="24" y="56"/>
                    </a:lnTo>
                    <a:lnTo>
                      <a:pt x="10" y="56"/>
                    </a:lnTo>
                    <a:lnTo>
                      <a:pt x="7" y="73"/>
                    </a:lnTo>
                    <a:lnTo>
                      <a:pt x="0" y="73"/>
                    </a:lnTo>
                    <a:lnTo>
                      <a:pt x="14" y="0"/>
                    </a:lnTo>
                    <a:lnTo>
                      <a:pt x="21" y="0"/>
                    </a:lnTo>
                    <a:lnTo>
                      <a:pt x="33" y="73"/>
                    </a:lnTo>
                    <a:close/>
                    <a:moveTo>
                      <a:pt x="24" y="52"/>
                    </a:moveTo>
                    <a:lnTo>
                      <a:pt x="17" y="11"/>
                    </a:lnTo>
                    <a:lnTo>
                      <a:pt x="10" y="52"/>
                    </a:lnTo>
                    <a:lnTo>
                      <a:pt x="24" y="52"/>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7" name="Freeform 91"/>
              <p:cNvSpPr>
                <a:spLocks/>
              </p:cNvSpPr>
              <p:nvPr/>
            </p:nvSpPr>
            <p:spPr bwMode="auto">
              <a:xfrm>
                <a:off x="1135882"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4903 h 19"/>
                  <a:gd name="T10" fmla="*/ 4871 w 11"/>
                  <a:gd name="T11" fmla="*/ 0 h 19"/>
                  <a:gd name="T12" fmla="*/ 18514 w 11"/>
                  <a:gd name="T13" fmla="*/ 0 h 19"/>
                  <a:gd name="T14" fmla="*/ 25090 w 11"/>
                  <a:gd name="T15" fmla="*/ 4903 h 19"/>
                  <a:gd name="T16" fmla="*/ 25090 w 11"/>
                  <a:gd name="T17" fmla="*/ 13777 h 19"/>
                  <a:gd name="T18" fmla="*/ 18514 w 11"/>
                  <a:gd name="T19" fmla="*/ 13777 h 19"/>
                  <a:gd name="T20" fmla="*/ 18514 w 11"/>
                  <a:gd name="T21" fmla="*/ 4903 h 19"/>
                  <a:gd name="T22" fmla="*/ 4871 w 11"/>
                  <a:gd name="T23" fmla="*/ 4903 h 19"/>
                  <a:gd name="T24" fmla="*/ 4871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8" y="19"/>
                    </a:cubicBezTo>
                    <a:cubicBezTo>
                      <a:pt x="2" y="19"/>
                      <a:pt x="2" y="19"/>
                      <a:pt x="2" y="19"/>
                    </a:cubicBezTo>
                    <a:cubicBezTo>
                      <a:pt x="1" y="19"/>
                      <a:pt x="0" y="18"/>
                      <a:pt x="0" y="17"/>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17"/>
                      <a:pt x="2" y="17"/>
                      <a:pt x="2"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8" name="Freeform 92"/>
              <p:cNvSpPr>
                <a:spLocks/>
              </p:cNvSpPr>
              <p:nvPr/>
            </p:nvSpPr>
            <p:spPr bwMode="auto">
              <a:xfrm>
                <a:off x="1161920" y="4934793"/>
                <a:ext cx="19343" cy="33556"/>
              </a:xfrm>
              <a:custGeom>
                <a:avLst/>
                <a:gdLst>
                  <a:gd name="T0" fmla="*/ 25090 w 11"/>
                  <a:gd name="T1" fmla="*/ 39709 h 19"/>
                  <a:gd name="T2" fmla="*/ 20575 w 11"/>
                  <a:gd name="T3" fmla="*/ 44652 h 19"/>
                  <a:gd name="T4" fmla="*/ 4871 w 11"/>
                  <a:gd name="T5" fmla="*/ 44652 h 19"/>
                  <a:gd name="T6" fmla="*/ 0 w 11"/>
                  <a:gd name="T7" fmla="*/ 39709 h 19"/>
                  <a:gd name="T8" fmla="*/ 0 w 11"/>
                  <a:gd name="T9" fmla="*/ 4903 h 19"/>
                  <a:gd name="T10" fmla="*/ 4871 w 11"/>
                  <a:gd name="T11" fmla="*/ 0 h 19"/>
                  <a:gd name="T12" fmla="*/ 20575 w 11"/>
                  <a:gd name="T13" fmla="*/ 0 h 19"/>
                  <a:gd name="T14" fmla="*/ 25090 w 11"/>
                  <a:gd name="T15" fmla="*/ 4903 h 19"/>
                  <a:gd name="T16" fmla="*/ 25090 w 11"/>
                  <a:gd name="T17" fmla="*/ 13777 h 19"/>
                  <a:gd name="T18" fmla="*/ 18514 w 11"/>
                  <a:gd name="T19" fmla="*/ 13777 h 19"/>
                  <a:gd name="T20" fmla="*/ 18514 w 11"/>
                  <a:gd name="T21" fmla="*/ 4903 h 19"/>
                  <a:gd name="T22" fmla="*/ 7022 w 11"/>
                  <a:gd name="T23" fmla="*/ 4903 h 19"/>
                  <a:gd name="T24" fmla="*/ 7022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9" y="19"/>
                    </a:cubicBezTo>
                    <a:cubicBezTo>
                      <a:pt x="2" y="19"/>
                      <a:pt x="2" y="19"/>
                      <a:pt x="2" y="19"/>
                    </a:cubicBezTo>
                    <a:cubicBezTo>
                      <a:pt x="1" y="19"/>
                      <a:pt x="0" y="18"/>
                      <a:pt x="0" y="17"/>
                    </a:cubicBezTo>
                    <a:cubicBezTo>
                      <a:pt x="0" y="2"/>
                      <a:pt x="0" y="2"/>
                      <a:pt x="0" y="2"/>
                    </a:cubicBezTo>
                    <a:cubicBezTo>
                      <a:pt x="0" y="0"/>
                      <a:pt x="1" y="0"/>
                      <a:pt x="2" y="0"/>
                    </a:cubicBezTo>
                    <a:cubicBezTo>
                      <a:pt x="9" y="0"/>
                      <a:pt x="9" y="0"/>
                      <a:pt x="9" y="0"/>
                    </a:cubicBezTo>
                    <a:cubicBezTo>
                      <a:pt x="10" y="0"/>
                      <a:pt x="11" y="0"/>
                      <a:pt x="11" y="2"/>
                    </a:cubicBezTo>
                    <a:cubicBezTo>
                      <a:pt x="11" y="6"/>
                      <a:pt x="11" y="6"/>
                      <a:pt x="11" y="6"/>
                    </a:cubicBezTo>
                    <a:cubicBezTo>
                      <a:pt x="8" y="6"/>
                      <a:pt x="8" y="6"/>
                      <a:pt x="8" y="6"/>
                    </a:cubicBezTo>
                    <a:cubicBezTo>
                      <a:pt x="8" y="2"/>
                      <a:pt x="8" y="2"/>
                      <a:pt x="8" y="2"/>
                    </a:cubicBezTo>
                    <a:cubicBezTo>
                      <a:pt x="3" y="2"/>
                      <a:pt x="3" y="2"/>
                      <a:pt x="3" y="2"/>
                    </a:cubicBezTo>
                    <a:cubicBezTo>
                      <a:pt x="3" y="17"/>
                      <a:pt x="3" y="17"/>
                      <a:pt x="3"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89" name="Freeform 93"/>
              <p:cNvSpPr>
                <a:spLocks noEditPoints="1"/>
              </p:cNvSpPr>
              <p:nvPr/>
            </p:nvSpPr>
            <p:spPr bwMode="auto">
              <a:xfrm>
                <a:off x="1187958" y="4934793"/>
                <a:ext cx="19343" cy="33556"/>
              </a:xfrm>
              <a:custGeom>
                <a:avLst/>
                <a:gdLst>
                  <a:gd name="T0" fmla="*/ 25090 w 11"/>
                  <a:gd name="T1" fmla="*/ 39709 h 19"/>
                  <a:gd name="T2" fmla="*/ 20575 w 11"/>
                  <a:gd name="T3" fmla="*/ 44652 h 19"/>
                  <a:gd name="T4" fmla="*/ 7022 w 11"/>
                  <a:gd name="T5" fmla="*/ 44652 h 19"/>
                  <a:gd name="T6" fmla="*/ 0 w 11"/>
                  <a:gd name="T7" fmla="*/ 39709 h 19"/>
                  <a:gd name="T8" fmla="*/ 0 w 11"/>
                  <a:gd name="T9" fmla="*/ 4903 h 19"/>
                  <a:gd name="T10" fmla="*/ 7022 w 11"/>
                  <a:gd name="T11" fmla="*/ 0 h 19"/>
                  <a:gd name="T12" fmla="*/ 20575 w 11"/>
                  <a:gd name="T13" fmla="*/ 0 h 19"/>
                  <a:gd name="T14" fmla="*/ 25090 w 11"/>
                  <a:gd name="T15" fmla="*/ 4903 h 19"/>
                  <a:gd name="T16" fmla="*/ 25090 w 11"/>
                  <a:gd name="T17" fmla="*/ 20804 h 19"/>
                  <a:gd name="T18" fmla="*/ 23532 w 11"/>
                  <a:gd name="T19" fmla="*/ 23845 h 19"/>
                  <a:gd name="T20" fmla="*/ 7022 w 11"/>
                  <a:gd name="T21" fmla="*/ 23845 h 19"/>
                  <a:gd name="T22" fmla="*/ 7022 w 11"/>
                  <a:gd name="T23" fmla="*/ 39709 h 19"/>
                  <a:gd name="T24" fmla="*/ 20575 w 11"/>
                  <a:gd name="T25" fmla="*/ 39709 h 19"/>
                  <a:gd name="T26" fmla="*/ 20575 w 11"/>
                  <a:gd name="T27" fmla="*/ 30555 h 19"/>
                  <a:gd name="T28" fmla="*/ 25090 w 11"/>
                  <a:gd name="T29" fmla="*/ 30555 h 19"/>
                  <a:gd name="T30" fmla="*/ 25090 w 11"/>
                  <a:gd name="T31" fmla="*/ 39709 h 19"/>
                  <a:gd name="T32" fmla="*/ 20575 w 11"/>
                  <a:gd name="T33" fmla="*/ 18853 h 19"/>
                  <a:gd name="T34" fmla="*/ 20575 w 11"/>
                  <a:gd name="T35" fmla="*/ 4903 h 19"/>
                  <a:gd name="T36" fmla="*/ 7022 w 11"/>
                  <a:gd name="T37" fmla="*/ 4903 h 19"/>
                  <a:gd name="T38" fmla="*/ 7022 w 11"/>
                  <a:gd name="T39" fmla="*/ 18853 h 19"/>
                  <a:gd name="T40" fmla="*/ 20575 w 11"/>
                  <a:gd name="T41" fmla="*/ 18853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9"/>
                  <a:gd name="T65" fmla="*/ 11 w 11"/>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9">
                    <a:moveTo>
                      <a:pt x="11" y="17"/>
                    </a:moveTo>
                    <a:cubicBezTo>
                      <a:pt x="11" y="18"/>
                      <a:pt x="11" y="19"/>
                      <a:pt x="9" y="19"/>
                    </a:cubicBezTo>
                    <a:cubicBezTo>
                      <a:pt x="3" y="19"/>
                      <a:pt x="3" y="19"/>
                      <a:pt x="3" y="19"/>
                    </a:cubicBezTo>
                    <a:cubicBezTo>
                      <a:pt x="1" y="19"/>
                      <a:pt x="0" y="19"/>
                      <a:pt x="0" y="17"/>
                    </a:cubicBezTo>
                    <a:cubicBezTo>
                      <a:pt x="0" y="2"/>
                      <a:pt x="0" y="2"/>
                      <a:pt x="0" y="2"/>
                    </a:cubicBezTo>
                    <a:cubicBezTo>
                      <a:pt x="0" y="0"/>
                      <a:pt x="1" y="0"/>
                      <a:pt x="3" y="0"/>
                    </a:cubicBezTo>
                    <a:cubicBezTo>
                      <a:pt x="9" y="0"/>
                      <a:pt x="9" y="0"/>
                      <a:pt x="9" y="0"/>
                    </a:cubicBezTo>
                    <a:cubicBezTo>
                      <a:pt x="11" y="0"/>
                      <a:pt x="11" y="0"/>
                      <a:pt x="11" y="2"/>
                    </a:cubicBezTo>
                    <a:cubicBezTo>
                      <a:pt x="11" y="9"/>
                      <a:pt x="11" y="9"/>
                      <a:pt x="11" y="9"/>
                    </a:cubicBezTo>
                    <a:cubicBezTo>
                      <a:pt x="10" y="10"/>
                      <a:pt x="10" y="10"/>
                      <a:pt x="10" y="10"/>
                    </a:cubicBezTo>
                    <a:cubicBezTo>
                      <a:pt x="3" y="10"/>
                      <a:pt x="3" y="10"/>
                      <a:pt x="3" y="10"/>
                    </a:cubicBezTo>
                    <a:cubicBezTo>
                      <a:pt x="3" y="17"/>
                      <a:pt x="3" y="17"/>
                      <a:pt x="3" y="17"/>
                    </a:cubicBezTo>
                    <a:cubicBezTo>
                      <a:pt x="9" y="17"/>
                      <a:pt x="9" y="17"/>
                      <a:pt x="9" y="17"/>
                    </a:cubicBezTo>
                    <a:cubicBezTo>
                      <a:pt x="9" y="13"/>
                      <a:pt x="9" y="13"/>
                      <a:pt x="9" y="13"/>
                    </a:cubicBezTo>
                    <a:cubicBezTo>
                      <a:pt x="11" y="13"/>
                      <a:pt x="11" y="13"/>
                      <a:pt x="11" y="13"/>
                    </a:cubicBezTo>
                    <a:lnTo>
                      <a:pt x="11" y="17"/>
                    </a:lnTo>
                    <a:close/>
                    <a:moveTo>
                      <a:pt x="9" y="8"/>
                    </a:moveTo>
                    <a:cubicBezTo>
                      <a:pt x="9" y="2"/>
                      <a:pt x="9" y="2"/>
                      <a:pt x="9" y="2"/>
                    </a:cubicBezTo>
                    <a:cubicBezTo>
                      <a:pt x="3" y="2"/>
                      <a:pt x="3" y="2"/>
                      <a:pt x="3" y="2"/>
                    </a:cubicBezTo>
                    <a:cubicBezTo>
                      <a:pt x="3" y="8"/>
                      <a:pt x="3" y="8"/>
                      <a:pt x="3" y="8"/>
                    </a:cubicBezTo>
                    <a:lnTo>
                      <a:pt x="9" y="8"/>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0" name="Freeform 94"/>
              <p:cNvSpPr>
                <a:spLocks/>
              </p:cNvSpPr>
              <p:nvPr/>
            </p:nvSpPr>
            <p:spPr bwMode="auto">
              <a:xfrm>
                <a:off x="1216228"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30555 h 19"/>
                  <a:gd name="T10" fmla="*/ 4871 w 11"/>
                  <a:gd name="T11" fmla="*/ 30555 h 19"/>
                  <a:gd name="T12" fmla="*/ 4871 w 11"/>
                  <a:gd name="T13" fmla="*/ 39709 h 19"/>
                  <a:gd name="T14" fmla="*/ 18514 w 11"/>
                  <a:gd name="T15" fmla="*/ 39709 h 19"/>
                  <a:gd name="T16" fmla="*/ 18514 w 11"/>
                  <a:gd name="T17" fmla="*/ 30555 h 19"/>
                  <a:gd name="T18" fmla="*/ 2061 w 11"/>
                  <a:gd name="T19" fmla="*/ 16766 h 19"/>
                  <a:gd name="T20" fmla="*/ 0 w 11"/>
                  <a:gd name="T21" fmla="*/ 11612 h 19"/>
                  <a:gd name="T22" fmla="*/ 0 w 11"/>
                  <a:gd name="T23" fmla="*/ 4903 h 19"/>
                  <a:gd name="T24" fmla="*/ 4871 w 11"/>
                  <a:gd name="T25" fmla="*/ 0 h 19"/>
                  <a:gd name="T26" fmla="*/ 18514 w 11"/>
                  <a:gd name="T27" fmla="*/ 0 h 19"/>
                  <a:gd name="T28" fmla="*/ 25090 w 11"/>
                  <a:gd name="T29" fmla="*/ 4903 h 19"/>
                  <a:gd name="T30" fmla="*/ 25090 w 11"/>
                  <a:gd name="T31" fmla="*/ 13777 h 19"/>
                  <a:gd name="T32" fmla="*/ 18514 w 11"/>
                  <a:gd name="T33" fmla="*/ 13777 h 19"/>
                  <a:gd name="T34" fmla="*/ 18514 w 11"/>
                  <a:gd name="T35" fmla="*/ 4903 h 19"/>
                  <a:gd name="T36" fmla="*/ 4871 w 11"/>
                  <a:gd name="T37" fmla="*/ 4903 h 19"/>
                  <a:gd name="T38" fmla="*/ 4871 w 11"/>
                  <a:gd name="T39" fmla="*/ 11612 h 19"/>
                  <a:gd name="T40" fmla="*/ 23532 w 11"/>
                  <a:gd name="T41" fmla="*/ 25932 h 19"/>
                  <a:gd name="T42" fmla="*/ 25090 w 11"/>
                  <a:gd name="T43" fmla="*/ 30555 h 19"/>
                  <a:gd name="T44" fmla="*/ 25090 w 11"/>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9"/>
                  <a:gd name="T71" fmla="*/ 11 w 11"/>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9">
                    <a:moveTo>
                      <a:pt x="11" y="17"/>
                    </a:moveTo>
                    <a:cubicBezTo>
                      <a:pt x="11" y="18"/>
                      <a:pt x="10" y="19"/>
                      <a:pt x="8" y="19"/>
                    </a:cubicBezTo>
                    <a:cubicBezTo>
                      <a:pt x="2" y="19"/>
                      <a:pt x="2" y="19"/>
                      <a:pt x="2" y="19"/>
                    </a:cubicBezTo>
                    <a:cubicBezTo>
                      <a:pt x="1"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5"/>
                      <a:pt x="2" y="5"/>
                      <a:pt x="2" y="5"/>
                    </a:cubicBezTo>
                    <a:cubicBezTo>
                      <a:pt x="10" y="11"/>
                      <a:pt x="10" y="11"/>
                      <a:pt x="10" y="11"/>
                    </a:cubicBezTo>
                    <a:cubicBezTo>
                      <a:pt x="10" y="12"/>
                      <a:pt x="11" y="12"/>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1" name="Freeform 95"/>
              <p:cNvSpPr>
                <a:spLocks/>
              </p:cNvSpPr>
              <p:nvPr/>
            </p:nvSpPr>
            <p:spPr bwMode="auto">
              <a:xfrm>
                <a:off x="1243010" y="4934793"/>
                <a:ext cx="17111" cy="33556"/>
              </a:xfrm>
              <a:custGeom>
                <a:avLst/>
                <a:gdLst>
                  <a:gd name="T0" fmla="*/ 18080 w 10"/>
                  <a:gd name="T1" fmla="*/ 39709 h 19"/>
                  <a:gd name="T2" fmla="*/ 13908 w 10"/>
                  <a:gd name="T3" fmla="*/ 44652 h 19"/>
                  <a:gd name="T4" fmla="*/ 4110 w 10"/>
                  <a:gd name="T5" fmla="*/ 44652 h 19"/>
                  <a:gd name="T6" fmla="*/ 0 w 10"/>
                  <a:gd name="T7" fmla="*/ 39709 h 19"/>
                  <a:gd name="T8" fmla="*/ 0 w 10"/>
                  <a:gd name="T9" fmla="*/ 30555 h 19"/>
                  <a:gd name="T10" fmla="*/ 4110 w 10"/>
                  <a:gd name="T11" fmla="*/ 30555 h 19"/>
                  <a:gd name="T12" fmla="*/ 4110 w 10"/>
                  <a:gd name="T13" fmla="*/ 39709 h 19"/>
                  <a:gd name="T14" fmla="*/ 13908 w 10"/>
                  <a:gd name="T15" fmla="*/ 39709 h 19"/>
                  <a:gd name="T16" fmla="*/ 13908 w 10"/>
                  <a:gd name="T17" fmla="*/ 30555 h 19"/>
                  <a:gd name="T18" fmla="*/ 1787 w 10"/>
                  <a:gd name="T19" fmla="*/ 16766 h 19"/>
                  <a:gd name="T20" fmla="*/ 0 w 10"/>
                  <a:gd name="T21" fmla="*/ 11612 h 19"/>
                  <a:gd name="T22" fmla="*/ 0 w 10"/>
                  <a:gd name="T23" fmla="*/ 4903 h 19"/>
                  <a:gd name="T24" fmla="*/ 4110 w 10"/>
                  <a:gd name="T25" fmla="*/ 0 h 19"/>
                  <a:gd name="T26" fmla="*/ 13908 w 10"/>
                  <a:gd name="T27" fmla="*/ 0 h 19"/>
                  <a:gd name="T28" fmla="*/ 18080 w 10"/>
                  <a:gd name="T29" fmla="*/ 4903 h 19"/>
                  <a:gd name="T30" fmla="*/ 18080 w 10"/>
                  <a:gd name="T31" fmla="*/ 13777 h 19"/>
                  <a:gd name="T32" fmla="*/ 13908 w 10"/>
                  <a:gd name="T33" fmla="*/ 13777 h 19"/>
                  <a:gd name="T34" fmla="*/ 13908 w 10"/>
                  <a:gd name="T35" fmla="*/ 4903 h 19"/>
                  <a:gd name="T36" fmla="*/ 4110 w 10"/>
                  <a:gd name="T37" fmla="*/ 4903 h 19"/>
                  <a:gd name="T38" fmla="*/ 4110 w 10"/>
                  <a:gd name="T39" fmla="*/ 11612 h 19"/>
                  <a:gd name="T40" fmla="*/ 16293 w 10"/>
                  <a:gd name="T41" fmla="*/ 25932 h 19"/>
                  <a:gd name="T42" fmla="*/ 18080 w 10"/>
                  <a:gd name="T43" fmla="*/ 30555 h 19"/>
                  <a:gd name="T44" fmla="*/ 18080 w 10"/>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
                  <a:gd name="T70" fmla="*/ 0 h 19"/>
                  <a:gd name="T71" fmla="*/ 10 w 10"/>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 h="19">
                    <a:moveTo>
                      <a:pt x="10" y="17"/>
                    </a:moveTo>
                    <a:cubicBezTo>
                      <a:pt x="10" y="18"/>
                      <a:pt x="10" y="19"/>
                      <a:pt x="8" y="19"/>
                    </a:cubicBezTo>
                    <a:cubicBezTo>
                      <a:pt x="2" y="19"/>
                      <a:pt x="2" y="19"/>
                      <a:pt x="2" y="19"/>
                    </a:cubicBezTo>
                    <a:cubicBezTo>
                      <a:pt x="0"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0" y="0"/>
                      <a:pt x="2" y="0"/>
                    </a:cubicBezTo>
                    <a:cubicBezTo>
                      <a:pt x="8" y="0"/>
                      <a:pt x="8" y="0"/>
                      <a:pt x="8" y="0"/>
                    </a:cubicBezTo>
                    <a:cubicBezTo>
                      <a:pt x="10" y="0"/>
                      <a:pt x="10" y="0"/>
                      <a:pt x="10" y="2"/>
                    </a:cubicBezTo>
                    <a:cubicBezTo>
                      <a:pt x="10" y="6"/>
                      <a:pt x="10" y="6"/>
                      <a:pt x="10" y="6"/>
                    </a:cubicBezTo>
                    <a:cubicBezTo>
                      <a:pt x="8" y="6"/>
                      <a:pt x="8" y="6"/>
                      <a:pt x="8" y="6"/>
                    </a:cubicBezTo>
                    <a:cubicBezTo>
                      <a:pt x="8" y="2"/>
                      <a:pt x="8" y="2"/>
                      <a:pt x="8" y="2"/>
                    </a:cubicBezTo>
                    <a:cubicBezTo>
                      <a:pt x="2" y="2"/>
                      <a:pt x="2" y="2"/>
                      <a:pt x="2" y="2"/>
                    </a:cubicBezTo>
                    <a:cubicBezTo>
                      <a:pt x="2" y="5"/>
                      <a:pt x="2" y="5"/>
                      <a:pt x="2" y="5"/>
                    </a:cubicBezTo>
                    <a:cubicBezTo>
                      <a:pt x="9" y="11"/>
                      <a:pt x="9" y="11"/>
                      <a:pt x="9" y="11"/>
                    </a:cubicBezTo>
                    <a:cubicBezTo>
                      <a:pt x="10" y="12"/>
                      <a:pt x="10" y="12"/>
                      <a:pt x="10" y="13"/>
                    </a:cubicBezTo>
                    <a:lnTo>
                      <a:pt x="10"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2" name="Freeform 96"/>
              <p:cNvSpPr>
                <a:spLocks noEditPoints="1"/>
              </p:cNvSpPr>
              <p:nvPr/>
            </p:nvSpPr>
            <p:spPr bwMode="auto">
              <a:xfrm>
                <a:off x="1280207" y="4938521"/>
                <a:ext cx="5208" cy="29827"/>
              </a:xfrm>
              <a:custGeom>
                <a:avLst/>
                <a:gdLst>
                  <a:gd name="T0" fmla="*/ 7 w 7"/>
                  <a:gd name="T1" fmla="*/ 9 h 40"/>
                  <a:gd name="T2" fmla="*/ 0 w 7"/>
                  <a:gd name="T3" fmla="*/ 9 h 40"/>
                  <a:gd name="T4" fmla="*/ 0 w 7"/>
                  <a:gd name="T5" fmla="*/ 0 h 40"/>
                  <a:gd name="T6" fmla="*/ 7 w 7"/>
                  <a:gd name="T7" fmla="*/ 0 h 40"/>
                  <a:gd name="T8" fmla="*/ 7 w 7"/>
                  <a:gd name="T9" fmla="*/ 9 h 40"/>
                  <a:gd name="T10" fmla="*/ 7 w 7"/>
                  <a:gd name="T11" fmla="*/ 40 h 40"/>
                  <a:gd name="T12" fmla="*/ 0 w 7"/>
                  <a:gd name="T13" fmla="*/ 40 h 40"/>
                  <a:gd name="T14" fmla="*/ 0 w 7"/>
                  <a:gd name="T15" fmla="*/ 33 h 40"/>
                  <a:gd name="T16" fmla="*/ 7 w 7"/>
                  <a:gd name="T17" fmla="*/ 33 h 40"/>
                  <a:gd name="T18" fmla="*/ 7 w 7"/>
                  <a:gd name="T19" fmla="*/ 4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0"/>
                  <a:gd name="T32" fmla="*/ 7 w 7"/>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0">
                    <a:moveTo>
                      <a:pt x="7" y="9"/>
                    </a:moveTo>
                    <a:lnTo>
                      <a:pt x="0" y="9"/>
                    </a:lnTo>
                    <a:lnTo>
                      <a:pt x="0" y="0"/>
                    </a:lnTo>
                    <a:lnTo>
                      <a:pt x="7" y="0"/>
                    </a:lnTo>
                    <a:lnTo>
                      <a:pt x="7" y="9"/>
                    </a:lnTo>
                    <a:close/>
                    <a:moveTo>
                      <a:pt x="7" y="40"/>
                    </a:moveTo>
                    <a:lnTo>
                      <a:pt x="0" y="40"/>
                    </a:lnTo>
                    <a:lnTo>
                      <a:pt x="0" y="33"/>
                    </a:lnTo>
                    <a:lnTo>
                      <a:pt x="7" y="33"/>
                    </a:lnTo>
                    <a:lnTo>
                      <a:pt x="7" y="40"/>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grpSp>
        <p:pic>
          <p:nvPicPr>
            <p:cNvPr id="93" name="Picture 3" descr="C:\Users\james.DUARTE\Desktop\images\user_blue_03_03.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0583" y="3493625"/>
              <a:ext cx="92017" cy="158805"/>
            </a:xfrm>
            <a:prstGeom prst="rect">
              <a:avLst/>
            </a:prstGeom>
            <a:noFill/>
            <a:scene3d>
              <a:camera prst="perspectiveLeft">
                <a:rot lat="1200000" lon="2400000" rev="0"/>
              </a:camera>
              <a:lightRig rig="threePt" dir="t"/>
            </a:scene3d>
            <a:sp3d prstMaterial="metal"/>
            <a:extLst>
              <a:ext uri="{909E8E84-426E-40DD-AFC4-6F175D3DCCD1}">
                <a14:hiddenFill xmlns:a14="http://schemas.microsoft.com/office/drawing/2010/main">
                  <a:solidFill>
                    <a:srgbClr val="FFFFFF"/>
                  </a:solidFill>
                </a14:hiddenFill>
              </a:ext>
            </a:extLst>
          </p:spPr>
        </p:pic>
        <p:grpSp>
          <p:nvGrpSpPr>
            <p:cNvPr id="94" name="Group 578"/>
            <p:cNvGrpSpPr/>
            <p:nvPr/>
          </p:nvGrpSpPr>
          <p:grpSpPr>
            <a:xfrm>
              <a:off x="820418" y="3229537"/>
              <a:ext cx="284633" cy="378619"/>
              <a:chOff x="1056280" y="4524669"/>
              <a:chExt cx="379412" cy="504825"/>
            </a:xfrm>
            <a:scene3d>
              <a:camera prst="perspectiveLeft">
                <a:rot lat="1200000" lon="2400000" rev="0"/>
              </a:camera>
              <a:lightRig rig="threePt" dir="t"/>
            </a:scene3d>
          </p:grpSpPr>
          <p:sp>
            <p:nvSpPr>
              <p:cNvPr id="95" name="Freeform 82"/>
              <p:cNvSpPr>
                <a:spLocks/>
              </p:cNvSpPr>
              <p:nvPr/>
            </p:nvSpPr>
            <p:spPr bwMode="auto">
              <a:xfrm>
                <a:off x="1058512" y="4527652"/>
                <a:ext cx="374204" cy="498860"/>
              </a:xfrm>
              <a:custGeom>
                <a:avLst/>
                <a:gdLst>
                  <a:gd name="T0" fmla="*/ 486488 w 213"/>
                  <a:gd name="T1" fmla="*/ 635753 h 283"/>
                  <a:gd name="T2" fmla="*/ 470161 w 213"/>
                  <a:gd name="T3" fmla="*/ 652159 h 283"/>
                  <a:gd name="T4" fmla="*/ 18347 w 213"/>
                  <a:gd name="T5" fmla="*/ 652159 h 283"/>
                  <a:gd name="T6" fmla="*/ 0 w 213"/>
                  <a:gd name="T7" fmla="*/ 635753 h 283"/>
                  <a:gd name="T8" fmla="*/ 0 w 213"/>
                  <a:gd name="T9" fmla="*/ 16619 h 283"/>
                  <a:gd name="T10" fmla="*/ 18347 w 213"/>
                  <a:gd name="T11" fmla="*/ 0 h 283"/>
                  <a:gd name="T12" fmla="*/ 470161 w 213"/>
                  <a:gd name="T13" fmla="*/ 0 h 283"/>
                  <a:gd name="T14" fmla="*/ 486488 w 213"/>
                  <a:gd name="T15" fmla="*/ 16619 h 283"/>
                  <a:gd name="T16" fmla="*/ 486488 w 213"/>
                  <a:gd name="T17" fmla="*/ 635753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83"/>
                  <a:gd name="T29" fmla="*/ 213 w 213"/>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83">
                    <a:moveTo>
                      <a:pt x="213" y="276"/>
                    </a:moveTo>
                    <a:cubicBezTo>
                      <a:pt x="213" y="280"/>
                      <a:pt x="210" y="283"/>
                      <a:pt x="206" y="283"/>
                    </a:cubicBezTo>
                    <a:cubicBezTo>
                      <a:pt x="8" y="283"/>
                      <a:pt x="8" y="283"/>
                      <a:pt x="8" y="283"/>
                    </a:cubicBezTo>
                    <a:cubicBezTo>
                      <a:pt x="4" y="283"/>
                      <a:pt x="0" y="280"/>
                      <a:pt x="0" y="276"/>
                    </a:cubicBezTo>
                    <a:cubicBezTo>
                      <a:pt x="0" y="7"/>
                      <a:pt x="0" y="7"/>
                      <a:pt x="0" y="7"/>
                    </a:cubicBezTo>
                    <a:cubicBezTo>
                      <a:pt x="0" y="3"/>
                      <a:pt x="4" y="0"/>
                      <a:pt x="8" y="0"/>
                    </a:cubicBezTo>
                    <a:cubicBezTo>
                      <a:pt x="206" y="0"/>
                      <a:pt x="206" y="0"/>
                      <a:pt x="206" y="0"/>
                    </a:cubicBezTo>
                    <a:cubicBezTo>
                      <a:pt x="210" y="0"/>
                      <a:pt x="213" y="3"/>
                      <a:pt x="213" y="7"/>
                    </a:cubicBezTo>
                    <a:lnTo>
                      <a:pt x="213" y="276"/>
                    </a:lnTo>
                    <a:close/>
                  </a:path>
                </a:pathLst>
              </a:custGeom>
              <a:gradFill flip="none" rotWithShape="1">
                <a:gsLst>
                  <a:gs pos="0">
                    <a:schemeClr val="tx1">
                      <a:lumMod val="95000"/>
                    </a:schemeClr>
                  </a:gs>
                  <a:gs pos="100000">
                    <a:srgbClr val="DFE0E5"/>
                  </a:gs>
                </a:gsLst>
                <a:lin ang="16200000" scaled="1"/>
                <a:tileRect/>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6" name="Freeform 83"/>
              <p:cNvSpPr>
                <a:spLocks noEditPoints="1"/>
              </p:cNvSpPr>
              <p:nvPr/>
            </p:nvSpPr>
            <p:spPr bwMode="auto">
              <a:xfrm>
                <a:off x="1056280" y="4524669"/>
                <a:ext cx="379412" cy="504825"/>
              </a:xfrm>
              <a:custGeom>
                <a:avLst/>
                <a:gdLst>
                  <a:gd name="T0" fmla="*/ 486009 w 216"/>
                  <a:gd name="T1" fmla="*/ 628681 h 287"/>
                  <a:gd name="T2" fmla="*/ 472491 w 216"/>
                  <a:gd name="T3" fmla="*/ 642119 h 287"/>
                  <a:gd name="T4" fmla="*/ 20483 w 216"/>
                  <a:gd name="T5" fmla="*/ 642119 h 287"/>
                  <a:gd name="T6" fmla="*/ 6897 w 216"/>
                  <a:gd name="T7" fmla="*/ 628681 h 287"/>
                  <a:gd name="T8" fmla="*/ 6897 w 216"/>
                  <a:gd name="T9" fmla="*/ 20305 h 287"/>
                  <a:gd name="T10" fmla="*/ 20483 w 216"/>
                  <a:gd name="T11" fmla="*/ 6879 h 287"/>
                  <a:gd name="T12" fmla="*/ 472491 w 216"/>
                  <a:gd name="T13" fmla="*/ 6879 h 287"/>
                  <a:gd name="T14" fmla="*/ 486009 w 216"/>
                  <a:gd name="T15" fmla="*/ 20305 h 287"/>
                  <a:gd name="T16" fmla="*/ 486009 w 216"/>
                  <a:gd name="T17" fmla="*/ 628681 h 287"/>
                  <a:gd name="T18" fmla="*/ 492606 w 216"/>
                  <a:gd name="T19" fmla="*/ 20305 h 287"/>
                  <a:gd name="T20" fmla="*/ 472491 w 216"/>
                  <a:gd name="T21" fmla="*/ 0 h 287"/>
                  <a:gd name="T22" fmla="*/ 20483 w 216"/>
                  <a:gd name="T23" fmla="*/ 0 h 287"/>
                  <a:gd name="T24" fmla="*/ 0 w 216"/>
                  <a:gd name="T25" fmla="*/ 20305 h 287"/>
                  <a:gd name="T26" fmla="*/ 0 w 216"/>
                  <a:gd name="T27" fmla="*/ 628681 h 287"/>
                  <a:gd name="T28" fmla="*/ 20483 w 216"/>
                  <a:gd name="T29" fmla="*/ 648998 h 287"/>
                  <a:gd name="T30" fmla="*/ 472491 w 216"/>
                  <a:gd name="T31" fmla="*/ 648998 h 287"/>
                  <a:gd name="T32" fmla="*/ 492606 w 216"/>
                  <a:gd name="T33" fmla="*/ 628681 h 287"/>
                  <a:gd name="T34" fmla="*/ 492606 w 216"/>
                  <a:gd name="T35" fmla="*/ 20305 h 2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6"/>
                  <a:gd name="T55" fmla="*/ 0 h 287"/>
                  <a:gd name="T56" fmla="*/ 216 w 216"/>
                  <a:gd name="T57" fmla="*/ 287 h 2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6" h="287">
                    <a:moveTo>
                      <a:pt x="213" y="278"/>
                    </a:moveTo>
                    <a:cubicBezTo>
                      <a:pt x="213" y="281"/>
                      <a:pt x="210" y="284"/>
                      <a:pt x="207" y="284"/>
                    </a:cubicBezTo>
                    <a:cubicBezTo>
                      <a:pt x="9" y="284"/>
                      <a:pt x="9" y="284"/>
                      <a:pt x="9" y="284"/>
                    </a:cubicBezTo>
                    <a:cubicBezTo>
                      <a:pt x="6" y="284"/>
                      <a:pt x="3" y="281"/>
                      <a:pt x="3" y="278"/>
                    </a:cubicBezTo>
                    <a:cubicBezTo>
                      <a:pt x="3" y="9"/>
                      <a:pt x="3" y="9"/>
                      <a:pt x="3" y="9"/>
                    </a:cubicBezTo>
                    <a:cubicBezTo>
                      <a:pt x="3" y="6"/>
                      <a:pt x="6" y="3"/>
                      <a:pt x="9" y="3"/>
                    </a:cubicBezTo>
                    <a:cubicBezTo>
                      <a:pt x="207" y="3"/>
                      <a:pt x="207" y="3"/>
                      <a:pt x="207" y="3"/>
                    </a:cubicBezTo>
                    <a:cubicBezTo>
                      <a:pt x="210" y="3"/>
                      <a:pt x="213" y="6"/>
                      <a:pt x="213" y="9"/>
                    </a:cubicBezTo>
                    <a:lnTo>
                      <a:pt x="213" y="278"/>
                    </a:lnTo>
                    <a:close/>
                    <a:moveTo>
                      <a:pt x="216" y="9"/>
                    </a:moveTo>
                    <a:cubicBezTo>
                      <a:pt x="216" y="4"/>
                      <a:pt x="212" y="0"/>
                      <a:pt x="207" y="0"/>
                    </a:cubicBezTo>
                    <a:cubicBezTo>
                      <a:pt x="9" y="0"/>
                      <a:pt x="9" y="0"/>
                      <a:pt x="9" y="0"/>
                    </a:cubicBezTo>
                    <a:cubicBezTo>
                      <a:pt x="4" y="0"/>
                      <a:pt x="0" y="4"/>
                      <a:pt x="0" y="9"/>
                    </a:cubicBezTo>
                    <a:cubicBezTo>
                      <a:pt x="0" y="278"/>
                      <a:pt x="0" y="278"/>
                      <a:pt x="0" y="278"/>
                    </a:cubicBezTo>
                    <a:cubicBezTo>
                      <a:pt x="0" y="283"/>
                      <a:pt x="4" y="287"/>
                      <a:pt x="9" y="287"/>
                    </a:cubicBezTo>
                    <a:cubicBezTo>
                      <a:pt x="207" y="287"/>
                      <a:pt x="207" y="287"/>
                      <a:pt x="207" y="287"/>
                    </a:cubicBezTo>
                    <a:cubicBezTo>
                      <a:pt x="212" y="287"/>
                      <a:pt x="216" y="283"/>
                      <a:pt x="216" y="278"/>
                    </a:cubicBezTo>
                    <a:lnTo>
                      <a:pt x="216"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7" name="Freeform 84"/>
              <p:cNvSpPr>
                <a:spLocks/>
              </p:cNvSpPr>
              <p:nvPr/>
            </p:nvSpPr>
            <p:spPr bwMode="auto">
              <a:xfrm>
                <a:off x="1068927" y="4540328"/>
                <a:ext cx="352630" cy="343013"/>
              </a:xfrm>
              <a:custGeom>
                <a:avLst/>
                <a:gdLst>
                  <a:gd name="T0" fmla="*/ 453352 w 201"/>
                  <a:gd name="T1" fmla="*/ 350848 h 195"/>
                  <a:gd name="T2" fmla="*/ 453352 w 201"/>
                  <a:gd name="T3" fmla="*/ 16227 h 195"/>
                  <a:gd name="T4" fmla="*/ 437207 w 201"/>
                  <a:gd name="T5" fmla="*/ 0 h 195"/>
                  <a:gd name="T6" fmla="*/ 16210 w 201"/>
                  <a:gd name="T7" fmla="*/ 0 h 195"/>
                  <a:gd name="T8" fmla="*/ 0 w 201"/>
                  <a:gd name="T9" fmla="*/ 16227 h 195"/>
                  <a:gd name="T10" fmla="*/ 0 w 201"/>
                  <a:gd name="T11" fmla="*/ 314621 h 195"/>
                  <a:gd name="T12" fmla="*/ 178012 w 201"/>
                  <a:gd name="T13" fmla="*/ 389427 h 195"/>
                  <a:gd name="T14" fmla="*/ 453352 w 201"/>
                  <a:gd name="T15" fmla="*/ 350848 h 195"/>
                  <a:gd name="T16" fmla="*/ 0 60000 65536"/>
                  <a:gd name="T17" fmla="*/ 0 60000 65536"/>
                  <a:gd name="T18" fmla="*/ 0 60000 65536"/>
                  <a:gd name="T19" fmla="*/ 0 60000 65536"/>
                  <a:gd name="T20" fmla="*/ 0 60000 65536"/>
                  <a:gd name="T21" fmla="*/ 0 60000 65536"/>
                  <a:gd name="T22" fmla="*/ 0 60000 65536"/>
                  <a:gd name="T23" fmla="*/ 0 60000 65536"/>
                  <a:gd name="T24" fmla="*/ 0 w 201"/>
                  <a:gd name="T25" fmla="*/ 0 h 195"/>
                  <a:gd name="T26" fmla="*/ 201 w 201"/>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 h="195">
                    <a:moveTo>
                      <a:pt x="201" y="155"/>
                    </a:moveTo>
                    <a:cubicBezTo>
                      <a:pt x="201" y="7"/>
                      <a:pt x="201" y="7"/>
                      <a:pt x="201" y="7"/>
                    </a:cubicBezTo>
                    <a:cubicBezTo>
                      <a:pt x="201" y="3"/>
                      <a:pt x="198" y="0"/>
                      <a:pt x="194" y="0"/>
                    </a:cubicBezTo>
                    <a:cubicBezTo>
                      <a:pt x="7" y="0"/>
                      <a:pt x="7" y="0"/>
                      <a:pt x="7" y="0"/>
                    </a:cubicBezTo>
                    <a:cubicBezTo>
                      <a:pt x="3" y="0"/>
                      <a:pt x="0" y="3"/>
                      <a:pt x="0" y="7"/>
                    </a:cubicBezTo>
                    <a:cubicBezTo>
                      <a:pt x="0" y="139"/>
                      <a:pt x="0" y="139"/>
                      <a:pt x="0" y="139"/>
                    </a:cubicBezTo>
                    <a:cubicBezTo>
                      <a:pt x="27" y="140"/>
                      <a:pt x="54" y="159"/>
                      <a:pt x="79" y="172"/>
                    </a:cubicBezTo>
                    <a:cubicBezTo>
                      <a:pt x="123" y="195"/>
                      <a:pt x="165" y="181"/>
                      <a:pt x="201" y="155"/>
                    </a:cubicBezTo>
                    <a:close/>
                  </a:path>
                </a:pathLst>
              </a:custGeom>
              <a:gradFill rotWithShape="1">
                <a:gsLst>
                  <a:gs pos="0">
                    <a:srgbClr val="CFD2DC"/>
                  </a:gs>
                  <a:gs pos="100000">
                    <a:srgbClr val="A6ACBE"/>
                  </a:gs>
                </a:gsLst>
                <a:lin ang="5400000" scaled="1"/>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8" name="Freeform 85"/>
              <p:cNvSpPr>
                <a:spLocks/>
              </p:cNvSpPr>
              <p:nvPr/>
            </p:nvSpPr>
            <p:spPr bwMode="auto">
              <a:xfrm>
                <a:off x="1103892" y="4588052"/>
                <a:ext cx="282699" cy="270682"/>
              </a:xfrm>
              <a:custGeom>
                <a:avLst/>
                <a:gdLst>
                  <a:gd name="T0" fmla="*/ 366011 w 161"/>
                  <a:gd name="T1" fmla="*/ 327966 h 154"/>
                  <a:gd name="T2" fmla="*/ 347643 w 161"/>
                  <a:gd name="T3" fmla="*/ 346158 h 154"/>
                  <a:gd name="T4" fmla="*/ 16267 w 161"/>
                  <a:gd name="T5" fmla="*/ 346158 h 154"/>
                  <a:gd name="T6" fmla="*/ 0 w 161"/>
                  <a:gd name="T7" fmla="*/ 327966 h 154"/>
                  <a:gd name="T8" fmla="*/ 0 w 161"/>
                  <a:gd name="T9" fmla="*/ 15439 h 154"/>
                  <a:gd name="T10" fmla="*/ 16267 w 161"/>
                  <a:gd name="T11" fmla="*/ 0 h 154"/>
                  <a:gd name="T12" fmla="*/ 347643 w 161"/>
                  <a:gd name="T13" fmla="*/ 0 h 154"/>
                  <a:gd name="T14" fmla="*/ 366011 w 161"/>
                  <a:gd name="T15" fmla="*/ 15439 h 154"/>
                  <a:gd name="T16" fmla="*/ 366011 w 161"/>
                  <a:gd name="T17" fmla="*/ 32796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154"/>
                  <a:gd name="T29" fmla="*/ 161 w 161"/>
                  <a:gd name="T30" fmla="*/ 154 h 1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154">
                    <a:moveTo>
                      <a:pt x="161" y="146"/>
                    </a:moveTo>
                    <a:cubicBezTo>
                      <a:pt x="161" y="150"/>
                      <a:pt x="157" y="154"/>
                      <a:pt x="153" y="154"/>
                    </a:cubicBezTo>
                    <a:cubicBezTo>
                      <a:pt x="7" y="154"/>
                      <a:pt x="7" y="154"/>
                      <a:pt x="7" y="154"/>
                    </a:cubicBezTo>
                    <a:cubicBezTo>
                      <a:pt x="3" y="154"/>
                      <a:pt x="0" y="150"/>
                      <a:pt x="0" y="146"/>
                    </a:cubicBezTo>
                    <a:cubicBezTo>
                      <a:pt x="0" y="7"/>
                      <a:pt x="0" y="7"/>
                      <a:pt x="0" y="7"/>
                    </a:cubicBezTo>
                    <a:cubicBezTo>
                      <a:pt x="0" y="3"/>
                      <a:pt x="3" y="0"/>
                      <a:pt x="7" y="0"/>
                    </a:cubicBezTo>
                    <a:cubicBezTo>
                      <a:pt x="153" y="0"/>
                      <a:pt x="153" y="0"/>
                      <a:pt x="153" y="0"/>
                    </a:cubicBezTo>
                    <a:cubicBezTo>
                      <a:pt x="157" y="0"/>
                      <a:pt x="161" y="3"/>
                      <a:pt x="161" y="7"/>
                    </a:cubicBezTo>
                    <a:lnTo>
                      <a:pt x="161" y="146"/>
                    </a:lnTo>
                    <a:close/>
                  </a:path>
                </a:pathLst>
              </a:custGeom>
              <a:solidFill>
                <a:srgbClr val="FFFFFF"/>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99" name="Freeform 86"/>
              <p:cNvSpPr>
                <a:spLocks noEditPoints="1"/>
              </p:cNvSpPr>
              <p:nvPr/>
            </p:nvSpPr>
            <p:spPr bwMode="auto">
              <a:xfrm>
                <a:off x="1100173" y="4584323"/>
                <a:ext cx="290139" cy="278138"/>
              </a:xfrm>
              <a:custGeom>
                <a:avLst/>
                <a:gdLst>
                  <a:gd name="T0" fmla="*/ 371460 w 165"/>
                  <a:gd name="T1" fmla="*/ 336727 h 158"/>
                  <a:gd name="T2" fmla="*/ 356633 w 165"/>
                  <a:gd name="T3" fmla="*/ 351083 h 158"/>
                  <a:gd name="T4" fmla="*/ 20575 w 165"/>
                  <a:gd name="T5" fmla="*/ 351083 h 158"/>
                  <a:gd name="T6" fmla="*/ 8705 w 165"/>
                  <a:gd name="T7" fmla="*/ 336727 h 158"/>
                  <a:gd name="T8" fmla="*/ 8705 w 165"/>
                  <a:gd name="T9" fmla="*/ 20470 h 158"/>
                  <a:gd name="T10" fmla="*/ 20575 w 165"/>
                  <a:gd name="T11" fmla="*/ 8671 h 158"/>
                  <a:gd name="T12" fmla="*/ 356633 w 165"/>
                  <a:gd name="T13" fmla="*/ 8671 h 158"/>
                  <a:gd name="T14" fmla="*/ 371460 w 165"/>
                  <a:gd name="T15" fmla="*/ 20470 h 158"/>
                  <a:gd name="T16" fmla="*/ 371460 w 165"/>
                  <a:gd name="T17" fmla="*/ 336727 h 158"/>
                  <a:gd name="T18" fmla="*/ 379952 w 165"/>
                  <a:gd name="T19" fmla="*/ 20470 h 158"/>
                  <a:gd name="T20" fmla="*/ 356633 w 165"/>
                  <a:gd name="T21" fmla="*/ 0 h 158"/>
                  <a:gd name="T22" fmla="*/ 20575 w 165"/>
                  <a:gd name="T23" fmla="*/ 0 h 158"/>
                  <a:gd name="T24" fmla="*/ 0 w 165"/>
                  <a:gd name="T25" fmla="*/ 20470 h 158"/>
                  <a:gd name="T26" fmla="*/ 0 w 165"/>
                  <a:gd name="T27" fmla="*/ 336727 h 158"/>
                  <a:gd name="T28" fmla="*/ 20575 w 165"/>
                  <a:gd name="T29" fmla="*/ 360028 h 158"/>
                  <a:gd name="T30" fmla="*/ 356633 w 165"/>
                  <a:gd name="T31" fmla="*/ 360028 h 158"/>
                  <a:gd name="T32" fmla="*/ 379952 w 165"/>
                  <a:gd name="T33" fmla="*/ 336727 h 158"/>
                  <a:gd name="T34" fmla="*/ 379952 w 165"/>
                  <a:gd name="T35" fmla="*/ 20470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58"/>
                  <a:gd name="T56" fmla="*/ 165 w 165"/>
                  <a:gd name="T57" fmla="*/ 158 h 1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58">
                    <a:moveTo>
                      <a:pt x="161" y="148"/>
                    </a:moveTo>
                    <a:cubicBezTo>
                      <a:pt x="161" y="151"/>
                      <a:pt x="158" y="154"/>
                      <a:pt x="155" y="154"/>
                    </a:cubicBezTo>
                    <a:cubicBezTo>
                      <a:pt x="9" y="154"/>
                      <a:pt x="9" y="154"/>
                      <a:pt x="9" y="154"/>
                    </a:cubicBezTo>
                    <a:cubicBezTo>
                      <a:pt x="6" y="154"/>
                      <a:pt x="4" y="151"/>
                      <a:pt x="4" y="148"/>
                    </a:cubicBezTo>
                    <a:cubicBezTo>
                      <a:pt x="4" y="9"/>
                      <a:pt x="4" y="9"/>
                      <a:pt x="4" y="9"/>
                    </a:cubicBezTo>
                    <a:cubicBezTo>
                      <a:pt x="4" y="6"/>
                      <a:pt x="6" y="4"/>
                      <a:pt x="9" y="4"/>
                    </a:cubicBezTo>
                    <a:cubicBezTo>
                      <a:pt x="155" y="4"/>
                      <a:pt x="155" y="4"/>
                      <a:pt x="155" y="4"/>
                    </a:cubicBezTo>
                    <a:cubicBezTo>
                      <a:pt x="158" y="4"/>
                      <a:pt x="161" y="6"/>
                      <a:pt x="161" y="9"/>
                    </a:cubicBezTo>
                    <a:lnTo>
                      <a:pt x="161" y="148"/>
                    </a:lnTo>
                    <a:close/>
                    <a:moveTo>
                      <a:pt x="165" y="9"/>
                    </a:moveTo>
                    <a:cubicBezTo>
                      <a:pt x="165" y="4"/>
                      <a:pt x="160" y="0"/>
                      <a:pt x="155" y="0"/>
                    </a:cubicBezTo>
                    <a:cubicBezTo>
                      <a:pt x="9" y="0"/>
                      <a:pt x="9" y="0"/>
                      <a:pt x="9" y="0"/>
                    </a:cubicBezTo>
                    <a:cubicBezTo>
                      <a:pt x="4" y="0"/>
                      <a:pt x="0" y="4"/>
                      <a:pt x="0" y="9"/>
                    </a:cubicBezTo>
                    <a:cubicBezTo>
                      <a:pt x="0" y="148"/>
                      <a:pt x="0" y="148"/>
                      <a:pt x="0" y="148"/>
                    </a:cubicBezTo>
                    <a:cubicBezTo>
                      <a:pt x="0" y="153"/>
                      <a:pt x="4" y="158"/>
                      <a:pt x="9" y="158"/>
                    </a:cubicBezTo>
                    <a:cubicBezTo>
                      <a:pt x="155" y="158"/>
                      <a:pt x="155" y="158"/>
                      <a:pt x="155" y="158"/>
                    </a:cubicBezTo>
                    <a:cubicBezTo>
                      <a:pt x="160" y="158"/>
                      <a:pt x="165" y="153"/>
                      <a:pt x="165" y="148"/>
                    </a:cubicBezTo>
                    <a:lnTo>
                      <a:pt x="165"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0" name="Freeform 87"/>
              <p:cNvSpPr>
                <a:spLocks/>
              </p:cNvSpPr>
              <p:nvPr/>
            </p:nvSpPr>
            <p:spPr bwMode="auto">
              <a:xfrm>
                <a:off x="1301038" y="4899746"/>
                <a:ext cx="89273" cy="85753"/>
              </a:xfrm>
              <a:custGeom>
                <a:avLst/>
                <a:gdLst>
                  <a:gd name="T0" fmla="*/ 61 w 120"/>
                  <a:gd name="T1" fmla="*/ 0 h 115"/>
                  <a:gd name="T2" fmla="*/ 75 w 120"/>
                  <a:gd name="T3" fmla="*/ 45 h 115"/>
                  <a:gd name="T4" fmla="*/ 120 w 120"/>
                  <a:gd name="T5" fmla="*/ 45 h 115"/>
                  <a:gd name="T6" fmla="*/ 85 w 120"/>
                  <a:gd name="T7" fmla="*/ 71 h 115"/>
                  <a:gd name="T8" fmla="*/ 99 w 120"/>
                  <a:gd name="T9" fmla="*/ 115 h 115"/>
                  <a:gd name="T10" fmla="*/ 61 w 120"/>
                  <a:gd name="T11" fmla="*/ 87 h 115"/>
                  <a:gd name="T12" fmla="*/ 23 w 120"/>
                  <a:gd name="T13" fmla="*/ 115 h 115"/>
                  <a:gd name="T14" fmla="*/ 37 w 120"/>
                  <a:gd name="T15" fmla="*/ 71 h 115"/>
                  <a:gd name="T16" fmla="*/ 0 w 120"/>
                  <a:gd name="T17" fmla="*/ 45 h 115"/>
                  <a:gd name="T18" fmla="*/ 47 w 120"/>
                  <a:gd name="T19" fmla="*/ 45 h 115"/>
                  <a:gd name="T20" fmla="*/ 61 w 12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115"/>
                  <a:gd name="T35" fmla="*/ 120 w 12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115">
                    <a:moveTo>
                      <a:pt x="61" y="0"/>
                    </a:moveTo>
                    <a:lnTo>
                      <a:pt x="75" y="45"/>
                    </a:lnTo>
                    <a:lnTo>
                      <a:pt x="120" y="45"/>
                    </a:lnTo>
                    <a:lnTo>
                      <a:pt x="85" y="71"/>
                    </a:lnTo>
                    <a:lnTo>
                      <a:pt x="99" y="115"/>
                    </a:lnTo>
                    <a:lnTo>
                      <a:pt x="61" y="87"/>
                    </a:lnTo>
                    <a:lnTo>
                      <a:pt x="23" y="115"/>
                    </a:lnTo>
                    <a:lnTo>
                      <a:pt x="37" y="71"/>
                    </a:lnTo>
                    <a:lnTo>
                      <a:pt x="0" y="45"/>
                    </a:lnTo>
                    <a:lnTo>
                      <a:pt x="47" y="45"/>
                    </a:lnTo>
                    <a:lnTo>
                      <a:pt x="61" y="0"/>
                    </a:lnTo>
                    <a:close/>
                  </a:path>
                </a:pathLst>
              </a:custGeom>
              <a:solidFill>
                <a:srgbClr val="646C89"/>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1" name="Freeform 88"/>
              <p:cNvSpPr>
                <a:spLocks/>
              </p:cNvSpPr>
              <p:nvPr/>
            </p:nvSpPr>
            <p:spPr bwMode="auto">
              <a:xfrm>
                <a:off x="1307733" y="4906457"/>
                <a:ext cx="75882" cy="72331"/>
              </a:xfrm>
              <a:custGeom>
                <a:avLst/>
                <a:gdLst>
                  <a:gd name="T0" fmla="*/ 52 w 102"/>
                  <a:gd name="T1" fmla="*/ 0 h 97"/>
                  <a:gd name="T2" fmla="*/ 64 w 102"/>
                  <a:gd name="T3" fmla="*/ 38 h 97"/>
                  <a:gd name="T4" fmla="*/ 102 w 102"/>
                  <a:gd name="T5" fmla="*/ 38 h 97"/>
                  <a:gd name="T6" fmla="*/ 71 w 102"/>
                  <a:gd name="T7" fmla="*/ 59 h 97"/>
                  <a:gd name="T8" fmla="*/ 83 w 102"/>
                  <a:gd name="T9" fmla="*/ 97 h 97"/>
                  <a:gd name="T10" fmla="*/ 52 w 102"/>
                  <a:gd name="T11" fmla="*/ 73 h 97"/>
                  <a:gd name="T12" fmla="*/ 21 w 102"/>
                  <a:gd name="T13" fmla="*/ 97 h 97"/>
                  <a:gd name="T14" fmla="*/ 33 w 102"/>
                  <a:gd name="T15" fmla="*/ 59 h 97"/>
                  <a:gd name="T16" fmla="*/ 0 w 102"/>
                  <a:gd name="T17" fmla="*/ 38 h 97"/>
                  <a:gd name="T18" fmla="*/ 40 w 102"/>
                  <a:gd name="T19" fmla="*/ 38 h 97"/>
                  <a:gd name="T20" fmla="*/ 52 w 102"/>
                  <a:gd name="T21" fmla="*/ 0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
                  <a:gd name="T34" fmla="*/ 0 h 97"/>
                  <a:gd name="T35" fmla="*/ 102 w 102"/>
                  <a:gd name="T36" fmla="*/ 97 h 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 h="97">
                    <a:moveTo>
                      <a:pt x="52" y="0"/>
                    </a:moveTo>
                    <a:lnTo>
                      <a:pt x="64" y="38"/>
                    </a:lnTo>
                    <a:lnTo>
                      <a:pt x="102" y="38"/>
                    </a:lnTo>
                    <a:lnTo>
                      <a:pt x="71" y="59"/>
                    </a:lnTo>
                    <a:lnTo>
                      <a:pt x="83" y="97"/>
                    </a:lnTo>
                    <a:lnTo>
                      <a:pt x="52" y="73"/>
                    </a:lnTo>
                    <a:lnTo>
                      <a:pt x="21" y="97"/>
                    </a:lnTo>
                    <a:lnTo>
                      <a:pt x="33" y="59"/>
                    </a:lnTo>
                    <a:lnTo>
                      <a:pt x="0" y="38"/>
                    </a:lnTo>
                    <a:lnTo>
                      <a:pt x="40" y="38"/>
                    </a:lnTo>
                    <a:lnTo>
                      <a:pt x="52" y="0"/>
                    </a:lnTo>
                    <a:close/>
                  </a:path>
                </a:pathLst>
              </a:custGeom>
              <a:solidFill>
                <a:srgbClr val="FFCC68"/>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2" name="Freeform 89"/>
              <p:cNvSpPr>
                <a:spLocks noEditPoints="1"/>
              </p:cNvSpPr>
              <p:nvPr/>
            </p:nvSpPr>
            <p:spPr bwMode="auto">
              <a:xfrm>
                <a:off x="1306246" y="4902728"/>
                <a:ext cx="80346" cy="77551"/>
              </a:xfrm>
              <a:custGeom>
                <a:avLst/>
                <a:gdLst>
                  <a:gd name="T0" fmla="*/ 52 w 108"/>
                  <a:gd name="T1" fmla="*/ 5 h 104"/>
                  <a:gd name="T2" fmla="*/ 63 w 108"/>
                  <a:gd name="T3" fmla="*/ 43 h 104"/>
                  <a:gd name="T4" fmla="*/ 66 w 108"/>
                  <a:gd name="T5" fmla="*/ 43 h 104"/>
                  <a:gd name="T6" fmla="*/ 66 w 108"/>
                  <a:gd name="T7" fmla="*/ 43 h 104"/>
                  <a:gd name="T8" fmla="*/ 104 w 108"/>
                  <a:gd name="T9" fmla="*/ 43 h 104"/>
                  <a:gd name="T10" fmla="*/ 104 w 108"/>
                  <a:gd name="T11" fmla="*/ 41 h 104"/>
                  <a:gd name="T12" fmla="*/ 73 w 108"/>
                  <a:gd name="T13" fmla="*/ 64 h 104"/>
                  <a:gd name="T14" fmla="*/ 70 w 108"/>
                  <a:gd name="T15" fmla="*/ 64 h 104"/>
                  <a:gd name="T16" fmla="*/ 73 w 108"/>
                  <a:gd name="T17" fmla="*/ 64 h 104"/>
                  <a:gd name="T18" fmla="*/ 85 w 108"/>
                  <a:gd name="T19" fmla="*/ 102 h 104"/>
                  <a:gd name="T20" fmla="*/ 85 w 108"/>
                  <a:gd name="T21" fmla="*/ 100 h 104"/>
                  <a:gd name="T22" fmla="*/ 54 w 108"/>
                  <a:gd name="T23" fmla="*/ 78 h 104"/>
                  <a:gd name="T24" fmla="*/ 54 w 108"/>
                  <a:gd name="T25" fmla="*/ 78 h 104"/>
                  <a:gd name="T26" fmla="*/ 54 w 108"/>
                  <a:gd name="T27" fmla="*/ 78 h 104"/>
                  <a:gd name="T28" fmla="*/ 21 w 108"/>
                  <a:gd name="T29" fmla="*/ 100 h 104"/>
                  <a:gd name="T30" fmla="*/ 23 w 108"/>
                  <a:gd name="T31" fmla="*/ 102 h 104"/>
                  <a:gd name="T32" fmla="*/ 35 w 108"/>
                  <a:gd name="T33" fmla="*/ 64 h 104"/>
                  <a:gd name="T34" fmla="*/ 35 w 108"/>
                  <a:gd name="T35" fmla="*/ 64 h 104"/>
                  <a:gd name="T36" fmla="*/ 35 w 108"/>
                  <a:gd name="T37" fmla="*/ 64 h 104"/>
                  <a:gd name="T38" fmla="*/ 4 w 108"/>
                  <a:gd name="T39" fmla="*/ 41 h 104"/>
                  <a:gd name="T40" fmla="*/ 2 w 108"/>
                  <a:gd name="T41" fmla="*/ 43 h 104"/>
                  <a:gd name="T42" fmla="*/ 42 w 108"/>
                  <a:gd name="T43" fmla="*/ 43 h 104"/>
                  <a:gd name="T44" fmla="*/ 42 w 108"/>
                  <a:gd name="T45" fmla="*/ 43 h 104"/>
                  <a:gd name="T46" fmla="*/ 42 w 108"/>
                  <a:gd name="T47" fmla="*/ 43 h 104"/>
                  <a:gd name="T48" fmla="*/ 54 w 108"/>
                  <a:gd name="T49" fmla="*/ 5 h 104"/>
                  <a:gd name="T50" fmla="*/ 52 w 108"/>
                  <a:gd name="T51" fmla="*/ 5 h 104"/>
                  <a:gd name="T52" fmla="*/ 42 w 108"/>
                  <a:gd name="T53" fmla="*/ 41 h 104"/>
                  <a:gd name="T54" fmla="*/ 2 w 108"/>
                  <a:gd name="T55" fmla="*/ 41 h 104"/>
                  <a:gd name="T56" fmla="*/ 0 w 108"/>
                  <a:gd name="T57" fmla="*/ 41 h 104"/>
                  <a:gd name="T58" fmla="*/ 2 w 108"/>
                  <a:gd name="T59" fmla="*/ 43 h 104"/>
                  <a:gd name="T60" fmla="*/ 33 w 108"/>
                  <a:gd name="T61" fmla="*/ 67 h 104"/>
                  <a:gd name="T62" fmla="*/ 33 w 108"/>
                  <a:gd name="T63" fmla="*/ 64 h 104"/>
                  <a:gd name="T64" fmla="*/ 21 w 108"/>
                  <a:gd name="T65" fmla="*/ 102 h 104"/>
                  <a:gd name="T66" fmla="*/ 21 w 108"/>
                  <a:gd name="T67" fmla="*/ 104 h 104"/>
                  <a:gd name="T68" fmla="*/ 23 w 108"/>
                  <a:gd name="T69" fmla="*/ 102 h 104"/>
                  <a:gd name="T70" fmla="*/ 54 w 108"/>
                  <a:gd name="T71" fmla="*/ 81 h 104"/>
                  <a:gd name="T72" fmla="*/ 54 w 108"/>
                  <a:gd name="T73" fmla="*/ 81 h 104"/>
                  <a:gd name="T74" fmla="*/ 85 w 108"/>
                  <a:gd name="T75" fmla="*/ 102 h 104"/>
                  <a:gd name="T76" fmla="*/ 87 w 108"/>
                  <a:gd name="T77" fmla="*/ 104 h 104"/>
                  <a:gd name="T78" fmla="*/ 87 w 108"/>
                  <a:gd name="T79" fmla="*/ 102 h 104"/>
                  <a:gd name="T80" fmla="*/ 75 w 108"/>
                  <a:gd name="T81" fmla="*/ 64 h 104"/>
                  <a:gd name="T82" fmla="*/ 73 w 108"/>
                  <a:gd name="T83" fmla="*/ 67 h 104"/>
                  <a:gd name="T84" fmla="*/ 106 w 108"/>
                  <a:gd name="T85" fmla="*/ 43 h 104"/>
                  <a:gd name="T86" fmla="*/ 108 w 108"/>
                  <a:gd name="T87" fmla="*/ 41 h 104"/>
                  <a:gd name="T88" fmla="*/ 104 w 108"/>
                  <a:gd name="T89" fmla="*/ 41 h 104"/>
                  <a:gd name="T90" fmla="*/ 66 w 108"/>
                  <a:gd name="T91" fmla="*/ 41 h 104"/>
                  <a:gd name="T92" fmla="*/ 66 w 108"/>
                  <a:gd name="T93" fmla="*/ 41 h 104"/>
                  <a:gd name="T94" fmla="*/ 54 w 108"/>
                  <a:gd name="T95" fmla="*/ 5 h 104"/>
                  <a:gd name="T96" fmla="*/ 54 w 108"/>
                  <a:gd name="T97" fmla="*/ 0 h 104"/>
                  <a:gd name="T98" fmla="*/ 52 w 108"/>
                  <a:gd name="T99" fmla="*/ 5 h 104"/>
                  <a:gd name="T100" fmla="*/ 40 w 108"/>
                  <a:gd name="T101" fmla="*/ 41 h 104"/>
                  <a:gd name="T102" fmla="*/ 42 w 108"/>
                  <a:gd name="T103" fmla="*/ 41 h 1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8"/>
                  <a:gd name="T157" fmla="*/ 0 h 104"/>
                  <a:gd name="T158" fmla="*/ 108 w 108"/>
                  <a:gd name="T159" fmla="*/ 104 h 1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8" h="104">
                    <a:moveTo>
                      <a:pt x="52" y="5"/>
                    </a:moveTo>
                    <a:lnTo>
                      <a:pt x="63" y="43"/>
                    </a:lnTo>
                    <a:lnTo>
                      <a:pt x="66" y="43"/>
                    </a:lnTo>
                    <a:lnTo>
                      <a:pt x="104" y="43"/>
                    </a:lnTo>
                    <a:lnTo>
                      <a:pt x="104" y="41"/>
                    </a:lnTo>
                    <a:lnTo>
                      <a:pt x="73" y="64"/>
                    </a:lnTo>
                    <a:lnTo>
                      <a:pt x="70" y="64"/>
                    </a:lnTo>
                    <a:lnTo>
                      <a:pt x="73" y="64"/>
                    </a:lnTo>
                    <a:lnTo>
                      <a:pt x="85" y="102"/>
                    </a:lnTo>
                    <a:lnTo>
                      <a:pt x="85" y="100"/>
                    </a:lnTo>
                    <a:lnTo>
                      <a:pt x="54" y="78"/>
                    </a:lnTo>
                    <a:lnTo>
                      <a:pt x="21" y="100"/>
                    </a:lnTo>
                    <a:lnTo>
                      <a:pt x="23" y="102"/>
                    </a:lnTo>
                    <a:lnTo>
                      <a:pt x="35" y="64"/>
                    </a:lnTo>
                    <a:lnTo>
                      <a:pt x="4" y="41"/>
                    </a:lnTo>
                    <a:lnTo>
                      <a:pt x="2" y="43"/>
                    </a:lnTo>
                    <a:lnTo>
                      <a:pt x="42" y="43"/>
                    </a:lnTo>
                    <a:lnTo>
                      <a:pt x="54" y="5"/>
                    </a:lnTo>
                    <a:lnTo>
                      <a:pt x="52" y="5"/>
                    </a:lnTo>
                    <a:close/>
                    <a:moveTo>
                      <a:pt x="42" y="41"/>
                    </a:moveTo>
                    <a:lnTo>
                      <a:pt x="2" y="41"/>
                    </a:lnTo>
                    <a:lnTo>
                      <a:pt x="0" y="41"/>
                    </a:lnTo>
                    <a:lnTo>
                      <a:pt x="2" y="43"/>
                    </a:lnTo>
                    <a:lnTo>
                      <a:pt x="33" y="67"/>
                    </a:lnTo>
                    <a:lnTo>
                      <a:pt x="33" y="64"/>
                    </a:lnTo>
                    <a:lnTo>
                      <a:pt x="21" y="102"/>
                    </a:lnTo>
                    <a:lnTo>
                      <a:pt x="21" y="104"/>
                    </a:lnTo>
                    <a:lnTo>
                      <a:pt x="23" y="102"/>
                    </a:lnTo>
                    <a:lnTo>
                      <a:pt x="54" y="81"/>
                    </a:lnTo>
                    <a:lnTo>
                      <a:pt x="85" y="102"/>
                    </a:lnTo>
                    <a:lnTo>
                      <a:pt x="87" y="104"/>
                    </a:lnTo>
                    <a:lnTo>
                      <a:pt x="87" y="102"/>
                    </a:lnTo>
                    <a:lnTo>
                      <a:pt x="75" y="64"/>
                    </a:lnTo>
                    <a:lnTo>
                      <a:pt x="73" y="67"/>
                    </a:lnTo>
                    <a:lnTo>
                      <a:pt x="106" y="43"/>
                    </a:lnTo>
                    <a:lnTo>
                      <a:pt x="108" y="41"/>
                    </a:lnTo>
                    <a:lnTo>
                      <a:pt x="104" y="41"/>
                    </a:lnTo>
                    <a:lnTo>
                      <a:pt x="66" y="41"/>
                    </a:lnTo>
                    <a:lnTo>
                      <a:pt x="54" y="5"/>
                    </a:lnTo>
                    <a:lnTo>
                      <a:pt x="54" y="0"/>
                    </a:lnTo>
                    <a:lnTo>
                      <a:pt x="52" y="5"/>
                    </a:lnTo>
                    <a:lnTo>
                      <a:pt x="40" y="41"/>
                    </a:lnTo>
                    <a:lnTo>
                      <a:pt x="42" y="41"/>
                    </a:lnTo>
                    <a:close/>
                  </a:path>
                </a:pathLst>
              </a:custGeom>
              <a:solidFill>
                <a:srgbClr val="F8981D"/>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3" name="Freeform 90"/>
              <p:cNvSpPr>
                <a:spLocks noEditPoints="1"/>
              </p:cNvSpPr>
              <p:nvPr/>
            </p:nvSpPr>
            <p:spPr bwMode="auto">
              <a:xfrm>
                <a:off x="1103892" y="4913914"/>
                <a:ext cx="24550" cy="54435"/>
              </a:xfrm>
              <a:custGeom>
                <a:avLst/>
                <a:gdLst>
                  <a:gd name="T0" fmla="*/ 33 w 33"/>
                  <a:gd name="T1" fmla="*/ 73 h 73"/>
                  <a:gd name="T2" fmla="*/ 26 w 33"/>
                  <a:gd name="T3" fmla="*/ 73 h 73"/>
                  <a:gd name="T4" fmla="*/ 24 w 33"/>
                  <a:gd name="T5" fmla="*/ 56 h 73"/>
                  <a:gd name="T6" fmla="*/ 10 w 33"/>
                  <a:gd name="T7" fmla="*/ 56 h 73"/>
                  <a:gd name="T8" fmla="*/ 7 w 33"/>
                  <a:gd name="T9" fmla="*/ 73 h 73"/>
                  <a:gd name="T10" fmla="*/ 0 w 33"/>
                  <a:gd name="T11" fmla="*/ 73 h 73"/>
                  <a:gd name="T12" fmla="*/ 0 w 33"/>
                  <a:gd name="T13" fmla="*/ 73 h 73"/>
                  <a:gd name="T14" fmla="*/ 14 w 33"/>
                  <a:gd name="T15" fmla="*/ 0 h 73"/>
                  <a:gd name="T16" fmla="*/ 21 w 33"/>
                  <a:gd name="T17" fmla="*/ 0 h 73"/>
                  <a:gd name="T18" fmla="*/ 33 w 33"/>
                  <a:gd name="T19" fmla="*/ 73 h 73"/>
                  <a:gd name="T20" fmla="*/ 24 w 33"/>
                  <a:gd name="T21" fmla="*/ 52 h 73"/>
                  <a:gd name="T22" fmla="*/ 17 w 33"/>
                  <a:gd name="T23" fmla="*/ 11 h 73"/>
                  <a:gd name="T24" fmla="*/ 10 w 33"/>
                  <a:gd name="T25" fmla="*/ 52 h 73"/>
                  <a:gd name="T26" fmla="*/ 24 w 33"/>
                  <a:gd name="T27" fmla="*/ 52 h 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73"/>
                  <a:gd name="T44" fmla="*/ 33 w 33"/>
                  <a:gd name="T45" fmla="*/ 73 h 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73">
                    <a:moveTo>
                      <a:pt x="33" y="73"/>
                    </a:moveTo>
                    <a:lnTo>
                      <a:pt x="26" y="73"/>
                    </a:lnTo>
                    <a:lnTo>
                      <a:pt x="24" y="56"/>
                    </a:lnTo>
                    <a:lnTo>
                      <a:pt x="10" y="56"/>
                    </a:lnTo>
                    <a:lnTo>
                      <a:pt x="7" y="73"/>
                    </a:lnTo>
                    <a:lnTo>
                      <a:pt x="0" y="73"/>
                    </a:lnTo>
                    <a:lnTo>
                      <a:pt x="14" y="0"/>
                    </a:lnTo>
                    <a:lnTo>
                      <a:pt x="21" y="0"/>
                    </a:lnTo>
                    <a:lnTo>
                      <a:pt x="33" y="73"/>
                    </a:lnTo>
                    <a:close/>
                    <a:moveTo>
                      <a:pt x="24" y="52"/>
                    </a:moveTo>
                    <a:lnTo>
                      <a:pt x="17" y="11"/>
                    </a:lnTo>
                    <a:lnTo>
                      <a:pt x="10" y="52"/>
                    </a:lnTo>
                    <a:lnTo>
                      <a:pt x="24" y="52"/>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4" name="Freeform 91"/>
              <p:cNvSpPr>
                <a:spLocks/>
              </p:cNvSpPr>
              <p:nvPr/>
            </p:nvSpPr>
            <p:spPr bwMode="auto">
              <a:xfrm>
                <a:off x="1135882"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4903 h 19"/>
                  <a:gd name="T10" fmla="*/ 4871 w 11"/>
                  <a:gd name="T11" fmla="*/ 0 h 19"/>
                  <a:gd name="T12" fmla="*/ 18514 w 11"/>
                  <a:gd name="T13" fmla="*/ 0 h 19"/>
                  <a:gd name="T14" fmla="*/ 25090 w 11"/>
                  <a:gd name="T15" fmla="*/ 4903 h 19"/>
                  <a:gd name="T16" fmla="*/ 25090 w 11"/>
                  <a:gd name="T17" fmla="*/ 13777 h 19"/>
                  <a:gd name="T18" fmla="*/ 18514 w 11"/>
                  <a:gd name="T19" fmla="*/ 13777 h 19"/>
                  <a:gd name="T20" fmla="*/ 18514 w 11"/>
                  <a:gd name="T21" fmla="*/ 4903 h 19"/>
                  <a:gd name="T22" fmla="*/ 4871 w 11"/>
                  <a:gd name="T23" fmla="*/ 4903 h 19"/>
                  <a:gd name="T24" fmla="*/ 4871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8" y="19"/>
                    </a:cubicBezTo>
                    <a:cubicBezTo>
                      <a:pt x="2" y="19"/>
                      <a:pt x="2" y="19"/>
                      <a:pt x="2" y="19"/>
                    </a:cubicBezTo>
                    <a:cubicBezTo>
                      <a:pt x="1" y="19"/>
                      <a:pt x="0" y="18"/>
                      <a:pt x="0" y="17"/>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17"/>
                      <a:pt x="2" y="17"/>
                      <a:pt x="2"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5" name="Freeform 92"/>
              <p:cNvSpPr>
                <a:spLocks/>
              </p:cNvSpPr>
              <p:nvPr/>
            </p:nvSpPr>
            <p:spPr bwMode="auto">
              <a:xfrm>
                <a:off x="1161920" y="4934793"/>
                <a:ext cx="19343" cy="33556"/>
              </a:xfrm>
              <a:custGeom>
                <a:avLst/>
                <a:gdLst>
                  <a:gd name="T0" fmla="*/ 25090 w 11"/>
                  <a:gd name="T1" fmla="*/ 39709 h 19"/>
                  <a:gd name="T2" fmla="*/ 20575 w 11"/>
                  <a:gd name="T3" fmla="*/ 44652 h 19"/>
                  <a:gd name="T4" fmla="*/ 4871 w 11"/>
                  <a:gd name="T5" fmla="*/ 44652 h 19"/>
                  <a:gd name="T6" fmla="*/ 0 w 11"/>
                  <a:gd name="T7" fmla="*/ 39709 h 19"/>
                  <a:gd name="T8" fmla="*/ 0 w 11"/>
                  <a:gd name="T9" fmla="*/ 4903 h 19"/>
                  <a:gd name="T10" fmla="*/ 4871 w 11"/>
                  <a:gd name="T11" fmla="*/ 0 h 19"/>
                  <a:gd name="T12" fmla="*/ 20575 w 11"/>
                  <a:gd name="T13" fmla="*/ 0 h 19"/>
                  <a:gd name="T14" fmla="*/ 25090 w 11"/>
                  <a:gd name="T15" fmla="*/ 4903 h 19"/>
                  <a:gd name="T16" fmla="*/ 25090 w 11"/>
                  <a:gd name="T17" fmla="*/ 13777 h 19"/>
                  <a:gd name="T18" fmla="*/ 18514 w 11"/>
                  <a:gd name="T19" fmla="*/ 13777 h 19"/>
                  <a:gd name="T20" fmla="*/ 18514 w 11"/>
                  <a:gd name="T21" fmla="*/ 4903 h 19"/>
                  <a:gd name="T22" fmla="*/ 7022 w 11"/>
                  <a:gd name="T23" fmla="*/ 4903 h 19"/>
                  <a:gd name="T24" fmla="*/ 7022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9" y="19"/>
                    </a:cubicBezTo>
                    <a:cubicBezTo>
                      <a:pt x="2" y="19"/>
                      <a:pt x="2" y="19"/>
                      <a:pt x="2" y="19"/>
                    </a:cubicBezTo>
                    <a:cubicBezTo>
                      <a:pt x="1" y="19"/>
                      <a:pt x="0" y="18"/>
                      <a:pt x="0" y="17"/>
                    </a:cubicBezTo>
                    <a:cubicBezTo>
                      <a:pt x="0" y="2"/>
                      <a:pt x="0" y="2"/>
                      <a:pt x="0" y="2"/>
                    </a:cubicBezTo>
                    <a:cubicBezTo>
                      <a:pt x="0" y="0"/>
                      <a:pt x="1" y="0"/>
                      <a:pt x="2" y="0"/>
                    </a:cubicBezTo>
                    <a:cubicBezTo>
                      <a:pt x="9" y="0"/>
                      <a:pt x="9" y="0"/>
                      <a:pt x="9" y="0"/>
                    </a:cubicBezTo>
                    <a:cubicBezTo>
                      <a:pt x="10" y="0"/>
                      <a:pt x="11" y="0"/>
                      <a:pt x="11" y="2"/>
                    </a:cubicBezTo>
                    <a:cubicBezTo>
                      <a:pt x="11" y="6"/>
                      <a:pt x="11" y="6"/>
                      <a:pt x="11" y="6"/>
                    </a:cubicBezTo>
                    <a:cubicBezTo>
                      <a:pt x="8" y="6"/>
                      <a:pt x="8" y="6"/>
                      <a:pt x="8" y="6"/>
                    </a:cubicBezTo>
                    <a:cubicBezTo>
                      <a:pt x="8" y="2"/>
                      <a:pt x="8" y="2"/>
                      <a:pt x="8" y="2"/>
                    </a:cubicBezTo>
                    <a:cubicBezTo>
                      <a:pt x="3" y="2"/>
                      <a:pt x="3" y="2"/>
                      <a:pt x="3" y="2"/>
                    </a:cubicBezTo>
                    <a:cubicBezTo>
                      <a:pt x="3" y="17"/>
                      <a:pt x="3" y="17"/>
                      <a:pt x="3"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6" name="Freeform 93"/>
              <p:cNvSpPr>
                <a:spLocks noEditPoints="1"/>
              </p:cNvSpPr>
              <p:nvPr/>
            </p:nvSpPr>
            <p:spPr bwMode="auto">
              <a:xfrm>
                <a:off x="1187958" y="4934793"/>
                <a:ext cx="19343" cy="33556"/>
              </a:xfrm>
              <a:custGeom>
                <a:avLst/>
                <a:gdLst>
                  <a:gd name="T0" fmla="*/ 25090 w 11"/>
                  <a:gd name="T1" fmla="*/ 39709 h 19"/>
                  <a:gd name="T2" fmla="*/ 20575 w 11"/>
                  <a:gd name="T3" fmla="*/ 44652 h 19"/>
                  <a:gd name="T4" fmla="*/ 7022 w 11"/>
                  <a:gd name="T5" fmla="*/ 44652 h 19"/>
                  <a:gd name="T6" fmla="*/ 0 w 11"/>
                  <a:gd name="T7" fmla="*/ 39709 h 19"/>
                  <a:gd name="T8" fmla="*/ 0 w 11"/>
                  <a:gd name="T9" fmla="*/ 4903 h 19"/>
                  <a:gd name="T10" fmla="*/ 7022 w 11"/>
                  <a:gd name="T11" fmla="*/ 0 h 19"/>
                  <a:gd name="T12" fmla="*/ 20575 w 11"/>
                  <a:gd name="T13" fmla="*/ 0 h 19"/>
                  <a:gd name="T14" fmla="*/ 25090 w 11"/>
                  <a:gd name="T15" fmla="*/ 4903 h 19"/>
                  <a:gd name="T16" fmla="*/ 25090 w 11"/>
                  <a:gd name="T17" fmla="*/ 20804 h 19"/>
                  <a:gd name="T18" fmla="*/ 23532 w 11"/>
                  <a:gd name="T19" fmla="*/ 23845 h 19"/>
                  <a:gd name="T20" fmla="*/ 7022 w 11"/>
                  <a:gd name="T21" fmla="*/ 23845 h 19"/>
                  <a:gd name="T22" fmla="*/ 7022 w 11"/>
                  <a:gd name="T23" fmla="*/ 39709 h 19"/>
                  <a:gd name="T24" fmla="*/ 20575 w 11"/>
                  <a:gd name="T25" fmla="*/ 39709 h 19"/>
                  <a:gd name="T26" fmla="*/ 20575 w 11"/>
                  <a:gd name="T27" fmla="*/ 30555 h 19"/>
                  <a:gd name="T28" fmla="*/ 25090 w 11"/>
                  <a:gd name="T29" fmla="*/ 30555 h 19"/>
                  <a:gd name="T30" fmla="*/ 25090 w 11"/>
                  <a:gd name="T31" fmla="*/ 39709 h 19"/>
                  <a:gd name="T32" fmla="*/ 20575 w 11"/>
                  <a:gd name="T33" fmla="*/ 18853 h 19"/>
                  <a:gd name="T34" fmla="*/ 20575 w 11"/>
                  <a:gd name="T35" fmla="*/ 4903 h 19"/>
                  <a:gd name="T36" fmla="*/ 7022 w 11"/>
                  <a:gd name="T37" fmla="*/ 4903 h 19"/>
                  <a:gd name="T38" fmla="*/ 7022 w 11"/>
                  <a:gd name="T39" fmla="*/ 18853 h 19"/>
                  <a:gd name="T40" fmla="*/ 20575 w 11"/>
                  <a:gd name="T41" fmla="*/ 18853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9"/>
                  <a:gd name="T65" fmla="*/ 11 w 11"/>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9">
                    <a:moveTo>
                      <a:pt x="11" y="17"/>
                    </a:moveTo>
                    <a:cubicBezTo>
                      <a:pt x="11" y="18"/>
                      <a:pt x="11" y="19"/>
                      <a:pt x="9" y="19"/>
                    </a:cubicBezTo>
                    <a:cubicBezTo>
                      <a:pt x="3" y="19"/>
                      <a:pt x="3" y="19"/>
                      <a:pt x="3" y="19"/>
                    </a:cubicBezTo>
                    <a:cubicBezTo>
                      <a:pt x="1" y="19"/>
                      <a:pt x="0" y="19"/>
                      <a:pt x="0" y="17"/>
                    </a:cubicBezTo>
                    <a:cubicBezTo>
                      <a:pt x="0" y="2"/>
                      <a:pt x="0" y="2"/>
                      <a:pt x="0" y="2"/>
                    </a:cubicBezTo>
                    <a:cubicBezTo>
                      <a:pt x="0" y="0"/>
                      <a:pt x="1" y="0"/>
                      <a:pt x="3" y="0"/>
                    </a:cubicBezTo>
                    <a:cubicBezTo>
                      <a:pt x="9" y="0"/>
                      <a:pt x="9" y="0"/>
                      <a:pt x="9" y="0"/>
                    </a:cubicBezTo>
                    <a:cubicBezTo>
                      <a:pt x="11" y="0"/>
                      <a:pt x="11" y="0"/>
                      <a:pt x="11" y="2"/>
                    </a:cubicBezTo>
                    <a:cubicBezTo>
                      <a:pt x="11" y="9"/>
                      <a:pt x="11" y="9"/>
                      <a:pt x="11" y="9"/>
                    </a:cubicBezTo>
                    <a:cubicBezTo>
                      <a:pt x="10" y="10"/>
                      <a:pt x="10" y="10"/>
                      <a:pt x="10" y="10"/>
                    </a:cubicBezTo>
                    <a:cubicBezTo>
                      <a:pt x="3" y="10"/>
                      <a:pt x="3" y="10"/>
                      <a:pt x="3" y="10"/>
                    </a:cubicBezTo>
                    <a:cubicBezTo>
                      <a:pt x="3" y="17"/>
                      <a:pt x="3" y="17"/>
                      <a:pt x="3" y="17"/>
                    </a:cubicBezTo>
                    <a:cubicBezTo>
                      <a:pt x="9" y="17"/>
                      <a:pt x="9" y="17"/>
                      <a:pt x="9" y="17"/>
                    </a:cubicBezTo>
                    <a:cubicBezTo>
                      <a:pt x="9" y="13"/>
                      <a:pt x="9" y="13"/>
                      <a:pt x="9" y="13"/>
                    </a:cubicBezTo>
                    <a:cubicBezTo>
                      <a:pt x="11" y="13"/>
                      <a:pt x="11" y="13"/>
                      <a:pt x="11" y="13"/>
                    </a:cubicBezTo>
                    <a:lnTo>
                      <a:pt x="11" y="17"/>
                    </a:lnTo>
                    <a:close/>
                    <a:moveTo>
                      <a:pt x="9" y="8"/>
                    </a:moveTo>
                    <a:cubicBezTo>
                      <a:pt x="9" y="2"/>
                      <a:pt x="9" y="2"/>
                      <a:pt x="9" y="2"/>
                    </a:cubicBezTo>
                    <a:cubicBezTo>
                      <a:pt x="3" y="2"/>
                      <a:pt x="3" y="2"/>
                      <a:pt x="3" y="2"/>
                    </a:cubicBezTo>
                    <a:cubicBezTo>
                      <a:pt x="3" y="8"/>
                      <a:pt x="3" y="8"/>
                      <a:pt x="3" y="8"/>
                    </a:cubicBezTo>
                    <a:lnTo>
                      <a:pt x="9" y="8"/>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7" name="Freeform 94"/>
              <p:cNvSpPr>
                <a:spLocks/>
              </p:cNvSpPr>
              <p:nvPr/>
            </p:nvSpPr>
            <p:spPr bwMode="auto">
              <a:xfrm>
                <a:off x="1216228"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30555 h 19"/>
                  <a:gd name="T10" fmla="*/ 4871 w 11"/>
                  <a:gd name="T11" fmla="*/ 30555 h 19"/>
                  <a:gd name="T12" fmla="*/ 4871 w 11"/>
                  <a:gd name="T13" fmla="*/ 39709 h 19"/>
                  <a:gd name="T14" fmla="*/ 18514 w 11"/>
                  <a:gd name="T15" fmla="*/ 39709 h 19"/>
                  <a:gd name="T16" fmla="*/ 18514 w 11"/>
                  <a:gd name="T17" fmla="*/ 30555 h 19"/>
                  <a:gd name="T18" fmla="*/ 2061 w 11"/>
                  <a:gd name="T19" fmla="*/ 16766 h 19"/>
                  <a:gd name="T20" fmla="*/ 0 w 11"/>
                  <a:gd name="T21" fmla="*/ 11612 h 19"/>
                  <a:gd name="T22" fmla="*/ 0 w 11"/>
                  <a:gd name="T23" fmla="*/ 4903 h 19"/>
                  <a:gd name="T24" fmla="*/ 4871 w 11"/>
                  <a:gd name="T25" fmla="*/ 0 h 19"/>
                  <a:gd name="T26" fmla="*/ 18514 w 11"/>
                  <a:gd name="T27" fmla="*/ 0 h 19"/>
                  <a:gd name="T28" fmla="*/ 25090 w 11"/>
                  <a:gd name="T29" fmla="*/ 4903 h 19"/>
                  <a:gd name="T30" fmla="*/ 25090 w 11"/>
                  <a:gd name="T31" fmla="*/ 13777 h 19"/>
                  <a:gd name="T32" fmla="*/ 18514 w 11"/>
                  <a:gd name="T33" fmla="*/ 13777 h 19"/>
                  <a:gd name="T34" fmla="*/ 18514 w 11"/>
                  <a:gd name="T35" fmla="*/ 4903 h 19"/>
                  <a:gd name="T36" fmla="*/ 4871 w 11"/>
                  <a:gd name="T37" fmla="*/ 4903 h 19"/>
                  <a:gd name="T38" fmla="*/ 4871 w 11"/>
                  <a:gd name="T39" fmla="*/ 11612 h 19"/>
                  <a:gd name="T40" fmla="*/ 23532 w 11"/>
                  <a:gd name="T41" fmla="*/ 25932 h 19"/>
                  <a:gd name="T42" fmla="*/ 25090 w 11"/>
                  <a:gd name="T43" fmla="*/ 30555 h 19"/>
                  <a:gd name="T44" fmla="*/ 25090 w 11"/>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9"/>
                  <a:gd name="T71" fmla="*/ 11 w 11"/>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9">
                    <a:moveTo>
                      <a:pt x="11" y="17"/>
                    </a:moveTo>
                    <a:cubicBezTo>
                      <a:pt x="11" y="18"/>
                      <a:pt x="10" y="19"/>
                      <a:pt x="8" y="19"/>
                    </a:cubicBezTo>
                    <a:cubicBezTo>
                      <a:pt x="2" y="19"/>
                      <a:pt x="2" y="19"/>
                      <a:pt x="2" y="19"/>
                    </a:cubicBezTo>
                    <a:cubicBezTo>
                      <a:pt x="1"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5"/>
                      <a:pt x="2" y="5"/>
                      <a:pt x="2" y="5"/>
                    </a:cubicBezTo>
                    <a:cubicBezTo>
                      <a:pt x="10" y="11"/>
                      <a:pt x="10" y="11"/>
                      <a:pt x="10" y="11"/>
                    </a:cubicBezTo>
                    <a:cubicBezTo>
                      <a:pt x="10" y="12"/>
                      <a:pt x="11" y="12"/>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8" name="Freeform 95"/>
              <p:cNvSpPr>
                <a:spLocks/>
              </p:cNvSpPr>
              <p:nvPr/>
            </p:nvSpPr>
            <p:spPr bwMode="auto">
              <a:xfrm>
                <a:off x="1243010" y="4934793"/>
                <a:ext cx="17111" cy="33556"/>
              </a:xfrm>
              <a:custGeom>
                <a:avLst/>
                <a:gdLst>
                  <a:gd name="T0" fmla="*/ 18080 w 10"/>
                  <a:gd name="T1" fmla="*/ 39709 h 19"/>
                  <a:gd name="T2" fmla="*/ 13908 w 10"/>
                  <a:gd name="T3" fmla="*/ 44652 h 19"/>
                  <a:gd name="T4" fmla="*/ 4110 w 10"/>
                  <a:gd name="T5" fmla="*/ 44652 h 19"/>
                  <a:gd name="T6" fmla="*/ 0 w 10"/>
                  <a:gd name="T7" fmla="*/ 39709 h 19"/>
                  <a:gd name="T8" fmla="*/ 0 w 10"/>
                  <a:gd name="T9" fmla="*/ 30555 h 19"/>
                  <a:gd name="T10" fmla="*/ 4110 w 10"/>
                  <a:gd name="T11" fmla="*/ 30555 h 19"/>
                  <a:gd name="T12" fmla="*/ 4110 w 10"/>
                  <a:gd name="T13" fmla="*/ 39709 h 19"/>
                  <a:gd name="T14" fmla="*/ 13908 w 10"/>
                  <a:gd name="T15" fmla="*/ 39709 h 19"/>
                  <a:gd name="T16" fmla="*/ 13908 w 10"/>
                  <a:gd name="T17" fmla="*/ 30555 h 19"/>
                  <a:gd name="T18" fmla="*/ 1787 w 10"/>
                  <a:gd name="T19" fmla="*/ 16766 h 19"/>
                  <a:gd name="T20" fmla="*/ 0 w 10"/>
                  <a:gd name="T21" fmla="*/ 11612 h 19"/>
                  <a:gd name="T22" fmla="*/ 0 w 10"/>
                  <a:gd name="T23" fmla="*/ 4903 h 19"/>
                  <a:gd name="T24" fmla="*/ 4110 w 10"/>
                  <a:gd name="T25" fmla="*/ 0 h 19"/>
                  <a:gd name="T26" fmla="*/ 13908 w 10"/>
                  <a:gd name="T27" fmla="*/ 0 h 19"/>
                  <a:gd name="T28" fmla="*/ 18080 w 10"/>
                  <a:gd name="T29" fmla="*/ 4903 h 19"/>
                  <a:gd name="T30" fmla="*/ 18080 w 10"/>
                  <a:gd name="T31" fmla="*/ 13777 h 19"/>
                  <a:gd name="T32" fmla="*/ 13908 w 10"/>
                  <a:gd name="T33" fmla="*/ 13777 h 19"/>
                  <a:gd name="T34" fmla="*/ 13908 w 10"/>
                  <a:gd name="T35" fmla="*/ 4903 h 19"/>
                  <a:gd name="T36" fmla="*/ 4110 w 10"/>
                  <a:gd name="T37" fmla="*/ 4903 h 19"/>
                  <a:gd name="T38" fmla="*/ 4110 w 10"/>
                  <a:gd name="T39" fmla="*/ 11612 h 19"/>
                  <a:gd name="T40" fmla="*/ 16293 w 10"/>
                  <a:gd name="T41" fmla="*/ 25932 h 19"/>
                  <a:gd name="T42" fmla="*/ 18080 w 10"/>
                  <a:gd name="T43" fmla="*/ 30555 h 19"/>
                  <a:gd name="T44" fmla="*/ 18080 w 10"/>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
                  <a:gd name="T70" fmla="*/ 0 h 19"/>
                  <a:gd name="T71" fmla="*/ 10 w 10"/>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 h="19">
                    <a:moveTo>
                      <a:pt x="10" y="17"/>
                    </a:moveTo>
                    <a:cubicBezTo>
                      <a:pt x="10" y="18"/>
                      <a:pt x="10" y="19"/>
                      <a:pt x="8" y="19"/>
                    </a:cubicBezTo>
                    <a:cubicBezTo>
                      <a:pt x="2" y="19"/>
                      <a:pt x="2" y="19"/>
                      <a:pt x="2" y="19"/>
                    </a:cubicBezTo>
                    <a:cubicBezTo>
                      <a:pt x="0"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0" y="0"/>
                      <a:pt x="2" y="0"/>
                    </a:cubicBezTo>
                    <a:cubicBezTo>
                      <a:pt x="8" y="0"/>
                      <a:pt x="8" y="0"/>
                      <a:pt x="8" y="0"/>
                    </a:cubicBezTo>
                    <a:cubicBezTo>
                      <a:pt x="10" y="0"/>
                      <a:pt x="10" y="0"/>
                      <a:pt x="10" y="2"/>
                    </a:cubicBezTo>
                    <a:cubicBezTo>
                      <a:pt x="10" y="6"/>
                      <a:pt x="10" y="6"/>
                      <a:pt x="10" y="6"/>
                    </a:cubicBezTo>
                    <a:cubicBezTo>
                      <a:pt x="8" y="6"/>
                      <a:pt x="8" y="6"/>
                      <a:pt x="8" y="6"/>
                    </a:cubicBezTo>
                    <a:cubicBezTo>
                      <a:pt x="8" y="2"/>
                      <a:pt x="8" y="2"/>
                      <a:pt x="8" y="2"/>
                    </a:cubicBezTo>
                    <a:cubicBezTo>
                      <a:pt x="2" y="2"/>
                      <a:pt x="2" y="2"/>
                      <a:pt x="2" y="2"/>
                    </a:cubicBezTo>
                    <a:cubicBezTo>
                      <a:pt x="2" y="5"/>
                      <a:pt x="2" y="5"/>
                      <a:pt x="2" y="5"/>
                    </a:cubicBezTo>
                    <a:cubicBezTo>
                      <a:pt x="9" y="11"/>
                      <a:pt x="9" y="11"/>
                      <a:pt x="9" y="11"/>
                    </a:cubicBezTo>
                    <a:cubicBezTo>
                      <a:pt x="10" y="12"/>
                      <a:pt x="10" y="12"/>
                      <a:pt x="10" y="13"/>
                    </a:cubicBezTo>
                    <a:lnTo>
                      <a:pt x="10"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09" name="Freeform 96"/>
              <p:cNvSpPr>
                <a:spLocks noEditPoints="1"/>
              </p:cNvSpPr>
              <p:nvPr/>
            </p:nvSpPr>
            <p:spPr bwMode="auto">
              <a:xfrm>
                <a:off x="1280207" y="4938521"/>
                <a:ext cx="5208" cy="29827"/>
              </a:xfrm>
              <a:custGeom>
                <a:avLst/>
                <a:gdLst>
                  <a:gd name="T0" fmla="*/ 7 w 7"/>
                  <a:gd name="T1" fmla="*/ 9 h 40"/>
                  <a:gd name="T2" fmla="*/ 0 w 7"/>
                  <a:gd name="T3" fmla="*/ 9 h 40"/>
                  <a:gd name="T4" fmla="*/ 0 w 7"/>
                  <a:gd name="T5" fmla="*/ 0 h 40"/>
                  <a:gd name="T6" fmla="*/ 7 w 7"/>
                  <a:gd name="T7" fmla="*/ 0 h 40"/>
                  <a:gd name="T8" fmla="*/ 7 w 7"/>
                  <a:gd name="T9" fmla="*/ 9 h 40"/>
                  <a:gd name="T10" fmla="*/ 7 w 7"/>
                  <a:gd name="T11" fmla="*/ 40 h 40"/>
                  <a:gd name="T12" fmla="*/ 0 w 7"/>
                  <a:gd name="T13" fmla="*/ 40 h 40"/>
                  <a:gd name="T14" fmla="*/ 0 w 7"/>
                  <a:gd name="T15" fmla="*/ 33 h 40"/>
                  <a:gd name="T16" fmla="*/ 7 w 7"/>
                  <a:gd name="T17" fmla="*/ 33 h 40"/>
                  <a:gd name="T18" fmla="*/ 7 w 7"/>
                  <a:gd name="T19" fmla="*/ 4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0"/>
                  <a:gd name="T32" fmla="*/ 7 w 7"/>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0">
                    <a:moveTo>
                      <a:pt x="7" y="9"/>
                    </a:moveTo>
                    <a:lnTo>
                      <a:pt x="0" y="9"/>
                    </a:lnTo>
                    <a:lnTo>
                      <a:pt x="0" y="0"/>
                    </a:lnTo>
                    <a:lnTo>
                      <a:pt x="7" y="0"/>
                    </a:lnTo>
                    <a:lnTo>
                      <a:pt x="7" y="9"/>
                    </a:lnTo>
                    <a:close/>
                    <a:moveTo>
                      <a:pt x="7" y="40"/>
                    </a:moveTo>
                    <a:lnTo>
                      <a:pt x="0" y="40"/>
                    </a:lnTo>
                    <a:lnTo>
                      <a:pt x="0" y="33"/>
                    </a:lnTo>
                    <a:lnTo>
                      <a:pt x="7" y="33"/>
                    </a:lnTo>
                    <a:lnTo>
                      <a:pt x="7" y="40"/>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grpSp>
        <p:pic>
          <p:nvPicPr>
            <p:cNvPr id="110" name="Picture 3" descr="C:\Users\james.DUARTE\Desktop\images\user_blue_03_03.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19257" y="3299315"/>
              <a:ext cx="92017" cy="158805"/>
            </a:xfrm>
            <a:prstGeom prst="rect">
              <a:avLst/>
            </a:prstGeom>
            <a:noFill/>
            <a:scene3d>
              <a:camera prst="perspectiveLeft">
                <a:rot lat="1200000" lon="2400000" rev="0"/>
              </a:camera>
              <a:lightRig rig="threePt" dir="t"/>
            </a:scene3d>
            <a:sp3d prstMaterial="metal"/>
            <a:extLst>
              <a:ext uri="{909E8E84-426E-40DD-AFC4-6F175D3DCCD1}">
                <a14:hiddenFill xmlns:a14="http://schemas.microsoft.com/office/drawing/2010/main">
                  <a:solidFill>
                    <a:srgbClr val="FFFFFF"/>
                  </a:solidFill>
                </a14:hiddenFill>
              </a:ext>
            </a:extLst>
          </p:spPr>
        </p:pic>
        <p:grpSp>
          <p:nvGrpSpPr>
            <p:cNvPr id="111" name="Group 595"/>
            <p:cNvGrpSpPr/>
            <p:nvPr/>
          </p:nvGrpSpPr>
          <p:grpSpPr>
            <a:xfrm>
              <a:off x="1083377" y="3423848"/>
              <a:ext cx="284633" cy="378619"/>
              <a:chOff x="1056280" y="4524669"/>
              <a:chExt cx="379412" cy="504825"/>
            </a:xfrm>
            <a:scene3d>
              <a:camera prst="perspectiveLeft">
                <a:rot lat="1200000" lon="2400000" rev="0"/>
              </a:camera>
              <a:lightRig rig="threePt" dir="t"/>
            </a:scene3d>
          </p:grpSpPr>
          <p:sp>
            <p:nvSpPr>
              <p:cNvPr id="112" name="Freeform 82"/>
              <p:cNvSpPr>
                <a:spLocks/>
              </p:cNvSpPr>
              <p:nvPr/>
            </p:nvSpPr>
            <p:spPr bwMode="auto">
              <a:xfrm>
                <a:off x="1058512" y="4527652"/>
                <a:ext cx="374204" cy="498860"/>
              </a:xfrm>
              <a:custGeom>
                <a:avLst/>
                <a:gdLst>
                  <a:gd name="T0" fmla="*/ 486488 w 213"/>
                  <a:gd name="T1" fmla="*/ 635753 h 283"/>
                  <a:gd name="T2" fmla="*/ 470161 w 213"/>
                  <a:gd name="T3" fmla="*/ 652159 h 283"/>
                  <a:gd name="T4" fmla="*/ 18347 w 213"/>
                  <a:gd name="T5" fmla="*/ 652159 h 283"/>
                  <a:gd name="T6" fmla="*/ 0 w 213"/>
                  <a:gd name="T7" fmla="*/ 635753 h 283"/>
                  <a:gd name="T8" fmla="*/ 0 w 213"/>
                  <a:gd name="T9" fmla="*/ 16619 h 283"/>
                  <a:gd name="T10" fmla="*/ 18347 w 213"/>
                  <a:gd name="T11" fmla="*/ 0 h 283"/>
                  <a:gd name="T12" fmla="*/ 470161 w 213"/>
                  <a:gd name="T13" fmla="*/ 0 h 283"/>
                  <a:gd name="T14" fmla="*/ 486488 w 213"/>
                  <a:gd name="T15" fmla="*/ 16619 h 283"/>
                  <a:gd name="T16" fmla="*/ 486488 w 213"/>
                  <a:gd name="T17" fmla="*/ 635753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83"/>
                  <a:gd name="T29" fmla="*/ 213 w 213"/>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83">
                    <a:moveTo>
                      <a:pt x="213" y="276"/>
                    </a:moveTo>
                    <a:cubicBezTo>
                      <a:pt x="213" y="280"/>
                      <a:pt x="210" y="283"/>
                      <a:pt x="206" y="283"/>
                    </a:cubicBezTo>
                    <a:cubicBezTo>
                      <a:pt x="8" y="283"/>
                      <a:pt x="8" y="283"/>
                      <a:pt x="8" y="283"/>
                    </a:cubicBezTo>
                    <a:cubicBezTo>
                      <a:pt x="4" y="283"/>
                      <a:pt x="0" y="280"/>
                      <a:pt x="0" y="276"/>
                    </a:cubicBezTo>
                    <a:cubicBezTo>
                      <a:pt x="0" y="7"/>
                      <a:pt x="0" y="7"/>
                      <a:pt x="0" y="7"/>
                    </a:cubicBezTo>
                    <a:cubicBezTo>
                      <a:pt x="0" y="3"/>
                      <a:pt x="4" y="0"/>
                      <a:pt x="8" y="0"/>
                    </a:cubicBezTo>
                    <a:cubicBezTo>
                      <a:pt x="206" y="0"/>
                      <a:pt x="206" y="0"/>
                      <a:pt x="206" y="0"/>
                    </a:cubicBezTo>
                    <a:cubicBezTo>
                      <a:pt x="210" y="0"/>
                      <a:pt x="213" y="3"/>
                      <a:pt x="213" y="7"/>
                    </a:cubicBezTo>
                    <a:lnTo>
                      <a:pt x="213" y="276"/>
                    </a:lnTo>
                    <a:close/>
                  </a:path>
                </a:pathLst>
              </a:custGeom>
              <a:gradFill flip="none" rotWithShape="1">
                <a:gsLst>
                  <a:gs pos="0">
                    <a:schemeClr val="tx1">
                      <a:lumMod val="95000"/>
                    </a:schemeClr>
                  </a:gs>
                  <a:gs pos="100000">
                    <a:srgbClr val="DFE0E5"/>
                  </a:gs>
                </a:gsLst>
                <a:lin ang="16200000" scaled="1"/>
                <a:tileRect/>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3" name="Freeform 83"/>
              <p:cNvSpPr>
                <a:spLocks noEditPoints="1"/>
              </p:cNvSpPr>
              <p:nvPr/>
            </p:nvSpPr>
            <p:spPr bwMode="auto">
              <a:xfrm>
                <a:off x="1056280" y="4524669"/>
                <a:ext cx="379412" cy="504825"/>
              </a:xfrm>
              <a:custGeom>
                <a:avLst/>
                <a:gdLst>
                  <a:gd name="T0" fmla="*/ 486009 w 216"/>
                  <a:gd name="T1" fmla="*/ 628681 h 287"/>
                  <a:gd name="T2" fmla="*/ 472491 w 216"/>
                  <a:gd name="T3" fmla="*/ 642119 h 287"/>
                  <a:gd name="T4" fmla="*/ 20483 w 216"/>
                  <a:gd name="T5" fmla="*/ 642119 h 287"/>
                  <a:gd name="T6" fmla="*/ 6897 w 216"/>
                  <a:gd name="T7" fmla="*/ 628681 h 287"/>
                  <a:gd name="T8" fmla="*/ 6897 w 216"/>
                  <a:gd name="T9" fmla="*/ 20305 h 287"/>
                  <a:gd name="T10" fmla="*/ 20483 w 216"/>
                  <a:gd name="T11" fmla="*/ 6879 h 287"/>
                  <a:gd name="T12" fmla="*/ 472491 w 216"/>
                  <a:gd name="T13" fmla="*/ 6879 h 287"/>
                  <a:gd name="T14" fmla="*/ 486009 w 216"/>
                  <a:gd name="T15" fmla="*/ 20305 h 287"/>
                  <a:gd name="T16" fmla="*/ 486009 w 216"/>
                  <a:gd name="T17" fmla="*/ 628681 h 287"/>
                  <a:gd name="T18" fmla="*/ 492606 w 216"/>
                  <a:gd name="T19" fmla="*/ 20305 h 287"/>
                  <a:gd name="T20" fmla="*/ 472491 w 216"/>
                  <a:gd name="T21" fmla="*/ 0 h 287"/>
                  <a:gd name="T22" fmla="*/ 20483 w 216"/>
                  <a:gd name="T23" fmla="*/ 0 h 287"/>
                  <a:gd name="T24" fmla="*/ 0 w 216"/>
                  <a:gd name="T25" fmla="*/ 20305 h 287"/>
                  <a:gd name="T26" fmla="*/ 0 w 216"/>
                  <a:gd name="T27" fmla="*/ 628681 h 287"/>
                  <a:gd name="T28" fmla="*/ 20483 w 216"/>
                  <a:gd name="T29" fmla="*/ 648998 h 287"/>
                  <a:gd name="T30" fmla="*/ 472491 w 216"/>
                  <a:gd name="T31" fmla="*/ 648998 h 287"/>
                  <a:gd name="T32" fmla="*/ 492606 w 216"/>
                  <a:gd name="T33" fmla="*/ 628681 h 287"/>
                  <a:gd name="T34" fmla="*/ 492606 w 216"/>
                  <a:gd name="T35" fmla="*/ 20305 h 2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6"/>
                  <a:gd name="T55" fmla="*/ 0 h 287"/>
                  <a:gd name="T56" fmla="*/ 216 w 216"/>
                  <a:gd name="T57" fmla="*/ 287 h 2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6" h="287">
                    <a:moveTo>
                      <a:pt x="213" y="278"/>
                    </a:moveTo>
                    <a:cubicBezTo>
                      <a:pt x="213" y="281"/>
                      <a:pt x="210" y="284"/>
                      <a:pt x="207" y="284"/>
                    </a:cubicBezTo>
                    <a:cubicBezTo>
                      <a:pt x="9" y="284"/>
                      <a:pt x="9" y="284"/>
                      <a:pt x="9" y="284"/>
                    </a:cubicBezTo>
                    <a:cubicBezTo>
                      <a:pt x="6" y="284"/>
                      <a:pt x="3" y="281"/>
                      <a:pt x="3" y="278"/>
                    </a:cubicBezTo>
                    <a:cubicBezTo>
                      <a:pt x="3" y="9"/>
                      <a:pt x="3" y="9"/>
                      <a:pt x="3" y="9"/>
                    </a:cubicBezTo>
                    <a:cubicBezTo>
                      <a:pt x="3" y="6"/>
                      <a:pt x="6" y="3"/>
                      <a:pt x="9" y="3"/>
                    </a:cubicBezTo>
                    <a:cubicBezTo>
                      <a:pt x="207" y="3"/>
                      <a:pt x="207" y="3"/>
                      <a:pt x="207" y="3"/>
                    </a:cubicBezTo>
                    <a:cubicBezTo>
                      <a:pt x="210" y="3"/>
                      <a:pt x="213" y="6"/>
                      <a:pt x="213" y="9"/>
                    </a:cubicBezTo>
                    <a:lnTo>
                      <a:pt x="213" y="278"/>
                    </a:lnTo>
                    <a:close/>
                    <a:moveTo>
                      <a:pt x="216" y="9"/>
                    </a:moveTo>
                    <a:cubicBezTo>
                      <a:pt x="216" y="4"/>
                      <a:pt x="212" y="0"/>
                      <a:pt x="207" y="0"/>
                    </a:cubicBezTo>
                    <a:cubicBezTo>
                      <a:pt x="9" y="0"/>
                      <a:pt x="9" y="0"/>
                      <a:pt x="9" y="0"/>
                    </a:cubicBezTo>
                    <a:cubicBezTo>
                      <a:pt x="4" y="0"/>
                      <a:pt x="0" y="4"/>
                      <a:pt x="0" y="9"/>
                    </a:cubicBezTo>
                    <a:cubicBezTo>
                      <a:pt x="0" y="278"/>
                      <a:pt x="0" y="278"/>
                      <a:pt x="0" y="278"/>
                    </a:cubicBezTo>
                    <a:cubicBezTo>
                      <a:pt x="0" y="283"/>
                      <a:pt x="4" y="287"/>
                      <a:pt x="9" y="287"/>
                    </a:cubicBezTo>
                    <a:cubicBezTo>
                      <a:pt x="207" y="287"/>
                      <a:pt x="207" y="287"/>
                      <a:pt x="207" y="287"/>
                    </a:cubicBezTo>
                    <a:cubicBezTo>
                      <a:pt x="212" y="287"/>
                      <a:pt x="216" y="283"/>
                      <a:pt x="216" y="278"/>
                    </a:cubicBezTo>
                    <a:lnTo>
                      <a:pt x="216"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4" name="Freeform 84"/>
              <p:cNvSpPr>
                <a:spLocks/>
              </p:cNvSpPr>
              <p:nvPr/>
            </p:nvSpPr>
            <p:spPr bwMode="auto">
              <a:xfrm>
                <a:off x="1068927" y="4540328"/>
                <a:ext cx="352630" cy="343013"/>
              </a:xfrm>
              <a:custGeom>
                <a:avLst/>
                <a:gdLst>
                  <a:gd name="T0" fmla="*/ 453352 w 201"/>
                  <a:gd name="T1" fmla="*/ 350848 h 195"/>
                  <a:gd name="T2" fmla="*/ 453352 w 201"/>
                  <a:gd name="T3" fmla="*/ 16227 h 195"/>
                  <a:gd name="T4" fmla="*/ 437207 w 201"/>
                  <a:gd name="T5" fmla="*/ 0 h 195"/>
                  <a:gd name="T6" fmla="*/ 16210 w 201"/>
                  <a:gd name="T7" fmla="*/ 0 h 195"/>
                  <a:gd name="T8" fmla="*/ 0 w 201"/>
                  <a:gd name="T9" fmla="*/ 16227 h 195"/>
                  <a:gd name="T10" fmla="*/ 0 w 201"/>
                  <a:gd name="T11" fmla="*/ 314621 h 195"/>
                  <a:gd name="T12" fmla="*/ 178012 w 201"/>
                  <a:gd name="T13" fmla="*/ 389427 h 195"/>
                  <a:gd name="T14" fmla="*/ 453352 w 201"/>
                  <a:gd name="T15" fmla="*/ 350848 h 195"/>
                  <a:gd name="T16" fmla="*/ 0 60000 65536"/>
                  <a:gd name="T17" fmla="*/ 0 60000 65536"/>
                  <a:gd name="T18" fmla="*/ 0 60000 65536"/>
                  <a:gd name="T19" fmla="*/ 0 60000 65536"/>
                  <a:gd name="T20" fmla="*/ 0 60000 65536"/>
                  <a:gd name="T21" fmla="*/ 0 60000 65536"/>
                  <a:gd name="T22" fmla="*/ 0 60000 65536"/>
                  <a:gd name="T23" fmla="*/ 0 60000 65536"/>
                  <a:gd name="T24" fmla="*/ 0 w 201"/>
                  <a:gd name="T25" fmla="*/ 0 h 195"/>
                  <a:gd name="T26" fmla="*/ 201 w 201"/>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 h="195">
                    <a:moveTo>
                      <a:pt x="201" y="155"/>
                    </a:moveTo>
                    <a:cubicBezTo>
                      <a:pt x="201" y="7"/>
                      <a:pt x="201" y="7"/>
                      <a:pt x="201" y="7"/>
                    </a:cubicBezTo>
                    <a:cubicBezTo>
                      <a:pt x="201" y="3"/>
                      <a:pt x="198" y="0"/>
                      <a:pt x="194" y="0"/>
                    </a:cubicBezTo>
                    <a:cubicBezTo>
                      <a:pt x="7" y="0"/>
                      <a:pt x="7" y="0"/>
                      <a:pt x="7" y="0"/>
                    </a:cubicBezTo>
                    <a:cubicBezTo>
                      <a:pt x="3" y="0"/>
                      <a:pt x="0" y="3"/>
                      <a:pt x="0" y="7"/>
                    </a:cubicBezTo>
                    <a:cubicBezTo>
                      <a:pt x="0" y="139"/>
                      <a:pt x="0" y="139"/>
                      <a:pt x="0" y="139"/>
                    </a:cubicBezTo>
                    <a:cubicBezTo>
                      <a:pt x="27" y="140"/>
                      <a:pt x="54" y="159"/>
                      <a:pt x="79" y="172"/>
                    </a:cubicBezTo>
                    <a:cubicBezTo>
                      <a:pt x="123" y="195"/>
                      <a:pt x="165" y="181"/>
                      <a:pt x="201" y="155"/>
                    </a:cubicBezTo>
                    <a:close/>
                  </a:path>
                </a:pathLst>
              </a:custGeom>
              <a:gradFill rotWithShape="1">
                <a:gsLst>
                  <a:gs pos="0">
                    <a:srgbClr val="CFD2DC"/>
                  </a:gs>
                  <a:gs pos="100000">
                    <a:srgbClr val="A6ACBE"/>
                  </a:gs>
                </a:gsLst>
                <a:lin ang="5400000" scaled="1"/>
              </a:gra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5" name="Freeform 85"/>
              <p:cNvSpPr>
                <a:spLocks/>
              </p:cNvSpPr>
              <p:nvPr/>
            </p:nvSpPr>
            <p:spPr bwMode="auto">
              <a:xfrm>
                <a:off x="1103892" y="4588052"/>
                <a:ext cx="282699" cy="270682"/>
              </a:xfrm>
              <a:custGeom>
                <a:avLst/>
                <a:gdLst>
                  <a:gd name="T0" fmla="*/ 366011 w 161"/>
                  <a:gd name="T1" fmla="*/ 327966 h 154"/>
                  <a:gd name="T2" fmla="*/ 347643 w 161"/>
                  <a:gd name="T3" fmla="*/ 346158 h 154"/>
                  <a:gd name="T4" fmla="*/ 16267 w 161"/>
                  <a:gd name="T5" fmla="*/ 346158 h 154"/>
                  <a:gd name="T6" fmla="*/ 0 w 161"/>
                  <a:gd name="T7" fmla="*/ 327966 h 154"/>
                  <a:gd name="T8" fmla="*/ 0 w 161"/>
                  <a:gd name="T9" fmla="*/ 15439 h 154"/>
                  <a:gd name="T10" fmla="*/ 16267 w 161"/>
                  <a:gd name="T11" fmla="*/ 0 h 154"/>
                  <a:gd name="T12" fmla="*/ 347643 w 161"/>
                  <a:gd name="T13" fmla="*/ 0 h 154"/>
                  <a:gd name="T14" fmla="*/ 366011 w 161"/>
                  <a:gd name="T15" fmla="*/ 15439 h 154"/>
                  <a:gd name="T16" fmla="*/ 366011 w 161"/>
                  <a:gd name="T17" fmla="*/ 32796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154"/>
                  <a:gd name="T29" fmla="*/ 161 w 161"/>
                  <a:gd name="T30" fmla="*/ 154 h 1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154">
                    <a:moveTo>
                      <a:pt x="161" y="146"/>
                    </a:moveTo>
                    <a:cubicBezTo>
                      <a:pt x="161" y="150"/>
                      <a:pt x="157" y="154"/>
                      <a:pt x="153" y="154"/>
                    </a:cubicBezTo>
                    <a:cubicBezTo>
                      <a:pt x="7" y="154"/>
                      <a:pt x="7" y="154"/>
                      <a:pt x="7" y="154"/>
                    </a:cubicBezTo>
                    <a:cubicBezTo>
                      <a:pt x="3" y="154"/>
                      <a:pt x="0" y="150"/>
                      <a:pt x="0" y="146"/>
                    </a:cubicBezTo>
                    <a:cubicBezTo>
                      <a:pt x="0" y="7"/>
                      <a:pt x="0" y="7"/>
                      <a:pt x="0" y="7"/>
                    </a:cubicBezTo>
                    <a:cubicBezTo>
                      <a:pt x="0" y="3"/>
                      <a:pt x="3" y="0"/>
                      <a:pt x="7" y="0"/>
                    </a:cubicBezTo>
                    <a:cubicBezTo>
                      <a:pt x="153" y="0"/>
                      <a:pt x="153" y="0"/>
                      <a:pt x="153" y="0"/>
                    </a:cubicBezTo>
                    <a:cubicBezTo>
                      <a:pt x="157" y="0"/>
                      <a:pt x="161" y="3"/>
                      <a:pt x="161" y="7"/>
                    </a:cubicBezTo>
                    <a:lnTo>
                      <a:pt x="161" y="146"/>
                    </a:lnTo>
                    <a:close/>
                  </a:path>
                </a:pathLst>
              </a:custGeom>
              <a:solidFill>
                <a:srgbClr val="FFFFFF"/>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6" name="Freeform 86"/>
              <p:cNvSpPr>
                <a:spLocks noEditPoints="1"/>
              </p:cNvSpPr>
              <p:nvPr/>
            </p:nvSpPr>
            <p:spPr bwMode="auto">
              <a:xfrm>
                <a:off x="1100173" y="4584323"/>
                <a:ext cx="290139" cy="278138"/>
              </a:xfrm>
              <a:custGeom>
                <a:avLst/>
                <a:gdLst>
                  <a:gd name="T0" fmla="*/ 371460 w 165"/>
                  <a:gd name="T1" fmla="*/ 336727 h 158"/>
                  <a:gd name="T2" fmla="*/ 356633 w 165"/>
                  <a:gd name="T3" fmla="*/ 351083 h 158"/>
                  <a:gd name="T4" fmla="*/ 20575 w 165"/>
                  <a:gd name="T5" fmla="*/ 351083 h 158"/>
                  <a:gd name="T6" fmla="*/ 8705 w 165"/>
                  <a:gd name="T7" fmla="*/ 336727 h 158"/>
                  <a:gd name="T8" fmla="*/ 8705 w 165"/>
                  <a:gd name="T9" fmla="*/ 20470 h 158"/>
                  <a:gd name="T10" fmla="*/ 20575 w 165"/>
                  <a:gd name="T11" fmla="*/ 8671 h 158"/>
                  <a:gd name="T12" fmla="*/ 356633 w 165"/>
                  <a:gd name="T13" fmla="*/ 8671 h 158"/>
                  <a:gd name="T14" fmla="*/ 371460 w 165"/>
                  <a:gd name="T15" fmla="*/ 20470 h 158"/>
                  <a:gd name="T16" fmla="*/ 371460 w 165"/>
                  <a:gd name="T17" fmla="*/ 336727 h 158"/>
                  <a:gd name="T18" fmla="*/ 379952 w 165"/>
                  <a:gd name="T19" fmla="*/ 20470 h 158"/>
                  <a:gd name="T20" fmla="*/ 356633 w 165"/>
                  <a:gd name="T21" fmla="*/ 0 h 158"/>
                  <a:gd name="T22" fmla="*/ 20575 w 165"/>
                  <a:gd name="T23" fmla="*/ 0 h 158"/>
                  <a:gd name="T24" fmla="*/ 0 w 165"/>
                  <a:gd name="T25" fmla="*/ 20470 h 158"/>
                  <a:gd name="T26" fmla="*/ 0 w 165"/>
                  <a:gd name="T27" fmla="*/ 336727 h 158"/>
                  <a:gd name="T28" fmla="*/ 20575 w 165"/>
                  <a:gd name="T29" fmla="*/ 360028 h 158"/>
                  <a:gd name="T30" fmla="*/ 356633 w 165"/>
                  <a:gd name="T31" fmla="*/ 360028 h 158"/>
                  <a:gd name="T32" fmla="*/ 379952 w 165"/>
                  <a:gd name="T33" fmla="*/ 336727 h 158"/>
                  <a:gd name="T34" fmla="*/ 379952 w 165"/>
                  <a:gd name="T35" fmla="*/ 20470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58"/>
                  <a:gd name="T56" fmla="*/ 165 w 165"/>
                  <a:gd name="T57" fmla="*/ 158 h 1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58">
                    <a:moveTo>
                      <a:pt x="161" y="148"/>
                    </a:moveTo>
                    <a:cubicBezTo>
                      <a:pt x="161" y="151"/>
                      <a:pt x="158" y="154"/>
                      <a:pt x="155" y="154"/>
                    </a:cubicBezTo>
                    <a:cubicBezTo>
                      <a:pt x="9" y="154"/>
                      <a:pt x="9" y="154"/>
                      <a:pt x="9" y="154"/>
                    </a:cubicBezTo>
                    <a:cubicBezTo>
                      <a:pt x="6" y="154"/>
                      <a:pt x="4" y="151"/>
                      <a:pt x="4" y="148"/>
                    </a:cubicBezTo>
                    <a:cubicBezTo>
                      <a:pt x="4" y="9"/>
                      <a:pt x="4" y="9"/>
                      <a:pt x="4" y="9"/>
                    </a:cubicBezTo>
                    <a:cubicBezTo>
                      <a:pt x="4" y="6"/>
                      <a:pt x="6" y="4"/>
                      <a:pt x="9" y="4"/>
                    </a:cubicBezTo>
                    <a:cubicBezTo>
                      <a:pt x="155" y="4"/>
                      <a:pt x="155" y="4"/>
                      <a:pt x="155" y="4"/>
                    </a:cubicBezTo>
                    <a:cubicBezTo>
                      <a:pt x="158" y="4"/>
                      <a:pt x="161" y="6"/>
                      <a:pt x="161" y="9"/>
                    </a:cubicBezTo>
                    <a:lnTo>
                      <a:pt x="161" y="148"/>
                    </a:lnTo>
                    <a:close/>
                    <a:moveTo>
                      <a:pt x="165" y="9"/>
                    </a:moveTo>
                    <a:cubicBezTo>
                      <a:pt x="165" y="4"/>
                      <a:pt x="160" y="0"/>
                      <a:pt x="155" y="0"/>
                    </a:cubicBezTo>
                    <a:cubicBezTo>
                      <a:pt x="9" y="0"/>
                      <a:pt x="9" y="0"/>
                      <a:pt x="9" y="0"/>
                    </a:cubicBezTo>
                    <a:cubicBezTo>
                      <a:pt x="4" y="0"/>
                      <a:pt x="0" y="4"/>
                      <a:pt x="0" y="9"/>
                    </a:cubicBezTo>
                    <a:cubicBezTo>
                      <a:pt x="0" y="148"/>
                      <a:pt x="0" y="148"/>
                      <a:pt x="0" y="148"/>
                    </a:cubicBezTo>
                    <a:cubicBezTo>
                      <a:pt x="0" y="153"/>
                      <a:pt x="4" y="158"/>
                      <a:pt x="9" y="158"/>
                    </a:cubicBezTo>
                    <a:cubicBezTo>
                      <a:pt x="155" y="158"/>
                      <a:pt x="155" y="158"/>
                      <a:pt x="155" y="158"/>
                    </a:cubicBezTo>
                    <a:cubicBezTo>
                      <a:pt x="160" y="158"/>
                      <a:pt x="165" y="153"/>
                      <a:pt x="165" y="148"/>
                    </a:cubicBezTo>
                    <a:lnTo>
                      <a:pt x="165" y="9"/>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7" name="Freeform 87"/>
              <p:cNvSpPr>
                <a:spLocks/>
              </p:cNvSpPr>
              <p:nvPr/>
            </p:nvSpPr>
            <p:spPr bwMode="auto">
              <a:xfrm>
                <a:off x="1301038" y="4899746"/>
                <a:ext cx="89273" cy="85753"/>
              </a:xfrm>
              <a:custGeom>
                <a:avLst/>
                <a:gdLst>
                  <a:gd name="T0" fmla="*/ 61 w 120"/>
                  <a:gd name="T1" fmla="*/ 0 h 115"/>
                  <a:gd name="T2" fmla="*/ 75 w 120"/>
                  <a:gd name="T3" fmla="*/ 45 h 115"/>
                  <a:gd name="T4" fmla="*/ 120 w 120"/>
                  <a:gd name="T5" fmla="*/ 45 h 115"/>
                  <a:gd name="T6" fmla="*/ 85 w 120"/>
                  <a:gd name="T7" fmla="*/ 71 h 115"/>
                  <a:gd name="T8" fmla="*/ 99 w 120"/>
                  <a:gd name="T9" fmla="*/ 115 h 115"/>
                  <a:gd name="T10" fmla="*/ 61 w 120"/>
                  <a:gd name="T11" fmla="*/ 87 h 115"/>
                  <a:gd name="T12" fmla="*/ 23 w 120"/>
                  <a:gd name="T13" fmla="*/ 115 h 115"/>
                  <a:gd name="T14" fmla="*/ 37 w 120"/>
                  <a:gd name="T15" fmla="*/ 71 h 115"/>
                  <a:gd name="T16" fmla="*/ 0 w 120"/>
                  <a:gd name="T17" fmla="*/ 45 h 115"/>
                  <a:gd name="T18" fmla="*/ 47 w 120"/>
                  <a:gd name="T19" fmla="*/ 45 h 115"/>
                  <a:gd name="T20" fmla="*/ 61 w 120"/>
                  <a:gd name="T21" fmla="*/ 0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115"/>
                  <a:gd name="T35" fmla="*/ 120 w 120"/>
                  <a:gd name="T36" fmla="*/ 115 h 1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115">
                    <a:moveTo>
                      <a:pt x="61" y="0"/>
                    </a:moveTo>
                    <a:lnTo>
                      <a:pt x="75" y="45"/>
                    </a:lnTo>
                    <a:lnTo>
                      <a:pt x="120" y="45"/>
                    </a:lnTo>
                    <a:lnTo>
                      <a:pt x="85" y="71"/>
                    </a:lnTo>
                    <a:lnTo>
                      <a:pt x="99" y="115"/>
                    </a:lnTo>
                    <a:lnTo>
                      <a:pt x="61" y="87"/>
                    </a:lnTo>
                    <a:lnTo>
                      <a:pt x="23" y="115"/>
                    </a:lnTo>
                    <a:lnTo>
                      <a:pt x="37" y="71"/>
                    </a:lnTo>
                    <a:lnTo>
                      <a:pt x="0" y="45"/>
                    </a:lnTo>
                    <a:lnTo>
                      <a:pt x="47" y="45"/>
                    </a:lnTo>
                    <a:lnTo>
                      <a:pt x="61" y="0"/>
                    </a:lnTo>
                    <a:close/>
                  </a:path>
                </a:pathLst>
              </a:custGeom>
              <a:solidFill>
                <a:srgbClr val="646C89"/>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8" name="Freeform 88"/>
              <p:cNvSpPr>
                <a:spLocks/>
              </p:cNvSpPr>
              <p:nvPr/>
            </p:nvSpPr>
            <p:spPr bwMode="auto">
              <a:xfrm>
                <a:off x="1307733" y="4906457"/>
                <a:ext cx="75882" cy="72331"/>
              </a:xfrm>
              <a:custGeom>
                <a:avLst/>
                <a:gdLst>
                  <a:gd name="T0" fmla="*/ 52 w 102"/>
                  <a:gd name="T1" fmla="*/ 0 h 97"/>
                  <a:gd name="T2" fmla="*/ 64 w 102"/>
                  <a:gd name="T3" fmla="*/ 38 h 97"/>
                  <a:gd name="T4" fmla="*/ 102 w 102"/>
                  <a:gd name="T5" fmla="*/ 38 h 97"/>
                  <a:gd name="T6" fmla="*/ 71 w 102"/>
                  <a:gd name="T7" fmla="*/ 59 h 97"/>
                  <a:gd name="T8" fmla="*/ 83 w 102"/>
                  <a:gd name="T9" fmla="*/ 97 h 97"/>
                  <a:gd name="T10" fmla="*/ 52 w 102"/>
                  <a:gd name="T11" fmla="*/ 73 h 97"/>
                  <a:gd name="T12" fmla="*/ 21 w 102"/>
                  <a:gd name="T13" fmla="*/ 97 h 97"/>
                  <a:gd name="T14" fmla="*/ 33 w 102"/>
                  <a:gd name="T15" fmla="*/ 59 h 97"/>
                  <a:gd name="T16" fmla="*/ 0 w 102"/>
                  <a:gd name="T17" fmla="*/ 38 h 97"/>
                  <a:gd name="T18" fmla="*/ 40 w 102"/>
                  <a:gd name="T19" fmla="*/ 38 h 97"/>
                  <a:gd name="T20" fmla="*/ 52 w 102"/>
                  <a:gd name="T21" fmla="*/ 0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
                  <a:gd name="T34" fmla="*/ 0 h 97"/>
                  <a:gd name="T35" fmla="*/ 102 w 102"/>
                  <a:gd name="T36" fmla="*/ 97 h 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 h="97">
                    <a:moveTo>
                      <a:pt x="52" y="0"/>
                    </a:moveTo>
                    <a:lnTo>
                      <a:pt x="64" y="38"/>
                    </a:lnTo>
                    <a:lnTo>
                      <a:pt x="102" y="38"/>
                    </a:lnTo>
                    <a:lnTo>
                      <a:pt x="71" y="59"/>
                    </a:lnTo>
                    <a:lnTo>
                      <a:pt x="83" y="97"/>
                    </a:lnTo>
                    <a:lnTo>
                      <a:pt x="52" y="73"/>
                    </a:lnTo>
                    <a:lnTo>
                      <a:pt x="21" y="97"/>
                    </a:lnTo>
                    <a:lnTo>
                      <a:pt x="33" y="59"/>
                    </a:lnTo>
                    <a:lnTo>
                      <a:pt x="0" y="38"/>
                    </a:lnTo>
                    <a:lnTo>
                      <a:pt x="40" y="38"/>
                    </a:lnTo>
                    <a:lnTo>
                      <a:pt x="52" y="0"/>
                    </a:lnTo>
                    <a:close/>
                  </a:path>
                </a:pathLst>
              </a:custGeom>
              <a:solidFill>
                <a:srgbClr val="FFCC68"/>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19" name="Freeform 89"/>
              <p:cNvSpPr>
                <a:spLocks noEditPoints="1"/>
              </p:cNvSpPr>
              <p:nvPr/>
            </p:nvSpPr>
            <p:spPr bwMode="auto">
              <a:xfrm>
                <a:off x="1306246" y="4902728"/>
                <a:ext cx="80346" cy="77551"/>
              </a:xfrm>
              <a:custGeom>
                <a:avLst/>
                <a:gdLst>
                  <a:gd name="T0" fmla="*/ 52 w 108"/>
                  <a:gd name="T1" fmla="*/ 5 h 104"/>
                  <a:gd name="T2" fmla="*/ 63 w 108"/>
                  <a:gd name="T3" fmla="*/ 43 h 104"/>
                  <a:gd name="T4" fmla="*/ 66 w 108"/>
                  <a:gd name="T5" fmla="*/ 43 h 104"/>
                  <a:gd name="T6" fmla="*/ 66 w 108"/>
                  <a:gd name="T7" fmla="*/ 43 h 104"/>
                  <a:gd name="T8" fmla="*/ 104 w 108"/>
                  <a:gd name="T9" fmla="*/ 43 h 104"/>
                  <a:gd name="T10" fmla="*/ 104 w 108"/>
                  <a:gd name="T11" fmla="*/ 41 h 104"/>
                  <a:gd name="T12" fmla="*/ 73 w 108"/>
                  <a:gd name="T13" fmla="*/ 64 h 104"/>
                  <a:gd name="T14" fmla="*/ 70 w 108"/>
                  <a:gd name="T15" fmla="*/ 64 h 104"/>
                  <a:gd name="T16" fmla="*/ 73 w 108"/>
                  <a:gd name="T17" fmla="*/ 64 h 104"/>
                  <a:gd name="T18" fmla="*/ 85 w 108"/>
                  <a:gd name="T19" fmla="*/ 102 h 104"/>
                  <a:gd name="T20" fmla="*/ 85 w 108"/>
                  <a:gd name="T21" fmla="*/ 100 h 104"/>
                  <a:gd name="T22" fmla="*/ 54 w 108"/>
                  <a:gd name="T23" fmla="*/ 78 h 104"/>
                  <a:gd name="T24" fmla="*/ 54 w 108"/>
                  <a:gd name="T25" fmla="*/ 78 h 104"/>
                  <a:gd name="T26" fmla="*/ 54 w 108"/>
                  <a:gd name="T27" fmla="*/ 78 h 104"/>
                  <a:gd name="T28" fmla="*/ 21 w 108"/>
                  <a:gd name="T29" fmla="*/ 100 h 104"/>
                  <a:gd name="T30" fmla="*/ 23 w 108"/>
                  <a:gd name="T31" fmla="*/ 102 h 104"/>
                  <a:gd name="T32" fmla="*/ 35 w 108"/>
                  <a:gd name="T33" fmla="*/ 64 h 104"/>
                  <a:gd name="T34" fmla="*/ 35 w 108"/>
                  <a:gd name="T35" fmla="*/ 64 h 104"/>
                  <a:gd name="T36" fmla="*/ 35 w 108"/>
                  <a:gd name="T37" fmla="*/ 64 h 104"/>
                  <a:gd name="T38" fmla="*/ 4 w 108"/>
                  <a:gd name="T39" fmla="*/ 41 h 104"/>
                  <a:gd name="T40" fmla="*/ 2 w 108"/>
                  <a:gd name="T41" fmla="*/ 43 h 104"/>
                  <a:gd name="T42" fmla="*/ 42 w 108"/>
                  <a:gd name="T43" fmla="*/ 43 h 104"/>
                  <a:gd name="T44" fmla="*/ 42 w 108"/>
                  <a:gd name="T45" fmla="*/ 43 h 104"/>
                  <a:gd name="T46" fmla="*/ 42 w 108"/>
                  <a:gd name="T47" fmla="*/ 43 h 104"/>
                  <a:gd name="T48" fmla="*/ 54 w 108"/>
                  <a:gd name="T49" fmla="*/ 5 h 104"/>
                  <a:gd name="T50" fmla="*/ 52 w 108"/>
                  <a:gd name="T51" fmla="*/ 5 h 104"/>
                  <a:gd name="T52" fmla="*/ 42 w 108"/>
                  <a:gd name="T53" fmla="*/ 41 h 104"/>
                  <a:gd name="T54" fmla="*/ 2 w 108"/>
                  <a:gd name="T55" fmla="*/ 41 h 104"/>
                  <a:gd name="T56" fmla="*/ 0 w 108"/>
                  <a:gd name="T57" fmla="*/ 41 h 104"/>
                  <a:gd name="T58" fmla="*/ 2 w 108"/>
                  <a:gd name="T59" fmla="*/ 43 h 104"/>
                  <a:gd name="T60" fmla="*/ 33 w 108"/>
                  <a:gd name="T61" fmla="*/ 67 h 104"/>
                  <a:gd name="T62" fmla="*/ 33 w 108"/>
                  <a:gd name="T63" fmla="*/ 64 h 104"/>
                  <a:gd name="T64" fmla="*/ 21 w 108"/>
                  <a:gd name="T65" fmla="*/ 102 h 104"/>
                  <a:gd name="T66" fmla="*/ 21 w 108"/>
                  <a:gd name="T67" fmla="*/ 104 h 104"/>
                  <a:gd name="T68" fmla="*/ 23 w 108"/>
                  <a:gd name="T69" fmla="*/ 102 h 104"/>
                  <a:gd name="T70" fmla="*/ 54 w 108"/>
                  <a:gd name="T71" fmla="*/ 81 h 104"/>
                  <a:gd name="T72" fmla="*/ 54 w 108"/>
                  <a:gd name="T73" fmla="*/ 81 h 104"/>
                  <a:gd name="T74" fmla="*/ 85 w 108"/>
                  <a:gd name="T75" fmla="*/ 102 h 104"/>
                  <a:gd name="T76" fmla="*/ 87 w 108"/>
                  <a:gd name="T77" fmla="*/ 104 h 104"/>
                  <a:gd name="T78" fmla="*/ 87 w 108"/>
                  <a:gd name="T79" fmla="*/ 102 h 104"/>
                  <a:gd name="T80" fmla="*/ 75 w 108"/>
                  <a:gd name="T81" fmla="*/ 64 h 104"/>
                  <a:gd name="T82" fmla="*/ 73 w 108"/>
                  <a:gd name="T83" fmla="*/ 67 h 104"/>
                  <a:gd name="T84" fmla="*/ 106 w 108"/>
                  <a:gd name="T85" fmla="*/ 43 h 104"/>
                  <a:gd name="T86" fmla="*/ 108 w 108"/>
                  <a:gd name="T87" fmla="*/ 41 h 104"/>
                  <a:gd name="T88" fmla="*/ 104 w 108"/>
                  <a:gd name="T89" fmla="*/ 41 h 104"/>
                  <a:gd name="T90" fmla="*/ 66 w 108"/>
                  <a:gd name="T91" fmla="*/ 41 h 104"/>
                  <a:gd name="T92" fmla="*/ 66 w 108"/>
                  <a:gd name="T93" fmla="*/ 41 h 104"/>
                  <a:gd name="T94" fmla="*/ 54 w 108"/>
                  <a:gd name="T95" fmla="*/ 5 h 104"/>
                  <a:gd name="T96" fmla="*/ 54 w 108"/>
                  <a:gd name="T97" fmla="*/ 0 h 104"/>
                  <a:gd name="T98" fmla="*/ 52 w 108"/>
                  <a:gd name="T99" fmla="*/ 5 h 104"/>
                  <a:gd name="T100" fmla="*/ 40 w 108"/>
                  <a:gd name="T101" fmla="*/ 41 h 104"/>
                  <a:gd name="T102" fmla="*/ 42 w 108"/>
                  <a:gd name="T103" fmla="*/ 41 h 1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8"/>
                  <a:gd name="T157" fmla="*/ 0 h 104"/>
                  <a:gd name="T158" fmla="*/ 108 w 108"/>
                  <a:gd name="T159" fmla="*/ 104 h 1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8" h="104">
                    <a:moveTo>
                      <a:pt x="52" y="5"/>
                    </a:moveTo>
                    <a:lnTo>
                      <a:pt x="63" y="43"/>
                    </a:lnTo>
                    <a:lnTo>
                      <a:pt x="66" y="43"/>
                    </a:lnTo>
                    <a:lnTo>
                      <a:pt x="104" y="43"/>
                    </a:lnTo>
                    <a:lnTo>
                      <a:pt x="104" y="41"/>
                    </a:lnTo>
                    <a:lnTo>
                      <a:pt x="73" y="64"/>
                    </a:lnTo>
                    <a:lnTo>
                      <a:pt x="70" y="64"/>
                    </a:lnTo>
                    <a:lnTo>
                      <a:pt x="73" y="64"/>
                    </a:lnTo>
                    <a:lnTo>
                      <a:pt x="85" y="102"/>
                    </a:lnTo>
                    <a:lnTo>
                      <a:pt x="85" y="100"/>
                    </a:lnTo>
                    <a:lnTo>
                      <a:pt x="54" y="78"/>
                    </a:lnTo>
                    <a:lnTo>
                      <a:pt x="21" y="100"/>
                    </a:lnTo>
                    <a:lnTo>
                      <a:pt x="23" y="102"/>
                    </a:lnTo>
                    <a:lnTo>
                      <a:pt x="35" y="64"/>
                    </a:lnTo>
                    <a:lnTo>
                      <a:pt x="4" y="41"/>
                    </a:lnTo>
                    <a:lnTo>
                      <a:pt x="2" y="43"/>
                    </a:lnTo>
                    <a:lnTo>
                      <a:pt x="42" y="43"/>
                    </a:lnTo>
                    <a:lnTo>
                      <a:pt x="54" y="5"/>
                    </a:lnTo>
                    <a:lnTo>
                      <a:pt x="52" y="5"/>
                    </a:lnTo>
                    <a:close/>
                    <a:moveTo>
                      <a:pt x="42" y="41"/>
                    </a:moveTo>
                    <a:lnTo>
                      <a:pt x="2" y="41"/>
                    </a:lnTo>
                    <a:lnTo>
                      <a:pt x="0" y="41"/>
                    </a:lnTo>
                    <a:lnTo>
                      <a:pt x="2" y="43"/>
                    </a:lnTo>
                    <a:lnTo>
                      <a:pt x="33" y="67"/>
                    </a:lnTo>
                    <a:lnTo>
                      <a:pt x="33" y="64"/>
                    </a:lnTo>
                    <a:lnTo>
                      <a:pt x="21" y="102"/>
                    </a:lnTo>
                    <a:lnTo>
                      <a:pt x="21" y="104"/>
                    </a:lnTo>
                    <a:lnTo>
                      <a:pt x="23" y="102"/>
                    </a:lnTo>
                    <a:lnTo>
                      <a:pt x="54" y="81"/>
                    </a:lnTo>
                    <a:lnTo>
                      <a:pt x="85" y="102"/>
                    </a:lnTo>
                    <a:lnTo>
                      <a:pt x="87" y="104"/>
                    </a:lnTo>
                    <a:lnTo>
                      <a:pt x="87" y="102"/>
                    </a:lnTo>
                    <a:lnTo>
                      <a:pt x="75" y="64"/>
                    </a:lnTo>
                    <a:lnTo>
                      <a:pt x="73" y="67"/>
                    </a:lnTo>
                    <a:lnTo>
                      <a:pt x="106" y="43"/>
                    </a:lnTo>
                    <a:lnTo>
                      <a:pt x="108" y="41"/>
                    </a:lnTo>
                    <a:lnTo>
                      <a:pt x="104" y="41"/>
                    </a:lnTo>
                    <a:lnTo>
                      <a:pt x="66" y="41"/>
                    </a:lnTo>
                    <a:lnTo>
                      <a:pt x="54" y="5"/>
                    </a:lnTo>
                    <a:lnTo>
                      <a:pt x="54" y="0"/>
                    </a:lnTo>
                    <a:lnTo>
                      <a:pt x="52" y="5"/>
                    </a:lnTo>
                    <a:lnTo>
                      <a:pt x="40" y="41"/>
                    </a:lnTo>
                    <a:lnTo>
                      <a:pt x="42" y="41"/>
                    </a:lnTo>
                    <a:close/>
                  </a:path>
                </a:pathLst>
              </a:custGeom>
              <a:solidFill>
                <a:srgbClr val="F8981D"/>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0" name="Freeform 90"/>
              <p:cNvSpPr>
                <a:spLocks noEditPoints="1"/>
              </p:cNvSpPr>
              <p:nvPr/>
            </p:nvSpPr>
            <p:spPr bwMode="auto">
              <a:xfrm>
                <a:off x="1103892" y="4913914"/>
                <a:ext cx="24550" cy="54435"/>
              </a:xfrm>
              <a:custGeom>
                <a:avLst/>
                <a:gdLst>
                  <a:gd name="T0" fmla="*/ 33 w 33"/>
                  <a:gd name="T1" fmla="*/ 73 h 73"/>
                  <a:gd name="T2" fmla="*/ 26 w 33"/>
                  <a:gd name="T3" fmla="*/ 73 h 73"/>
                  <a:gd name="T4" fmla="*/ 24 w 33"/>
                  <a:gd name="T5" fmla="*/ 56 h 73"/>
                  <a:gd name="T6" fmla="*/ 10 w 33"/>
                  <a:gd name="T7" fmla="*/ 56 h 73"/>
                  <a:gd name="T8" fmla="*/ 7 w 33"/>
                  <a:gd name="T9" fmla="*/ 73 h 73"/>
                  <a:gd name="T10" fmla="*/ 0 w 33"/>
                  <a:gd name="T11" fmla="*/ 73 h 73"/>
                  <a:gd name="T12" fmla="*/ 0 w 33"/>
                  <a:gd name="T13" fmla="*/ 73 h 73"/>
                  <a:gd name="T14" fmla="*/ 14 w 33"/>
                  <a:gd name="T15" fmla="*/ 0 h 73"/>
                  <a:gd name="T16" fmla="*/ 21 w 33"/>
                  <a:gd name="T17" fmla="*/ 0 h 73"/>
                  <a:gd name="T18" fmla="*/ 33 w 33"/>
                  <a:gd name="T19" fmla="*/ 73 h 73"/>
                  <a:gd name="T20" fmla="*/ 24 w 33"/>
                  <a:gd name="T21" fmla="*/ 52 h 73"/>
                  <a:gd name="T22" fmla="*/ 17 w 33"/>
                  <a:gd name="T23" fmla="*/ 11 h 73"/>
                  <a:gd name="T24" fmla="*/ 10 w 33"/>
                  <a:gd name="T25" fmla="*/ 52 h 73"/>
                  <a:gd name="T26" fmla="*/ 24 w 33"/>
                  <a:gd name="T27" fmla="*/ 52 h 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73"/>
                  <a:gd name="T44" fmla="*/ 33 w 33"/>
                  <a:gd name="T45" fmla="*/ 73 h 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73">
                    <a:moveTo>
                      <a:pt x="33" y="73"/>
                    </a:moveTo>
                    <a:lnTo>
                      <a:pt x="26" y="73"/>
                    </a:lnTo>
                    <a:lnTo>
                      <a:pt x="24" y="56"/>
                    </a:lnTo>
                    <a:lnTo>
                      <a:pt x="10" y="56"/>
                    </a:lnTo>
                    <a:lnTo>
                      <a:pt x="7" y="73"/>
                    </a:lnTo>
                    <a:lnTo>
                      <a:pt x="0" y="73"/>
                    </a:lnTo>
                    <a:lnTo>
                      <a:pt x="14" y="0"/>
                    </a:lnTo>
                    <a:lnTo>
                      <a:pt x="21" y="0"/>
                    </a:lnTo>
                    <a:lnTo>
                      <a:pt x="33" y="73"/>
                    </a:lnTo>
                    <a:close/>
                    <a:moveTo>
                      <a:pt x="24" y="52"/>
                    </a:moveTo>
                    <a:lnTo>
                      <a:pt x="17" y="11"/>
                    </a:lnTo>
                    <a:lnTo>
                      <a:pt x="10" y="52"/>
                    </a:lnTo>
                    <a:lnTo>
                      <a:pt x="24" y="52"/>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1" name="Freeform 91"/>
              <p:cNvSpPr>
                <a:spLocks/>
              </p:cNvSpPr>
              <p:nvPr/>
            </p:nvSpPr>
            <p:spPr bwMode="auto">
              <a:xfrm>
                <a:off x="1135882"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4903 h 19"/>
                  <a:gd name="T10" fmla="*/ 4871 w 11"/>
                  <a:gd name="T11" fmla="*/ 0 h 19"/>
                  <a:gd name="T12" fmla="*/ 18514 w 11"/>
                  <a:gd name="T13" fmla="*/ 0 h 19"/>
                  <a:gd name="T14" fmla="*/ 25090 w 11"/>
                  <a:gd name="T15" fmla="*/ 4903 h 19"/>
                  <a:gd name="T16" fmla="*/ 25090 w 11"/>
                  <a:gd name="T17" fmla="*/ 13777 h 19"/>
                  <a:gd name="T18" fmla="*/ 18514 w 11"/>
                  <a:gd name="T19" fmla="*/ 13777 h 19"/>
                  <a:gd name="T20" fmla="*/ 18514 w 11"/>
                  <a:gd name="T21" fmla="*/ 4903 h 19"/>
                  <a:gd name="T22" fmla="*/ 4871 w 11"/>
                  <a:gd name="T23" fmla="*/ 4903 h 19"/>
                  <a:gd name="T24" fmla="*/ 4871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8" y="19"/>
                    </a:cubicBezTo>
                    <a:cubicBezTo>
                      <a:pt x="2" y="19"/>
                      <a:pt x="2" y="19"/>
                      <a:pt x="2" y="19"/>
                    </a:cubicBezTo>
                    <a:cubicBezTo>
                      <a:pt x="1" y="19"/>
                      <a:pt x="0" y="18"/>
                      <a:pt x="0" y="17"/>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17"/>
                      <a:pt x="2" y="17"/>
                      <a:pt x="2"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2" name="Freeform 92"/>
              <p:cNvSpPr>
                <a:spLocks/>
              </p:cNvSpPr>
              <p:nvPr/>
            </p:nvSpPr>
            <p:spPr bwMode="auto">
              <a:xfrm>
                <a:off x="1161920" y="4934793"/>
                <a:ext cx="19343" cy="33556"/>
              </a:xfrm>
              <a:custGeom>
                <a:avLst/>
                <a:gdLst>
                  <a:gd name="T0" fmla="*/ 25090 w 11"/>
                  <a:gd name="T1" fmla="*/ 39709 h 19"/>
                  <a:gd name="T2" fmla="*/ 20575 w 11"/>
                  <a:gd name="T3" fmla="*/ 44652 h 19"/>
                  <a:gd name="T4" fmla="*/ 4871 w 11"/>
                  <a:gd name="T5" fmla="*/ 44652 h 19"/>
                  <a:gd name="T6" fmla="*/ 0 w 11"/>
                  <a:gd name="T7" fmla="*/ 39709 h 19"/>
                  <a:gd name="T8" fmla="*/ 0 w 11"/>
                  <a:gd name="T9" fmla="*/ 4903 h 19"/>
                  <a:gd name="T10" fmla="*/ 4871 w 11"/>
                  <a:gd name="T11" fmla="*/ 0 h 19"/>
                  <a:gd name="T12" fmla="*/ 20575 w 11"/>
                  <a:gd name="T13" fmla="*/ 0 h 19"/>
                  <a:gd name="T14" fmla="*/ 25090 w 11"/>
                  <a:gd name="T15" fmla="*/ 4903 h 19"/>
                  <a:gd name="T16" fmla="*/ 25090 w 11"/>
                  <a:gd name="T17" fmla="*/ 13777 h 19"/>
                  <a:gd name="T18" fmla="*/ 18514 w 11"/>
                  <a:gd name="T19" fmla="*/ 13777 h 19"/>
                  <a:gd name="T20" fmla="*/ 18514 w 11"/>
                  <a:gd name="T21" fmla="*/ 4903 h 19"/>
                  <a:gd name="T22" fmla="*/ 7022 w 11"/>
                  <a:gd name="T23" fmla="*/ 4903 h 19"/>
                  <a:gd name="T24" fmla="*/ 7022 w 11"/>
                  <a:gd name="T25" fmla="*/ 39709 h 19"/>
                  <a:gd name="T26" fmla="*/ 18514 w 11"/>
                  <a:gd name="T27" fmla="*/ 39709 h 19"/>
                  <a:gd name="T28" fmla="*/ 18514 w 11"/>
                  <a:gd name="T29" fmla="*/ 30555 h 19"/>
                  <a:gd name="T30" fmla="*/ 25090 w 11"/>
                  <a:gd name="T31" fmla="*/ 30555 h 19"/>
                  <a:gd name="T32" fmla="*/ 25090 w 11"/>
                  <a:gd name="T33" fmla="*/ 39709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1" y="17"/>
                    </a:moveTo>
                    <a:cubicBezTo>
                      <a:pt x="11" y="18"/>
                      <a:pt x="10" y="19"/>
                      <a:pt x="9" y="19"/>
                    </a:cubicBezTo>
                    <a:cubicBezTo>
                      <a:pt x="2" y="19"/>
                      <a:pt x="2" y="19"/>
                      <a:pt x="2" y="19"/>
                    </a:cubicBezTo>
                    <a:cubicBezTo>
                      <a:pt x="1" y="19"/>
                      <a:pt x="0" y="18"/>
                      <a:pt x="0" y="17"/>
                    </a:cubicBezTo>
                    <a:cubicBezTo>
                      <a:pt x="0" y="2"/>
                      <a:pt x="0" y="2"/>
                      <a:pt x="0" y="2"/>
                    </a:cubicBezTo>
                    <a:cubicBezTo>
                      <a:pt x="0" y="0"/>
                      <a:pt x="1" y="0"/>
                      <a:pt x="2" y="0"/>
                    </a:cubicBezTo>
                    <a:cubicBezTo>
                      <a:pt x="9" y="0"/>
                      <a:pt x="9" y="0"/>
                      <a:pt x="9" y="0"/>
                    </a:cubicBezTo>
                    <a:cubicBezTo>
                      <a:pt x="10" y="0"/>
                      <a:pt x="11" y="0"/>
                      <a:pt x="11" y="2"/>
                    </a:cubicBezTo>
                    <a:cubicBezTo>
                      <a:pt x="11" y="6"/>
                      <a:pt x="11" y="6"/>
                      <a:pt x="11" y="6"/>
                    </a:cubicBezTo>
                    <a:cubicBezTo>
                      <a:pt x="8" y="6"/>
                      <a:pt x="8" y="6"/>
                      <a:pt x="8" y="6"/>
                    </a:cubicBezTo>
                    <a:cubicBezTo>
                      <a:pt x="8" y="2"/>
                      <a:pt x="8" y="2"/>
                      <a:pt x="8" y="2"/>
                    </a:cubicBezTo>
                    <a:cubicBezTo>
                      <a:pt x="3" y="2"/>
                      <a:pt x="3" y="2"/>
                      <a:pt x="3" y="2"/>
                    </a:cubicBezTo>
                    <a:cubicBezTo>
                      <a:pt x="3" y="17"/>
                      <a:pt x="3" y="17"/>
                      <a:pt x="3" y="17"/>
                    </a:cubicBezTo>
                    <a:cubicBezTo>
                      <a:pt x="8" y="17"/>
                      <a:pt x="8" y="17"/>
                      <a:pt x="8" y="17"/>
                    </a:cubicBezTo>
                    <a:cubicBezTo>
                      <a:pt x="8" y="13"/>
                      <a:pt x="8" y="13"/>
                      <a:pt x="8" y="13"/>
                    </a:cubicBezTo>
                    <a:cubicBezTo>
                      <a:pt x="11" y="13"/>
                      <a:pt x="11" y="13"/>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3" name="Freeform 93"/>
              <p:cNvSpPr>
                <a:spLocks noEditPoints="1"/>
              </p:cNvSpPr>
              <p:nvPr/>
            </p:nvSpPr>
            <p:spPr bwMode="auto">
              <a:xfrm>
                <a:off x="1187958" y="4934793"/>
                <a:ext cx="19343" cy="33556"/>
              </a:xfrm>
              <a:custGeom>
                <a:avLst/>
                <a:gdLst>
                  <a:gd name="T0" fmla="*/ 25090 w 11"/>
                  <a:gd name="T1" fmla="*/ 39709 h 19"/>
                  <a:gd name="T2" fmla="*/ 20575 w 11"/>
                  <a:gd name="T3" fmla="*/ 44652 h 19"/>
                  <a:gd name="T4" fmla="*/ 7022 w 11"/>
                  <a:gd name="T5" fmla="*/ 44652 h 19"/>
                  <a:gd name="T6" fmla="*/ 0 w 11"/>
                  <a:gd name="T7" fmla="*/ 39709 h 19"/>
                  <a:gd name="T8" fmla="*/ 0 w 11"/>
                  <a:gd name="T9" fmla="*/ 4903 h 19"/>
                  <a:gd name="T10" fmla="*/ 7022 w 11"/>
                  <a:gd name="T11" fmla="*/ 0 h 19"/>
                  <a:gd name="T12" fmla="*/ 20575 w 11"/>
                  <a:gd name="T13" fmla="*/ 0 h 19"/>
                  <a:gd name="T14" fmla="*/ 25090 w 11"/>
                  <a:gd name="T15" fmla="*/ 4903 h 19"/>
                  <a:gd name="T16" fmla="*/ 25090 w 11"/>
                  <a:gd name="T17" fmla="*/ 20804 h 19"/>
                  <a:gd name="T18" fmla="*/ 23532 w 11"/>
                  <a:gd name="T19" fmla="*/ 23845 h 19"/>
                  <a:gd name="T20" fmla="*/ 7022 w 11"/>
                  <a:gd name="T21" fmla="*/ 23845 h 19"/>
                  <a:gd name="T22" fmla="*/ 7022 w 11"/>
                  <a:gd name="T23" fmla="*/ 39709 h 19"/>
                  <a:gd name="T24" fmla="*/ 20575 w 11"/>
                  <a:gd name="T25" fmla="*/ 39709 h 19"/>
                  <a:gd name="T26" fmla="*/ 20575 w 11"/>
                  <a:gd name="T27" fmla="*/ 30555 h 19"/>
                  <a:gd name="T28" fmla="*/ 25090 w 11"/>
                  <a:gd name="T29" fmla="*/ 30555 h 19"/>
                  <a:gd name="T30" fmla="*/ 25090 w 11"/>
                  <a:gd name="T31" fmla="*/ 39709 h 19"/>
                  <a:gd name="T32" fmla="*/ 20575 w 11"/>
                  <a:gd name="T33" fmla="*/ 18853 h 19"/>
                  <a:gd name="T34" fmla="*/ 20575 w 11"/>
                  <a:gd name="T35" fmla="*/ 4903 h 19"/>
                  <a:gd name="T36" fmla="*/ 7022 w 11"/>
                  <a:gd name="T37" fmla="*/ 4903 h 19"/>
                  <a:gd name="T38" fmla="*/ 7022 w 11"/>
                  <a:gd name="T39" fmla="*/ 18853 h 19"/>
                  <a:gd name="T40" fmla="*/ 20575 w 11"/>
                  <a:gd name="T41" fmla="*/ 18853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9"/>
                  <a:gd name="T65" fmla="*/ 11 w 11"/>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9">
                    <a:moveTo>
                      <a:pt x="11" y="17"/>
                    </a:moveTo>
                    <a:cubicBezTo>
                      <a:pt x="11" y="18"/>
                      <a:pt x="11" y="19"/>
                      <a:pt x="9" y="19"/>
                    </a:cubicBezTo>
                    <a:cubicBezTo>
                      <a:pt x="3" y="19"/>
                      <a:pt x="3" y="19"/>
                      <a:pt x="3" y="19"/>
                    </a:cubicBezTo>
                    <a:cubicBezTo>
                      <a:pt x="1" y="19"/>
                      <a:pt x="0" y="19"/>
                      <a:pt x="0" y="17"/>
                    </a:cubicBezTo>
                    <a:cubicBezTo>
                      <a:pt x="0" y="2"/>
                      <a:pt x="0" y="2"/>
                      <a:pt x="0" y="2"/>
                    </a:cubicBezTo>
                    <a:cubicBezTo>
                      <a:pt x="0" y="0"/>
                      <a:pt x="1" y="0"/>
                      <a:pt x="3" y="0"/>
                    </a:cubicBezTo>
                    <a:cubicBezTo>
                      <a:pt x="9" y="0"/>
                      <a:pt x="9" y="0"/>
                      <a:pt x="9" y="0"/>
                    </a:cubicBezTo>
                    <a:cubicBezTo>
                      <a:pt x="11" y="0"/>
                      <a:pt x="11" y="0"/>
                      <a:pt x="11" y="2"/>
                    </a:cubicBezTo>
                    <a:cubicBezTo>
                      <a:pt x="11" y="9"/>
                      <a:pt x="11" y="9"/>
                      <a:pt x="11" y="9"/>
                    </a:cubicBezTo>
                    <a:cubicBezTo>
                      <a:pt x="10" y="10"/>
                      <a:pt x="10" y="10"/>
                      <a:pt x="10" y="10"/>
                    </a:cubicBezTo>
                    <a:cubicBezTo>
                      <a:pt x="3" y="10"/>
                      <a:pt x="3" y="10"/>
                      <a:pt x="3" y="10"/>
                    </a:cubicBezTo>
                    <a:cubicBezTo>
                      <a:pt x="3" y="17"/>
                      <a:pt x="3" y="17"/>
                      <a:pt x="3" y="17"/>
                    </a:cubicBezTo>
                    <a:cubicBezTo>
                      <a:pt x="9" y="17"/>
                      <a:pt x="9" y="17"/>
                      <a:pt x="9" y="17"/>
                    </a:cubicBezTo>
                    <a:cubicBezTo>
                      <a:pt x="9" y="13"/>
                      <a:pt x="9" y="13"/>
                      <a:pt x="9" y="13"/>
                    </a:cubicBezTo>
                    <a:cubicBezTo>
                      <a:pt x="11" y="13"/>
                      <a:pt x="11" y="13"/>
                      <a:pt x="11" y="13"/>
                    </a:cubicBezTo>
                    <a:lnTo>
                      <a:pt x="11" y="17"/>
                    </a:lnTo>
                    <a:close/>
                    <a:moveTo>
                      <a:pt x="9" y="8"/>
                    </a:moveTo>
                    <a:cubicBezTo>
                      <a:pt x="9" y="2"/>
                      <a:pt x="9" y="2"/>
                      <a:pt x="9" y="2"/>
                    </a:cubicBezTo>
                    <a:cubicBezTo>
                      <a:pt x="3" y="2"/>
                      <a:pt x="3" y="2"/>
                      <a:pt x="3" y="2"/>
                    </a:cubicBezTo>
                    <a:cubicBezTo>
                      <a:pt x="3" y="8"/>
                      <a:pt x="3" y="8"/>
                      <a:pt x="3" y="8"/>
                    </a:cubicBezTo>
                    <a:lnTo>
                      <a:pt x="9" y="8"/>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4" name="Freeform 94"/>
              <p:cNvSpPr>
                <a:spLocks/>
              </p:cNvSpPr>
              <p:nvPr/>
            </p:nvSpPr>
            <p:spPr bwMode="auto">
              <a:xfrm>
                <a:off x="1216228" y="4934793"/>
                <a:ext cx="19343" cy="33556"/>
              </a:xfrm>
              <a:custGeom>
                <a:avLst/>
                <a:gdLst>
                  <a:gd name="T0" fmla="*/ 25090 w 11"/>
                  <a:gd name="T1" fmla="*/ 39709 h 19"/>
                  <a:gd name="T2" fmla="*/ 18514 w 11"/>
                  <a:gd name="T3" fmla="*/ 44652 h 19"/>
                  <a:gd name="T4" fmla="*/ 4871 w 11"/>
                  <a:gd name="T5" fmla="*/ 44652 h 19"/>
                  <a:gd name="T6" fmla="*/ 0 w 11"/>
                  <a:gd name="T7" fmla="*/ 39709 h 19"/>
                  <a:gd name="T8" fmla="*/ 0 w 11"/>
                  <a:gd name="T9" fmla="*/ 30555 h 19"/>
                  <a:gd name="T10" fmla="*/ 4871 w 11"/>
                  <a:gd name="T11" fmla="*/ 30555 h 19"/>
                  <a:gd name="T12" fmla="*/ 4871 w 11"/>
                  <a:gd name="T13" fmla="*/ 39709 h 19"/>
                  <a:gd name="T14" fmla="*/ 18514 w 11"/>
                  <a:gd name="T15" fmla="*/ 39709 h 19"/>
                  <a:gd name="T16" fmla="*/ 18514 w 11"/>
                  <a:gd name="T17" fmla="*/ 30555 h 19"/>
                  <a:gd name="T18" fmla="*/ 2061 w 11"/>
                  <a:gd name="T19" fmla="*/ 16766 h 19"/>
                  <a:gd name="T20" fmla="*/ 0 w 11"/>
                  <a:gd name="T21" fmla="*/ 11612 h 19"/>
                  <a:gd name="T22" fmla="*/ 0 w 11"/>
                  <a:gd name="T23" fmla="*/ 4903 h 19"/>
                  <a:gd name="T24" fmla="*/ 4871 w 11"/>
                  <a:gd name="T25" fmla="*/ 0 h 19"/>
                  <a:gd name="T26" fmla="*/ 18514 w 11"/>
                  <a:gd name="T27" fmla="*/ 0 h 19"/>
                  <a:gd name="T28" fmla="*/ 25090 w 11"/>
                  <a:gd name="T29" fmla="*/ 4903 h 19"/>
                  <a:gd name="T30" fmla="*/ 25090 w 11"/>
                  <a:gd name="T31" fmla="*/ 13777 h 19"/>
                  <a:gd name="T32" fmla="*/ 18514 w 11"/>
                  <a:gd name="T33" fmla="*/ 13777 h 19"/>
                  <a:gd name="T34" fmla="*/ 18514 w 11"/>
                  <a:gd name="T35" fmla="*/ 4903 h 19"/>
                  <a:gd name="T36" fmla="*/ 4871 w 11"/>
                  <a:gd name="T37" fmla="*/ 4903 h 19"/>
                  <a:gd name="T38" fmla="*/ 4871 w 11"/>
                  <a:gd name="T39" fmla="*/ 11612 h 19"/>
                  <a:gd name="T40" fmla="*/ 23532 w 11"/>
                  <a:gd name="T41" fmla="*/ 25932 h 19"/>
                  <a:gd name="T42" fmla="*/ 25090 w 11"/>
                  <a:gd name="T43" fmla="*/ 30555 h 19"/>
                  <a:gd name="T44" fmla="*/ 25090 w 11"/>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9"/>
                  <a:gd name="T71" fmla="*/ 11 w 11"/>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9">
                    <a:moveTo>
                      <a:pt x="11" y="17"/>
                    </a:moveTo>
                    <a:cubicBezTo>
                      <a:pt x="11" y="18"/>
                      <a:pt x="10" y="19"/>
                      <a:pt x="8" y="19"/>
                    </a:cubicBezTo>
                    <a:cubicBezTo>
                      <a:pt x="2" y="19"/>
                      <a:pt x="2" y="19"/>
                      <a:pt x="2" y="19"/>
                    </a:cubicBezTo>
                    <a:cubicBezTo>
                      <a:pt x="1"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1" y="0"/>
                      <a:pt x="2" y="0"/>
                    </a:cubicBezTo>
                    <a:cubicBezTo>
                      <a:pt x="8" y="0"/>
                      <a:pt x="8" y="0"/>
                      <a:pt x="8" y="0"/>
                    </a:cubicBezTo>
                    <a:cubicBezTo>
                      <a:pt x="10" y="0"/>
                      <a:pt x="11" y="0"/>
                      <a:pt x="11" y="2"/>
                    </a:cubicBezTo>
                    <a:cubicBezTo>
                      <a:pt x="11" y="6"/>
                      <a:pt x="11" y="6"/>
                      <a:pt x="11" y="6"/>
                    </a:cubicBezTo>
                    <a:cubicBezTo>
                      <a:pt x="8" y="6"/>
                      <a:pt x="8" y="6"/>
                      <a:pt x="8" y="6"/>
                    </a:cubicBezTo>
                    <a:cubicBezTo>
                      <a:pt x="8" y="2"/>
                      <a:pt x="8" y="2"/>
                      <a:pt x="8" y="2"/>
                    </a:cubicBezTo>
                    <a:cubicBezTo>
                      <a:pt x="2" y="2"/>
                      <a:pt x="2" y="2"/>
                      <a:pt x="2" y="2"/>
                    </a:cubicBezTo>
                    <a:cubicBezTo>
                      <a:pt x="2" y="5"/>
                      <a:pt x="2" y="5"/>
                      <a:pt x="2" y="5"/>
                    </a:cubicBezTo>
                    <a:cubicBezTo>
                      <a:pt x="10" y="11"/>
                      <a:pt x="10" y="11"/>
                      <a:pt x="10" y="11"/>
                    </a:cubicBezTo>
                    <a:cubicBezTo>
                      <a:pt x="10" y="12"/>
                      <a:pt x="11" y="12"/>
                      <a:pt x="11" y="13"/>
                    </a:cubicBezTo>
                    <a:lnTo>
                      <a:pt x="11"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5" name="Freeform 95"/>
              <p:cNvSpPr>
                <a:spLocks/>
              </p:cNvSpPr>
              <p:nvPr/>
            </p:nvSpPr>
            <p:spPr bwMode="auto">
              <a:xfrm>
                <a:off x="1243010" y="4934793"/>
                <a:ext cx="17111" cy="33556"/>
              </a:xfrm>
              <a:custGeom>
                <a:avLst/>
                <a:gdLst>
                  <a:gd name="T0" fmla="*/ 18080 w 10"/>
                  <a:gd name="T1" fmla="*/ 39709 h 19"/>
                  <a:gd name="T2" fmla="*/ 13908 w 10"/>
                  <a:gd name="T3" fmla="*/ 44652 h 19"/>
                  <a:gd name="T4" fmla="*/ 4110 w 10"/>
                  <a:gd name="T5" fmla="*/ 44652 h 19"/>
                  <a:gd name="T6" fmla="*/ 0 w 10"/>
                  <a:gd name="T7" fmla="*/ 39709 h 19"/>
                  <a:gd name="T8" fmla="*/ 0 w 10"/>
                  <a:gd name="T9" fmla="*/ 30555 h 19"/>
                  <a:gd name="T10" fmla="*/ 4110 w 10"/>
                  <a:gd name="T11" fmla="*/ 30555 h 19"/>
                  <a:gd name="T12" fmla="*/ 4110 w 10"/>
                  <a:gd name="T13" fmla="*/ 39709 h 19"/>
                  <a:gd name="T14" fmla="*/ 13908 w 10"/>
                  <a:gd name="T15" fmla="*/ 39709 h 19"/>
                  <a:gd name="T16" fmla="*/ 13908 w 10"/>
                  <a:gd name="T17" fmla="*/ 30555 h 19"/>
                  <a:gd name="T18" fmla="*/ 1787 w 10"/>
                  <a:gd name="T19" fmla="*/ 16766 h 19"/>
                  <a:gd name="T20" fmla="*/ 0 w 10"/>
                  <a:gd name="T21" fmla="*/ 11612 h 19"/>
                  <a:gd name="T22" fmla="*/ 0 w 10"/>
                  <a:gd name="T23" fmla="*/ 4903 h 19"/>
                  <a:gd name="T24" fmla="*/ 4110 w 10"/>
                  <a:gd name="T25" fmla="*/ 0 h 19"/>
                  <a:gd name="T26" fmla="*/ 13908 w 10"/>
                  <a:gd name="T27" fmla="*/ 0 h 19"/>
                  <a:gd name="T28" fmla="*/ 18080 w 10"/>
                  <a:gd name="T29" fmla="*/ 4903 h 19"/>
                  <a:gd name="T30" fmla="*/ 18080 w 10"/>
                  <a:gd name="T31" fmla="*/ 13777 h 19"/>
                  <a:gd name="T32" fmla="*/ 13908 w 10"/>
                  <a:gd name="T33" fmla="*/ 13777 h 19"/>
                  <a:gd name="T34" fmla="*/ 13908 w 10"/>
                  <a:gd name="T35" fmla="*/ 4903 h 19"/>
                  <a:gd name="T36" fmla="*/ 4110 w 10"/>
                  <a:gd name="T37" fmla="*/ 4903 h 19"/>
                  <a:gd name="T38" fmla="*/ 4110 w 10"/>
                  <a:gd name="T39" fmla="*/ 11612 h 19"/>
                  <a:gd name="T40" fmla="*/ 16293 w 10"/>
                  <a:gd name="T41" fmla="*/ 25932 h 19"/>
                  <a:gd name="T42" fmla="*/ 18080 w 10"/>
                  <a:gd name="T43" fmla="*/ 30555 h 19"/>
                  <a:gd name="T44" fmla="*/ 18080 w 10"/>
                  <a:gd name="T45" fmla="*/ 39709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
                  <a:gd name="T70" fmla="*/ 0 h 19"/>
                  <a:gd name="T71" fmla="*/ 10 w 10"/>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 h="19">
                    <a:moveTo>
                      <a:pt x="10" y="17"/>
                    </a:moveTo>
                    <a:cubicBezTo>
                      <a:pt x="10" y="18"/>
                      <a:pt x="10" y="19"/>
                      <a:pt x="8" y="19"/>
                    </a:cubicBezTo>
                    <a:cubicBezTo>
                      <a:pt x="2" y="19"/>
                      <a:pt x="2" y="19"/>
                      <a:pt x="2" y="19"/>
                    </a:cubicBezTo>
                    <a:cubicBezTo>
                      <a:pt x="0" y="19"/>
                      <a:pt x="0" y="18"/>
                      <a:pt x="0" y="17"/>
                    </a:cubicBezTo>
                    <a:cubicBezTo>
                      <a:pt x="0" y="13"/>
                      <a:pt x="0" y="13"/>
                      <a:pt x="0" y="13"/>
                    </a:cubicBezTo>
                    <a:cubicBezTo>
                      <a:pt x="2" y="13"/>
                      <a:pt x="2" y="13"/>
                      <a:pt x="2" y="13"/>
                    </a:cubicBezTo>
                    <a:cubicBezTo>
                      <a:pt x="2" y="17"/>
                      <a:pt x="2" y="17"/>
                      <a:pt x="2" y="17"/>
                    </a:cubicBezTo>
                    <a:cubicBezTo>
                      <a:pt x="8" y="17"/>
                      <a:pt x="8" y="17"/>
                      <a:pt x="8" y="17"/>
                    </a:cubicBezTo>
                    <a:cubicBezTo>
                      <a:pt x="8" y="13"/>
                      <a:pt x="8" y="13"/>
                      <a:pt x="8" y="13"/>
                    </a:cubicBezTo>
                    <a:cubicBezTo>
                      <a:pt x="1" y="7"/>
                      <a:pt x="1" y="7"/>
                      <a:pt x="1" y="7"/>
                    </a:cubicBezTo>
                    <a:cubicBezTo>
                      <a:pt x="0" y="7"/>
                      <a:pt x="0" y="6"/>
                      <a:pt x="0" y="5"/>
                    </a:cubicBezTo>
                    <a:cubicBezTo>
                      <a:pt x="0" y="2"/>
                      <a:pt x="0" y="2"/>
                      <a:pt x="0" y="2"/>
                    </a:cubicBezTo>
                    <a:cubicBezTo>
                      <a:pt x="0" y="0"/>
                      <a:pt x="0" y="0"/>
                      <a:pt x="2" y="0"/>
                    </a:cubicBezTo>
                    <a:cubicBezTo>
                      <a:pt x="8" y="0"/>
                      <a:pt x="8" y="0"/>
                      <a:pt x="8" y="0"/>
                    </a:cubicBezTo>
                    <a:cubicBezTo>
                      <a:pt x="10" y="0"/>
                      <a:pt x="10" y="0"/>
                      <a:pt x="10" y="2"/>
                    </a:cubicBezTo>
                    <a:cubicBezTo>
                      <a:pt x="10" y="6"/>
                      <a:pt x="10" y="6"/>
                      <a:pt x="10" y="6"/>
                    </a:cubicBezTo>
                    <a:cubicBezTo>
                      <a:pt x="8" y="6"/>
                      <a:pt x="8" y="6"/>
                      <a:pt x="8" y="6"/>
                    </a:cubicBezTo>
                    <a:cubicBezTo>
                      <a:pt x="8" y="2"/>
                      <a:pt x="8" y="2"/>
                      <a:pt x="8" y="2"/>
                    </a:cubicBezTo>
                    <a:cubicBezTo>
                      <a:pt x="2" y="2"/>
                      <a:pt x="2" y="2"/>
                      <a:pt x="2" y="2"/>
                    </a:cubicBezTo>
                    <a:cubicBezTo>
                      <a:pt x="2" y="5"/>
                      <a:pt x="2" y="5"/>
                      <a:pt x="2" y="5"/>
                    </a:cubicBezTo>
                    <a:cubicBezTo>
                      <a:pt x="9" y="11"/>
                      <a:pt x="9" y="11"/>
                      <a:pt x="9" y="11"/>
                    </a:cubicBezTo>
                    <a:cubicBezTo>
                      <a:pt x="10" y="12"/>
                      <a:pt x="10" y="12"/>
                      <a:pt x="10" y="13"/>
                    </a:cubicBezTo>
                    <a:lnTo>
                      <a:pt x="10" y="17"/>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sp>
            <p:nvSpPr>
              <p:cNvPr id="126" name="Freeform 96"/>
              <p:cNvSpPr>
                <a:spLocks noEditPoints="1"/>
              </p:cNvSpPr>
              <p:nvPr/>
            </p:nvSpPr>
            <p:spPr bwMode="auto">
              <a:xfrm>
                <a:off x="1280207" y="4938521"/>
                <a:ext cx="5208" cy="29827"/>
              </a:xfrm>
              <a:custGeom>
                <a:avLst/>
                <a:gdLst>
                  <a:gd name="T0" fmla="*/ 7 w 7"/>
                  <a:gd name="T1" fmla="*/ 9 h 40"/>
                  <a:gd name="T2" fmla="*/ 0 w 7"/>
                  <a:gd name="T3" fmla="*/ 9 h 40"/>
                  <a:gd name="T4" fmla="*/ 0 w 7"/>
                  <a:gd name="T5" fmla="*/ 0 h 40"/>
                  <a:gd name="T6" fmla="*/ 7 w 7"/>
                  <a:gd name="T7" fmla="*/ 0 h 40"/>
                  <a:gd name="T8" fmla="*/ 7 w 7"/>
                  <a:gd name="T9" fmla="*/ 9 h 40"/>
                  <a:gd name="T10" fmla="*/ 7 w 7"/>
                  <a:gd name="T11" fmla="*/ 40 h 40"/>
                  <a:gd name="T12" fmla="*/ 0 w 7"/>
                  <a:gd name="T13" fmla="*/ 40 h 40"/>
                  <a:gd name="T14" fmla="*/ 0 w 7"/>
                  <a:gd name="T15" fmla="*/ 33 h 40"/>
                  <a:gd name="T16" fmla="*/ 7 w 7"/>
                  <a:gd name="T17" fmla="*/ 33 h 40"/>
                  <a:gd name="T18" fmla="*/ 7 w 7"/>
                  <a:gd name="T19" fmla="*/ 4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0"/>
                  <a:gd name="T32" fmla="*/ 7 w 7"/>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0">
                    <a:moveTo>
                      <a:pt x="7" y="9"/>
                    </a:moveTo>
                    <a:lnTo>
                      <a:pt x="0" y="9"/>
                    </a:lnTo>
                    <a:lnTo>
                      <a:pt x="0" y="0"/>
                    </a:lnTo>
                    <a:lnTo>
                      <a:pt x="7" y="0"/>
                    </a:lnTo>
                    <a:lnTo>
                      <a:pt x="7" y="9"/>
                    </a:lnTo>
                    <a:close/>
                    <a:moveTo>
                      <a:pt x="7" y="40"/>
                    </a:moveTo>
                    <a:lnTo>
                      <a:pt x="0" y="40"/>
                    </a:lnTo>
                    <a:lnTo>
                      <a:pt x="0" y="33"/>
                    </a:lnTo>
                    <a:lnTo>
                      <a:pt x="7" y="33"/>
                    </a:lnTo>
                    <a:lnTo>
                      <a:pt x="7" y="40"/>
                    </a:lnTo>
                    <a:close/>
                  </a:path>
                </a:pathLst>
              </a:custGeom>
              <a:solidFill>
                <a:srgbClr val="231F20"/>
              </a:solidFill>
              <a:ln w="9525">
                <a:noFill/>
                <a:round/>
                <a:headEnd/>
                <a:tailEnd/>
              </a:ln>
              <a:sp3d extrusionH="44450" prstMaterial="metal"/>
            </p:spPr>
            <p:txBody>
              <a:bodyPr/>
              <a:lstStyle/>
              <a:p>
                <a:pPr algn="ctr" defTabSz="913906"/>
                <a:endParaRPr lang="en-US" sz="1800">
                  <a:solidFill>
                    <a:srgbClr val="3E4554"/>
                  </a:solidFill>
                  <a:latin typeface="Microsoft YaHei" charset="-122"/>
                  <a:ea typeface="Microsoft YaHei" charset="-122"/>
                  <a:cs typeface="Microsoft YaHei" charset="-122"/>
                </a:endParaRPr>
              </a:p>
            </p:txBody>
          </p:sp>
        </p:grpSp>
        <p:pic>
          <p:nvPicPr>
            <p:cNvPr id="127" name="Picture 3" descr="C:\Users\james.DUARTE\Desktop\images\user_blue_03_03.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182217" y="3493625"/>
              <a:ext cx="92017" cy="158805"/>
            </a:xfrm>
            <a:prstGeom prst="rect">
              <a:avLst/>
            </a:prstGeom>
            <a:noFill/>
            <a:scene3d>
              <a:camera prst="perspectiveLeft">
                <a:rot lat="1200000" lon="2400000" rev="0"/>
              </a:camera>
              <a:lightRig rig="threePt" dir="t"/>
            </a:scene3d>
            <a:sp3d prstMaterial="metal"/>
            <a:extLst>
              <a:ext uri="{909E8E84-426E-40DD-AFC4-6F175D3DCCD1}">
                <a14:hiddenFill xmlns:a14="http://schemas.microsoft.com/office/drawing/2010/main">
                  <a:solidFill>
                    <a:srgbClr val="FFFFFF"/>
                  </a:solidFill>
                </a14:hiddenFill>
              </a:ext>
            </a:extLst>
          </p:spPr>
        </p:pic>
      </p:grpSp>
      <p:graphicFrame>
        <p:nvGraphicFramePr>
          <p:cNvPr id="133" name="图示 2"/>
          <p:cNvGraphicFramePr/>
          <p:nvPr>
            <p:extLst>
              <p:ext uri="{D42A27DB-BD31-4B8C-83A1-F6EECF244321}">
                <p14:modId xmlns:p14="http://schemas.microsoft.com/office/powerpoint/2010/main" val="932441008"/>
              </p:ext>
            </p:extLst>
          </p:nvPr>
        </p:nvGraphicFramePr>
        <p:xfrm>
          <a:off x="1989668" y="2958285"/>
          <a:ext cx="8658590" cy="3580467"/>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876294620"/>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是一个安全产品</a:t>
            </a:r>
            <a:endParaRPr lang="en-US" dirty="0">
              <a:latin typeface="Microsoft YaHei" charset="-122"/>
              <a:ea typeface="Microsoft YaHei" charset="-122"/>
              <a:cs typeface="Microsoft YaHei" charset="-122"/>
            </a:endParaRPr>
          </a:p>
        </p:txBody>
      </p:sp>
      <p:sp>
        <p:nvSpPr>
          <p:cNvPr id="5" name="Rectangle 4"/>
          <p:cNvSpPr/>
          <p:nvPr/>
        </p:nvSpPr>
        <p:spPr bwMode="auto">
          <a:xfrm>
            <a:off x="9683877" y="1242917"/>
            <a:ext cx="2203704" cy="5107607"/>
          </a:xfrm>
          <a:prstGeom prst="rect">
            <a:avLst/>
          </a:prstGeom>
          <a:solidFill>
            <a:schemeClr val="accent6">
              <a:lumMod val="20000"/>
              <a:lumOff val="8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Microsoft YaHei" charset="-122"/>
              <a:ea typeface="Microsoft YaHei" charset="-122"/>
              <a:cs typeface="Microsoft YaHei" charset="-122"/>
            </a:endParaRPr>
          </a:p>
        </p:txBody>
      </p:sp>
      <p:sp>
        <p:nvSpPr>
          <p:cNvPr id="6" name="TextBox 5"/>
          <p:cNvSpPr txBox="1"/>
          <p:nvPr/>
        </p:nvSpPr>
        <p:spPr>
          <a:xfrm>
            <a:off x="9516003" y="2415300"/>
            <a:ext cx="2464303" cy="984885"/>
          </a:xfrm>
          <a:prstGeom prst="rect">
            <a:avLst/>
          </a:prstGeom>
          <a:noFill/>
        </p:spPr>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视觉化</a:t>
            </a:r>
            <a:endParaRPr lang="en-US" sz="1600" b="0" dirty="0">
              <a:solidFill>
                <a:schemeClr val="accent3"/>
              </a:solidFill>
              <a:latin typeface="Microsoft YaHei" charset="-122"/>
              <a:ea typeface="Microsoft YaHei" charset="-122"/>
              <a:cs typeface="Microsoft YaHei" charset="-122"/>
            </a:endParaRPr>
          </a:p>
          <a:p>
            <a:pPr algn="ctr"/>
            <a:r>
              <a:rPr lang="en-US" sz="1400" b="0" dirty="0">
                <a:latin typeface="Microsoft YaHei" charset="-122"/>
                <a:ea typeface="Microsoft YaHei" charset="-122"/>
                <a:cs typeface="Microsoft YaHei" charset="-122"/>
              </a:rPr>
              <a:t>HDX </a:t>
            </a:r>
            <a:r>
              <a:rPr lang="en-US" sz="1400" b="0" dirty="0" smtClean="0">
                <a:latin typeface="Microsoft YaHei" charset="-122"/>
                <a:ea typeface="Microsoft YaHei" charset="-122"/>
                <a:cs typeface="Microsoft YaHei" charset="-122"/>
              </a:rPr>
              <a:t>Insight</a:t>
            </a:r>
          </a:p>
          <a:p>
            <a:pPr algn="ctr"/>
            <a:r>
              <a:rPr lang="en-US" sz="1400" b="0" dirty="0" smtClean="0">
                <a:latin typeface="Microsoft YaHei" charset="-122"/>
                <a:ea typeface="Microsoft YaHei" charset="-122"/>
                <a:cs typeface="Microsoft YaHei" charset="-122"/>
              </a:rPr>
              <a:t>Detailed Logs</a:t>
            </a:r>
          </a:p>
          <a:p>
            <a:pPr algn="ctr"/>
            <a:r>
              <a:rPr lang="en-US" sz="1400" b="0" dirty="0" smtClean="0">
                <a:latin typeface="Microsoft YaHei" charset="-122"/>
                <a:ea typeface="Microsoft YaHei" charset="-122"/>
                <a:cs typeface="Microsoft YaHei" charset="-122"/>
              </a:rPr>
              <a:t>Reporting</a:t>
            </a:r>
            <a:endParaRPr lang="en-US" sz="1400" b="0" dirty="0">
              <a:latin typeface="Microsoft YaHei" charset="-122"/>
              <a:ea typeface="Microsoft YaHei" charset="-122"/>
              <a:cs typeface="Microsoft YaHei" charset="-122"/>
            </a:endParaRPr>
          </a:p>
        </p:txBody>
      </p:sp>
      <p:sp>
        <p:nvSpPr>
          <p:cNvPr id="7" name="TextBox 6"/>
          <p:cNvSpPr txBox="1"/>
          <p:nvPr/>
        </p:nvSpPr>
        <p:spPr>
          <a:xfrm>
            <a:off x="9707492" y="3796592"/>
            <a:ext cx="2177089" cy="984885"/>
          </a:xfrm>
          <a:prstGeom prst="rect">
            <a:avLst/>
          </a:prstGeom>
          <a:noFill/>
        </p:spPr>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法规</a:t>
            </a:r>
            <a:endParaRPr lang="en-US" sz="1600" b="0" dirty="0" smtClean="0">
              <a:solidFill>
                <a:schemeClr val="accent3"/>
              </a:solidFill>
              <a:latin typeface="Microsoft YaHei" charset="-122"/>
              <a:ea typeface="Microsoft YaHei" charset="-122"/>
              <a:cs typeface="Microsoft YaHei" charset="-122"/>
            </a:endParaRPr>
          </a:p>
          <a:p>
            <a:pPr algn="ctr"/>
            <a:r>
              <a:rPr lang="en-US" sz="1400" b="0" dirty="0" smtClean="0">
                <a:latin typeface="Microsoft YaHei" charset="-122"/>
                <a:ea typeface="Microsoft YaHei" charset="-122"/>
                <a:cs typeface="Microsoft YaHei" charset="-122"/>
              </a:rPr>
              <a:t>FIPS 140-2</a:t>
            </a:r>
          </a:p>
          <a:p>
            <a:pPr algn="ctr"/>
            <a:r>
              <a:rPr lang="en-US" sz="1400" b="0" dirty="0" smtClean="0">
                <a:latin typeface="Microsoft YaHei" charset="-122"/>
                <a:ea typeface="Microsoft YaHei" charset="-122"/>
                <a:cs typeface="Microsoft YaHei" charset="-122"/>
              </a:rPr>
              <a:t>PCI – DSS | HIPAA</a:t>
            </a:r>
          </a:p>
          <a:p>
            <a:pPr algn="ctr"/>
            <a:r>
              <a:rPr lang="en-US" sz="1400" b="0" dirty="0" smtClean="0">
                <a:latin typeface="Microsoft YaHei" charset="-122"/>
                <a:ea typeface="Microsoft YaHei" charset="-122"/>
                <a:cs typeface="Microsoft YaHei" charset="-122"/>
              </a:rPr>
              <a:t>Common Criteria</a:t>
            </a:r>
            <a:endParaRPr lang="en-US" sz="1400" b="0" dirty="0">
              <a:latin typeface="Microsoft YaHei" charset="-122"/>
              <a:ea typeface="Microsoft YaHei" charset="-122"/>
              <a:cs typeface="Microsoft YaHei" charset="-122"/>
            </a:endParaRPr>
          </a:p>
        </p:txBody>
      </p:sp>
      <p:sp>
        <p:nvSpPr>
          <p:cNvPr id="8" name="Rectangle 7"/>
          <p:cNvSpPr/>
          <p:nvPr/>
        </p:nvSpPr>
        <p:spPr bwMode="auto">
          <a:xfrm>
            <a:off x="7350854" y="1242917"/>
            <a:ext cx="2203704" cy="5107607"/>
          </a:xfrm>
          <a:prstGeom prst="rect">
            <a:avLst/>
          </a:prstGeom>
          <a:solidFill>
            <a:schemeClr val="accent5">
              <a:lumMod val="60000"/>
              <a:lumOff val="4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a:endParaRPr lang="en-US" sz="2000" b="0" dirty="0">
              <a:solidFill>
                <a:schemeClr val="bg2"/>
              </a:solidFill>
              <a:latin typeface="Microsoft YaHei" charset="-122"/>
              <a:ea typeface="Microsoft YaHei" charset="-122"/>
              <a:cs typeface="Microsoft YaHei" charset="-122"/>
            </a:endParaRPr>
          </a:p>
        </p:txBody>
      </p:sp>
      <p:sp>
        <p:nvSpPr>
          <p:cNvPr id="9" name="TextBox 8"/>
          <p:cNvSpPr txBox="1"/>
          <p:nvPr/>
        </p:nvSpPr>
        <p:spPr>
          <a:xfrm>
            <a:off x="7282214" y="2401135"/>
            <a:ext cx="2316777" cy="984885"/>
          </a:xfrm>
          <a:prstGeom prst="rect">
            <a:avLst/>
          </a:prstGeom>
          <a:noFill/>
        </p:spPr>
        <p:txBody>
          <a:bodyPr wrap="square" rtlCol="0">
            <a:spAutoFit/>
          </a:bodyPr>
          <a:lstStyle/>
          <a:p>
            <a:pPr algn="ctr"/>
            <a:r>
              <a:rPr lang="zh-TW" altLang="en-US" sz="1600" dirty="0" smtClean="0">
                <a:solidFill>
                  <a:srgbClr val="0000FF"/>
                </a:solidFill>
                <a:latin typeface="Microsoft YaHei" charset="-122"/>
                <a:ea typeface="Microsoft YaHei" charset="-122"/>
                <a:cs typeface="Microsoft YaHei" charset="-122"/>
              </a:rPr>
              <a:t>认证</a:t>
            </a:r>
            <a:endParaRPr lang="en-US" sz="1600" b="0" dirty="0" smtClean="0">
              <a:solidFill>
                <a:srgbClr val="0000FF"/>
              </a:solidFill>
              <a:latin typeface="Microsoft YaHei" charset="-122"/>
              <a:ea typeface="Microsoft YaHei" charset="-122"/>
              <a:cs typeface="Microsoft YaHei" charset="-122"/>
            </a:endParaRPr>
          </a:p>
          <a:p>
            <a:pPr algn="ctr"/>
            <a:r>
              <a:rPr lang="en-US" sz="1400" b="0" dirty="0" smtClean="0">
                <a:solidFill>
                  <a:srgbClr val="000000"/>
                </a:solidFill>
                <a:latin typeface="Microsoft YaHei" charset="-122"/>
                <a:ea typeface="Microsoft YaHei" charset="-122"/>
                <a:cs typeface="Microsoft YaHei" charset="-122"/>
              </a:rPr>
              <a:t>Federated Identity</a:t>
            </a:r>
          </a:p>
          <a:p>
            <a:pPr algn="ctr"/>
            <a:r>
              <a:rPr lang="en-US" sz="1400" b="0" dirty="0" smtClean="0">
                <a:solidFill>
                  <a:srgbClr val="000000"/>
                </a:solidFill>
                <a:latin typeface="Microsoft YaHei" charset="-122"/>
                <a:ea typeface="Microsoft YaHei" charset="-122"/>
                <a:cs typeface="Microsoft YaHei" charset="-122"/>
              </a:rPr>
              <a:t>AAA Web Proxy</a:t>
            </a:r>
          </a:p>
          <a:p>
            <a:pPr algn="ctr"/>
            <a:r>
              <a:rPr lang="en-US" sz="1400" b="0" dirty="0">
                <a:solidFill>
                  <a:srgbClr val="000000"/>
                </a:solidFill>
                <a:latin typeface="Microsoft YaHei" charset="-122"/>
                <a:ea typeface="Microsoft YaHei" charset="-122"/>
                <a:cs typeface="Microsoft YaHei" charset="-122"/>
              </a:rPr>
              <a:t>n</a:t>
            </a:r>
            <a:r>
              <a:rPr lang="en-US" sz="1400" b="0" dirty="0" smtClean="0">
                <a:solidFill>
                  <a:srgbClr val="000000"/>
                </a:solidFill>
                <a:latin typeface="Microsoft YaHei" charset="-122"/>
                <a:ea typeface="Microsoft YaHei" charset="-122"/>
                <a:cs typeface="Microsoft YaHei" charset="-122"/>
              </a:rPr>
              <a:t>-</a:t>
            </a:r>
            <a:r>
              <a:rPr lang="en-US" sz="1400" b="0" dirty="0">
                <a:solidFill>
                  <a:srgbClr val="000000"/>
                </a:solidFill>
                <a:latin typeface="Microsoft YaHei" charset="-122"/>
                <a:ea typeface="Microsoft YaHei" charset="-122"/>
                <a:cs typeface="Microsoft YaHei" charset="-122"/>
              </a:rPr>
              <a:t>F</a:t>
            </a:r>
            <a:r>
              <a:rPr lang="en-US" sz="1400" b="0" dirty="0" smtClean="0">
                <a:solidFill>
                  <a:srgbClr val="000000"/>
                </a:solidFill>
                <a:latin typeface="Microsoft YaHei" charset="-122"/>
                <a:ea typeface="Microsoft YaHei" charset="-122"/>
                <a:cs typeface="Microsoft YaHei" charset="-122"/>
              </a:rPr>
              <a:t>actor Authentication</a:t>
            </a:r>
            <a:endParaRPr lang="en-US" sz="1400" b="0" dirty="0">
              <a:solidFill>
                <a:srgbClr val="000000"/>
              </a:solidFill>
              <a:latin typeface="Microsoft YaHei" charset="-122"/>
              <a:ea typeface="Microsoft YaHei" charset="-122"/>
              <a:cs typeface="Microsoft YaHei" charset="-122"/>
            </a:endParaRPr>
          </a:p>
        </p:txBody>
      </p:sp>
      <p:sp>
        <p:nvSpPr>
          <p:cNvPr id="10" name="Rectangle 9"/>
          <p:cNvSpPr/>
          <p:nvPr/>
        </p:nvSpPr>
        <p:spPr bwMode="auto">
          <a:xfrm>
            <a:off x="5017832" y="1242917"/>
            <a:ext cx="2203704" cy="5107607"/>
          </a:xfrm>
          <a:prstGeom prst="rect">
            <a:avLst/>
          </a:prstGeom>
          <a:solidFill>
            <a:schemeClr val="accent6">
              <a:lumMod val="20000"/>
              <a:lumOff val="8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Microsoft YaHei" charset="-122"/>
              <a:ea typeface="Microsoft YaHei" charset="-122"/>
              <a:cs typeface="Microsoft YaHei" charset="-122"/>
            </a:endParaRPr>
          </a:p>
        </p:txBody>
      </p:sp>
      <p:sp>
        <p:nvSpPr>
          <p:cNvPr id="11" name="TextBox 10"/>
          <p:cNvSpPr txBox="1"/>
          <p:nvPr/>
        </p:nvSpPr>
        <p:spPr>
          <a:xfrm>
            <a:off x="5017832" y="3766168"/>
            <a:ext cx="2177089" cy="984885"/>
          </a:xfrm>
          <a:prstGeom prst="rect">
            <a:avLst/>
          </a:prstGeom>
          <a:noFill/>
        </p:spPr>
        <p:txBody>
          <a:bodyPr wrap="square" rtlCol="0">
            <a:spAutoFit/>
          </a:bodyPr>
          <a:lstStyle/>
          <a:p>
            <a:pPr algn="ctr"/>
            <a:r>
              <a:rPr lang="en-US" sz="1600" b="0" dirty="0" smtClean="0">
                <a:solidFill>
                  <a:schemeClr val="accent3"/>
                </a:solidFill>
                <a:latin typeface="Microsoft YaHei" charset="-122"/>
                <a:ea typeface="Microsoft YaHei" charset="-122"/>
                <a:cs typeface="Microsoft YaHei" charset="-122"/>
              </a:rPr>
              <a:t>DDoS</a:t>
            </a:r>
          </a:p>
          <a:p>
            <a:pPr algn="ctr"/>
            <a:r>
              <a:rPr lang="en-US" sz="1400" b="0" dirty="0" smtClean="0">
                <a:latin typeface="Microsoft YaHei" charset="-122"/>
                <a:ea typeface="Microsoft YaHei" charset="-122"/>
                <a:cs typeface="Microsoft YaHei" charset="-122"/>
              </a:rPr>
              <a:t>Surge Protection</a:t>
            </a:r>
          </a:p>
          <a:p>
            <a:pPr algn="ctr"/>
            <a:r>
              <a:rPr lang="en-US" sz="1400" b="0" dirty="0" smtClean="0">
                <a:latin typeface="Microsoft YaHei" charset="-122"/>
                <a:ea typeface="Microsoft YaHei" charset="-122"/>
                <a:cs typeface="Microsoft YaHei" charset="-122"/>
              </a:rPr>
              <a:t>HTTP DoS</a:t>
            </a:r>
          </a:p>
          <a:p>
            <a:pPr algn="ctr"/>
            <a:r>
              <a:rPr lang="en-US" sz="1400" b="0" dirty="0" smtClean="0">
                <a:latin typeface="Microsoft YaHei" charset="-122"/>
                <a:ea typeface="Microsoft YaHei" charset="-122"/>
                <a:cs typeface="Microsoft YaHei" charset="-122"/>
              </a:rPr>
              <a:t>Priority Queuing</a:t>
            </a:r>
          </a:p>
        </p:txBody>
      </p:sp>
      <p:sp>
        <p:nvSpPr>
          <p:cNvPr id="12" name="TextBox 11"/>
          <p:cNvSpPr txBox="1"/>
          <p:nvPr/>
        </p:nvSpPr>
        <p:spPr>
          <a:xfrm>
            <a:off x="4928817" y="2406419"/>
            <a:ext cx="2362018" cy="984885"/>
          </a:xfrm>
          <a:prstGeom prst="rect">
            <a:avLst/>
          </a:prstGeom>
          <a:noFill/>
        </p:spPr>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应用防火墙</a:t>
            </a:r>
            <a:endParaRPr lang="en-US" altLang="zh-TW" sz="1600" b="0" dirty="0" smtClean="0">
              <a:solidFill>
                <a:schemeClr val="accent3"/>
              </a:solidFill>
              <a:latin typeface="Microsoft YaHei" charset="-122"/>
              <a:ea typeface="Microsoft YaHei" charset="-122"/>
              <a:cs typeface="Microsoft YaHei" charset="-122"/>
            </a:endParaRPr>
          </a:p>
          <a:p>
            <a:pPr algn="ctr"/>
            <a:r>
              <a:rPr lang="en-US" sz="1400" b="0" dirty="0" smtClean="0">
                <a:latin typeface="Microsoft YaHei" charset="-122"/>
                <a:ea typeface="Microsoft YaHei" charset="-122"/>
                <a:cs typeface="Microsoft YaHei" charset="-122"/>
              </a:rPr>
              <a:t>Best Price/Performance</a:t>
            </a:r>
          </a:p>
          <a:p>
            <a:pPr algn="ctr"/>
            <a:r>
              <a:rPr lang="en-US" sz="1400" b="0" dirty="0" smtClean="0">
                <a:latin typeface="Microsoft YaHei" charset="-122"/>
                <a:ea typeface="Microsoft YaHei" charset="-122"/>
                <a:cs typeface="Microsoft YaHei" charset="-122"/>
              </a:rPr>
              <a:t>Zero-day Attacks</a:t>
            </a:r>
          </a:p>
          <a:p>
            <a:pPr algn="ctr"/>
            <a:r>
              <a:rPr lang="en-US" sz="1400" b="0" dirty="0" smtClean="0">
                <a:latin typeface="Microsoft YaHei" charset="-122"/>
                <a:ea typeface="Microsoft YaHei" charset="-122"/>
                <a:cs typeface="Microsoft YaHei" charset="-122"/>
              </a:rPr>
              <a:t>Cloud Integration</a:t>
            </a:r>
          </a:p>
        </p:txBody>
      </p:sp>
      <p:sp>
        <p:nvSpPr>
          <p:cNvPr id="13" name="TextBox 12"/>
          <p:cNvSpPr txBox="1"/>
          <p:nvPr/>
        </p:nvSpPr>
        <p:spPr>
          <a:xfrm>
            <a:off x="4928814" y="5106958"/>
            <a:ext cx="2415564" cy="984885"/>
          </a:xfrm>
          <a:prstGeom prst="rect">
            <a:avLst/>
          </a:prstGeom>
          <a:noFill/>
        </p:spPr>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应用攻击防护</a:t>
            </a:r>
            <a:endParaRPr lang="en-US" altLang="zh-TW" sz="1600" b="0" dirty="0" smtClean="0">
              <a:solidFill>
                <a:schemeClr val="accent3"/>
              </a:solidFill>
              <a:latin typeface="Microsoft YaHei" charset="-122"/>
              <a:ea typeface="Microsoft YaHei" charset="-122"/>
              <a:cs typeface="Microsoft YaHei" charset="-122"/>
            </a:endParaRPr>
          </a:p>
          <a:p>
            <a:pPr algn="ctr"/>
            <a:r>
              <a:rPr lang="en-US" sz="1400" b="0" dirty="0" smtClean="0">
                <a:latin typeface="Microsoft YaHei" charset="-122"/>
                <a:ea typeface="Microsoft YaHei" charset="-122"/>
                <a:cs typeface="Microsoft YaHei" charset="-122"/>
              </a:rPr>
              <a:t>HTTP Protocol Validations</a:t>
            </a:r>
          </a:p>
          <a:p>
            <a:pPr algn="ctr"/>
            <a:r>
              <a:rPr lang="en-US" sz="1400" b="0" dirty="0" smtClean="0">
                <a:latin typeface="Microsoft YaHei" charset="-122"/>
                <a:ea typeface="Microsoft YaHei" charset="-122"/>
                <a:cs typeface="Microsoft YaHei" charset="-122"/>
              </a:rPr>
              <a:t>Rich policy Language</a:t>
            </a:r>
          </a:p>
          <a:p>
            <a:pPr algn="ctr"/>
            <a:r>
              <a:rPr lang="en-US" sz="1400" b="0" dirty="0" smtClean="0">
                <a:latin typeface="Microsoft YaHei" charset="-122"/>
                <a:ea typeface="Microsoft YaHei" charset="-122"/>
                <a:cs typeface="Microsoft YaHei" charset="-122"/>
              </a:rPr>
              <a:t>Deep Packet Inspection</a:t>
            </a:r>
          </a:p>
        </p:txBody>
      </p:sp>
      <p:sp>
        <p:nvSpPr>
          <p:cNvPr id="14" name="Rectangle 13"/>
          <p:cNvSpPr/>
          <p:nvPr/>
        </p:nvSpPr>
        <p:spPr bwMode="auto">
          <a:xfrm>
            <a:off x="2684810" y="1242917"/>
            <a:ext cx="2203704" cy="5107607"/>
          </a:xfrm>
          <a:prstGeom prst="rect">
            <a:avLst/>
          </a:prstGeom>
          <a:solidFill>
            <a:schemeClr val="accent5">
              <a:lumMod val="60000"/>
              <a:lumOff val="4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latin typeface="Microsoft YaHei" charset="-122"/>
              <a:ea typeface="Microsoft YaHei" charset="-122"/>
              <a:cs typeface="Microsoft YaHei" charset="-122"/>
            </a:endParaRPr>
          </a:p>
        </p:txBody>
      </p:sp>
      <p:sp>
        <p:nvSpPr>
          <p:cNvPr id="15" name="TextBox 14"/>
          <p:cNvSpPr txBox="1"/>
          <p:nvPr/>
        </p:nvSpPr>
        <p:spPr>
          <a:xfrm>
            <a:off x="2684810" y="3766168"/>
            <a:ext cx="2177089" cy="1446550"/>
          </a:xfrm>
          <a:prstGeom prst="rect">
            <a:avLst/>
          </a:prstGeom>
          <a:noFill/>
        </p:spPr>
        <p:txBody>
          <a:bodyPr wrap="square" rtlCol="0">
            <a:spAutoFit/>
          </a:bodyPr>
          <a:lstStyle/>
          <a:p>
            <a:pPr algn="ctr"/>
            <a:r>
              <a:rPr lang="zh-TW" altLang="en-US" sz="1600" b="0" dirty="0" smtClean="0">
                <a:solidFill>
                  <a:srgbClr val="0000FF"/>
                </a:solidFill>
                <a:latin typeface="Microsoft YaHei" charset="-122"/>
                <a:ea typeface="Microsoft YaHei" charset="-122"/>
                <a:cs typeface="Microsoft YaHei" charset="-122"/>
              </a:rPr>
              <a:t>攻击防护</a:t>
            </a:r>
            <a:endParaRPr lang="en-US" altLang="zh-TW" sz="1600" b="0" dirty="0" smtClean="0">
              <a:solidFill>
                <a:srgbClr val="0000FF"/>
              </a:solidFill>
              <a:latin typeface="Microsoft YaHei" charset="-122"/>
              <a:ea typeface="Microsoft YaHei" charset="-122"/>
              <a:cs typeface="Microsoft YaHei" charset="-122"/>
            </a:endParaRPr>
          </a:p>
          <a:p>
            <a:pPr algn="ctr"/>
            <a:r>
              <a:rPr lang="en-US" sz="1400" b="0" dirty="0" smtClean="0">
                <a:solidFill>
                  <a:schemeClr val="bg1"/>
                </a:solidFill>
                <a:latin typeface="Microsoft YaHei" charset="-122"/>
                <a:ea typeface="Microsoft YaHei" charset="-122"/>
                <a:cs typeface="Microsoft YaHei" charset="-122"/>
              </a:rPr>
              <a:t>Flood Attacks</a:t>
            </a:r>
          </a:p>
          <a:p>
            <a:pPr algn="ctr"/>
            <a:r>
              <a:rPr lang="en-US" sz="1400" b="0" dirty="0" smtClean="0">
                <a:solidFill>
                  <a:schemeClr val="bg1"/>
                </a:solidFill>
                <a:latin typeface="Microsoft YaHei" charset="-122"/>
                <a:ea typeface="Microsoft YaHei" charset="-122"/>
                <a:cs typeface="Microsoft YaHei" charset="-122"/>
              </a:rPr>
              <a:t>Malformed Pkt. Attacks</a:t>
            </a:r>
          </a:p>
          <a:p>
            <a:pPr algn="ctr"/>
            <a:r>
              <a:rPr lang="en-US" sz="1400" b="0" dirty="0" smtClean="0">
                <a:solidFill>
                  <a:schemeClr val="bg1"/>
                </a:solidFill>
                <a:latin typeface="Microsoft YaHei" charset="-122"/>
                <a:ea typeface="Microsoft YaHei" charset="-122"/>
                <a:cs typeface="Microsoft YaHei" charset="-122"/>
              </a:rPr>
              <a:t>DNS Server Attacks </a:t>
            </a:r>
          </a:p>
          <a:p>
            <a:pPr algn="ctr"/>
            <a:endParaRPr lang="en-US" sz="1400" b="0" dirty="0" smtClean="0">
              <a:solidFill>
                <a:schemeClr val="bg1"/>
              </a:solidFill>
              <a:latin typeface="Microsoft YaHei" charset="-122"/>
              <a:ea typeface="Microsoft YaHei" charset="-122"/>
              <a:cs typeface="Microsoft YaHei" charset="-122"/>
            </a:endParaRPr>
          </a:p>
          <a:p>
            <a:pPr algn="ctr"/>
            <a:endParaRPr lang="en-US" sz="1600" b="0" dirty="0">
              <a:solidFill>
                <a:srgbClr val="0000FF"/>
              </a:solidFill>
              <a:latin typeface="Microsoft YaHei" charset="-122"/>
              <a:ea typeface="Microsoft YaHei" charset="-122"/>
              <a:cs typeface="Microsoft YaHei" charset="-122"/>
            </a:endParaRPr>
          </a:p>
        </p:txBody>
      </p:sp>
      <p:sp>
        <p:nvSpPr>
          <p:cNvPr id="16" name="TextBox 15"/>
          <p:cNvSpPr txBox="1"/>
          <p:nvPr/>
        </p:nvSpPr>
        <p:spPr>
          <a:xfrm>
            <a:off x="2684810" y="2395140"/>
            <a:ext cx="2177089" cy="1231106"/>
          </a:xfrm>
          <a:prstGeom prst="rect">
            <a:avLst/>
          </a:prstGeom>
          <a:noFill/>
        </p:spPr>
        <p:txBody>
          <a:bodyPr wrap="square" rtlCol="0">
            <a:spAutoFit/>
          </a:bodyPr>
          <a:lstStyle/>
          <a:p>
            <a:pPr algn="ctr"/>
            <a:r>
              <a:rPr lang="en-US" sz="1600" b="0" dirty="0" smtClean="0">
                <a:solidFill>
                  <a:srgbClr val="0000FF"/>
                </a:solidFill>
                <a:latin typeface="Microsoft YaHei" charset="-122"/>
                <a:ea typeface="Microsoft YaHei" charset="-122"/>
                <a:cs typeface="Microsoft YaHei" charset="-122"/>
              </a:rPr>
              <a:t>SSL </a:t>
            </a:r>
            <a:r>
              <a:rPr lang="zh-TW" altLang="en-US" sz="1600" b="0" dirty="0" smtClean="0">
                <a:solidFill>
                  <a:srgbClr val="0000FF"/>
                </a:solidFill>
                <a:latin typeface="Microsoft YaHei" charset="-122"/>
                <a:ea typeface="Microsoft YaHei" charset="-122"/>
                <a:cs typeface="Microsoft YaHei" charset="-122"/>
              </a:rPr>
              <a:t>代理</a:t>
            </a:r>
            <a:endParaRPr lang="en-US" sz="1600" b="0" dirty="0" smtClean="0">
              <a:solidFill>
                <a:srgbClr val="0000FF"/>
              </a:solidFill>
              <a:latin typeface="Microsoft YaHei" charset="-122"/>
              <a:ea typeface="Microsoft YaHei" charset="-122"/>
              <a:cs typeface="Microsoft YaHei" charset="-122"/>
            </a:endParaRPr>
          </a:p>
          <a:p>
            <a:pPr algn="ctr"/>
            <a:r>
              <a:rPr lang="en-US" sz="1400" b="0" dirty="0" smtClean="0">
                <a:solidFill>
                  <a:schemeClr val="bg1"/>
                </a:solidFill>
                <a:latin typeface="Microsoft YaHei" charset="-122"/>
                <a:ea typeface="Microsoft YaHei" charset="-122"/>
                <a:cs typeface="Microsoft YaHei" charset="-122"/>
              </a:rPr>
              <a:t>Next Gen ECC</a:t>
            </a:r>
          </a:p>
          <a:p>
            <a:pPr algn="ctr"/>
            <a:r>
              <a:rPr lang="en-US" sz="1400" b="0" dirty="0" smtClean="0">
                <a:solidFill>
                  <a:schemeClr val="bg1"/>
                </a:solidFill>
                <a:latin typeface="Microsoft YaHei" charset="-122"/>
                <a:ea typeface="Microsoft YaHei" charset="-122"/>
                <a:cs typeface="Microsoft YaHei" charset="-122"/>
              </a:rPr>
              <a:t>FIPS 140-2</a:t>
            </a:r>
          </a:p>
          <a:p>
            <a:pPr algn="ctr"/>
            <a:r>
              <a:rPr lang="en-US" sz="1400" b="0" dirty="0" smtClean="0">
                <a:solidFill>
                  <a:schemeClr val="bg1"/>
                </a:solidFill>
                <a:latin typeface="Microsoft YaHei" charset="-122"/>
                <a:ea typeface="Microsoft YaHei" charset="-122"/>
                <a:cs typeface="Microsoft YaHei" charset="-122"/>
              </a:rPr>
              <a:t>End-to-End SSL</a:t>
            </a:r>
          </a:p>
          <a:p>
            <a:pPr algn="ctr"/>
            <a:endParaRPr lang="en-US" sz="1600" b="0" dirty="0">
              <a:solidFill>
                <a:schemeClr val="bg1"/>
              </a:solidFill>
              <a:latin typeface="Microsoft YaHei" charset="-122"/>
              <a:ea typeface="Microsoft YaHei" charset="-122"/>
              <a:cs typeface="Microsoft YaHei" charset="-122"/>
            </a:endParaRPr>
          </a:p>
        </p:txBody>
      </p:sp>
      <p:sp>
        <p:nvSpPr>
          <p:cNvPr id="17" name="TextBox 16"/>
          <p:cNvSpPr txBox="1"/>
          <p:nvPr/>
        </p:nvSpPr>
        <p:spPr>
          <a:xfrm>
            <a:off x="2684810" y="5106958"/>
            <a:ext cx="2177089" cy="984885"/>
          </a:xfrm>
          <a:prstGeom prst="rect">
            <a:avLst/>
          </a:prstGeom>
          <a:noFill/>
        </p:spPr>
        <p:txBody>
          <a:bodyPr wrap="square" rtlCol="0">
            <a:spAutoFit/>
          </a:bodyPr>
          <a:lstStyle/>
          <a:p>
            <a:pPr algn="ctr"/>
            <a:r>
              <a:rPr lang="zh-TW" altLang="en-US" sz="1600" b="0" dirty="0" smtClean="0">
                <a:solidFill>
                  <a:srgbClr val="0000FF"/>
                </a:solidFill>
                <a:latin typeface="Microsoft YaHei" charset="-122"/>
                <a:ea typeface="Microsoft YaHei" charset="-122"/>
                <a:cs typeface="Microsoft YaHei" charset="-122"/>
              </a:rPr>
              <a:t>高可用</a:t>
            </a:r>
            <a:endParaRPr lang="en-US" sz="1600" b="0" dirty="0">
              <a:solidFill>
                <a:srgbClr val="0000FF"/>
              </a:solidFill>
              <a:latin typeface="Microsoft YaHei" charset="-122"/>
              <a:ea typeface="Microsoft YaHei" charset="-122"/>
              <a:cs typeface="Microsoft YaHei" charset="-122"/>
            </a:endParaRPr>
          </a:p>
          <a:p>
            <a:pPr algn="ctr"/>
            <a:r>
              <a:rPr lang="en-US" sz="1400" b="0" dirty="0">
                <a:solidFill>
                  <a:srgbClr val="000000"/>
                </a:solidFill>
                <a:latin typeface="Microsoft YaHei" charset="-122"/>
                <a:ea typeface="Microsoft YaHei" charset="-122"/>
                <a:cs typeface="Microsoft YaHei" charset="-122"/>
              </a:rPr>
              <a:t>Load Balancing</a:t>
            </a:r>
          </a:p>
          <a:p>
            <a:pPr algn="ctr"/>
            <a:r>
              <a:rPr lang="en-US" sz="1400" b="0" dirty="0">
                <a:solidFill>
                  <a:srgbClr val="000000"/>
                </a:solidFill>
                <a:latin typeface="Microsoft YaHei" charset="-122"/>
                <a:ea typeface="Microsoft YaHei" charset="-122"/>
                <a:cs typeface="Microsoft YaHei" charset="-122"/>
              </a:rPr>
              <a:t>Health Monitoring</a:t>
            </a:r>
          </a:p>
          <a:p>
            <a:pPr algn="ctr"/>
            <a:r>
              <a:rPr lang="en-US" sz="1400" b="0" dirty="0" smtClean="0">
                <a:solidFill>
                  <a:srgbClr val="000000"/>
                </a:solidFill>
                <a:latin typeface="Microsoft YaHei" charset="-122"/>
                <a:ea typeface="Microsoft YaHei" charset="-122"/>
                <a:cs typeface="Microsoft YaHei" charset="-122"/>
              </a:rPr>
              <a:t>Performance</a:t>
            </a:r>
            <a:endParaRPr lang="en-US" sz="1400" b="0" dirty="0">
              <a:solidFill>
                <a:srgbClr val="000000"/>
              </a:solidFill>
              <a:latin typeface="Microsoft YaHei" charset="-122"/>
              <a:ea typeface="Microsoft YaHei" charset="-122"/>
              <a:cs typeface="Microsoft YaHei" charset="-122"/>
            </a:endParaRPr>
          </a:p>
        </p:txBody>
      </p:sp>
      <p:sp>
        <p:nvSpPr>
          <p:cNvPr id="19" name="Rectangle 18"/>
          <p:cNvSpPr/>
          <p:nvPr/>
        </p:nvSpPr>
        <p:spPr bwMode="auto">
          <a:xfrm>
            <a:off x="351125" y="1242917"/>
            <a:ext cx="2203704" cy="5107607"/>
          </a:xfrm>
          <a:prstGeom prst="rect">
            <a:avLst/>
          </a:prstGeom>
          <a:solidFill>
            <a:schemeClr val="accent6">
              <a:lumMod val="20000"/>
              <a:lumOff val="8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Microsoft YaHei" charset="-122"/>
              <a:ea typeface="Microsoft YaHei" charset="-122"/>
              <a:cs typeface="Microsoft YaHei" charset="-122"/>
            </a:endParaRPr>
          </a:p>
        </p:txBody>
      </p:sp>
      <p:grpSp>
        <p:nvGrpSpPr>
          <p:cNvPr id="20" name="Group 19"/>
          <p:cNvGrpSpPr/>
          <p:nvPr/>
        </p:nvGrpSpPr>
        <p:grpSpPr>
          <a:xfrm>
            <a:off x="351125" y="3632852"/>
            <a:ext cx="11542731" cy="3062"/>
            <a:chOff x="351125" y="3632852"/>
            <a:chExt cx="11542731" cy="3062"/>
          </a:xfrm>
        </p:grpSpPr>
        <p:cxnSp>
          <p:nvCxnSpPr>
            <p:cNvPr id="21" name="Straight Connector 20"/>
            <p:cNvCxnSpPr/>
            <p:nvPr/>
          </p:nvCxnSpPr>
          <p:spPr bwMode="auto">
            <a:xfrm>
              <a:off x="351125" y="3632852"/>
              <a:ext cx="2203704" cy="0"/>
            </a:xfrm>
            <a:prstGeom prst="line">
              <a:avLst/>
            </a:prstGeom>
            <a:noFill/>
            <a:ln w="28575" cap="flat" cmpd="sng" algn="ctr">
              <a:solidFill>
                <a:srgbClr val="000000"/>
              </a:solidFill>
              <a:prstDash val="solid"/>
              <a:round/>
              <a:headEnd type="none" w="med" len="med"/>
              <a:tailEnd type="none" w="med" len="med"/>
            </a:ln>
            <a:effectLst/>
          </p:spPr>
        </p:cxnSp>
        <p:cxnSp>
          <p:nvCxnSpPr>
            <p:cNvPr id="22" name="Straight Connector 21"/>
            <p:cNvCxnSpPr/>
            <p:nvPr/>
          </p:nvCxnSpPr>
          <p:spPr bwMode="auto">
            <a:xfrm flipV="1">
              <a:off x="2679918" y="3632852"/>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23" name="Straight Connector 22"/>
            <p:cNvCxnSpPr/>
            <p:nvPr/>
          </p:nvCxnSpPr>
          <p:spPr bwMode="auto">
            <a:xfrm flipV="1">
              <a:off x="5012744" y="3632852"/>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24" name="Straight Connector 23"/>
            <p:cNvCxnSpPr/>
            <p:nvPr/>
          </p:nvCxnSpPr>
          <p:spPr bwMode="auto">
            <a:xfrm flipV="1">
              <a:off x="7345316" y="3632852"/>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25" name="Straight Connector 24"/>
            <p:cNvCxnSpPr/>
            <p:nvPr/>
          </p:nvCxnSpPr>
          <p:spPr bwMode="auto">
            <a:xfrm>
              <a:off x="9676998" y="3632852"/>
              <a:ext cx="2216858" cy="0"/>
            </a:xfrm>
            <a:prstGeom prst="line">
              <a:avLst/>
            </a:prstGeom>
            <a:noFill/>
            <a:ln w="28575" cap="flat" cmpd="sng" algn="ctr">
              <a:solidFill>
                <a:srgbClr val="000000"/>
              </a:solidFill>
              <a:prstDash val="solid"/>
              <a:round/>
              <a:headEnd type="none" w="med" len="med"/>
              <a:tailEnd type="none" w="med" len="med"/>
            </a:ln>
            <a:effectLst/>
          </p:spPr>
        </p:cxnSp>
      </p:grpSp>
      <p:cxnSp>
        <p:nvCxnSpPr>
          <p:cNvPr id="26" name="Straight Connector 25"/>
          <p:cNvCxnSpPr/>
          <p:nvPr/>
        </p:nvCxnSpPr>
        <p:spPr bwMode="auto">
          <a:xfrm flipV="1">
            <a:off x="2688115" y="4973640"/>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27" name="Straight Connector 26"/>
          <p:cNvCxnSpPr/>
          <p:nvPr/>
        </p:nvCxnSpPr>
        <p:spPr bwMode="auto">
          <a:xfrm flipV="1">
            <a:off x="5020941" y="4973640"/>
            <a:ext cx="2203704" cy="3062"/>
          </a:xfrm>
          <a:prstGeom prst="line">
            <a:avLst/>
          </a:prstGeom>
          <a:noFill/>
          <a:ln w="28575" cap="flat" cmpd="sng" algn="ctr">
            <a:solidFill>
              <a:schemeClr val="bg1"/>
            </a:solidFill>
            <a:prstDash val="solid"/>
            <a:round/>
            <a:headEnd type="none" w="med" len="med"/>
            <a:tailEnd type="none" w="med" len="med"/>
          </a:ln>
          <a:effectLst/>
        </p:spPr>
      </p:cxnSp>
      <p:cxnSp>
        <p:nvCxnSpPr>
          <p:cNvPr id="28" name="Straight Connector 27"/>
          <p:cNvCxnSpPr/>
          <p:nvPr/>
        </p:nvCxnSpPr>
        <p:spPr bwMode="auto">
          <a:xfrm flipV="1">
            <a:off x="7345316" y="4973640"/>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29" name="Straight Connector 28"/>
          <p:cNvCxnSpPr/>
          <p:nvPr/>
        </p:nvCxnSpPr>
        <p:spPr bwMode="auto">
          <a:xfrm>
            <a:off x="9676998" y="4973640"/>
            <a:ext cx="2216858" cy="0"/>
          </a:xfrm>
          <a:prstGeom prst="line">
            <a:avLst/>
          </a:prstGeom>
          <a:noFill/>
          <a:ln w="28575" cap="flat" cmpd="sng" algn="ctr">
            <a:solidFill>
              <a:schemeClr val="bg1"/>
            </a:solidFill>
            <a:prstDash val="solid"/>
            <a:round/>
            <a:headEnd type="none" w="med" len="med"/>
            <a:tailEnd type="none" w="med" len="med"/>
          </a:ln>
          <a:effectLst/>
        </p:spPr>
      </p:cxnSp>
      <p:sp>
        <p:nvSpPr>
          <p:cNvPr id="30" name="TextBox 29"/>
          <p:cNvSpPr txBox="1"/>
          <p:nvPr/>
        </p:nvSpPr>
        <p:spPr>
          <a:xfrm>
            <a:off x="336846" y="3766168"/>
            <a:ext cx="2177089" cy="984885"/>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网络分隔</a:t>
            </a:r>
            <a:endParaRPr lang="en-US" sz="1600" b="0" dirty="0">
              <a:solidFill>
                <a:schemeClr val="accent3"/>
              </a:solidFill>
              <a:latin typeface="Microsoft YaHei" charset="-122"/>
              <a:ea typeface="Microsoft YaHei" charset="-122"/>
              <a:cs typeface="Microsoft YaHei" charset="-122"/>
            </a:endParaRPr>
          </a:p>
          <a:p>
            <a:pPr algn="ctr"/>
            <a:r>
              <a:rPr lang="en-US" sz="1400" b="0" dirty="0">
                <a:solidFill>
                  <a:schemeClr val="tx1"/>
                </a:solidFill>
                <a:latin typeface="Microsoft YaHei" charset="-122"/>
                <a:ea typeface="Microsoft YaHei" charset="-122"/>
                <a:cs typeface="Microsoft YaHei" charset="-122"/>
              </a:rPr>
              <a:t>SDX Instances</a:t>
            </a:r>
          </a:p>
          <a:p>
            <a:pPr algn="ctr"/>
            <a:r>
              <a:rPr lang="en-US" sz="1400" b="0" dirty="0">
                <a:solidFill>
                  <a:schemeClr val="tx1"/>
                </a:solidFill>
                <a:latin typeface="Microsoft YaHei" charset="-122"/>
                <a:ea typeface="Microsoft YaHei" charset="-122"/>
                <a:cs typeface="Microsoft YaHei" charset="-122"/>
              </a:rPr>
              <a:t>Admin Partitions</a:t>
            </a:r>
          </a:p>
          <a:p>
            <a:pPr algn="ctr"/>
            <a:r>
              <a:rPr lang="en-US" sz="1400" b="0" dirty="0">
                <a:solidFill>
                  <a:schemeClr val="tx1"/>
                </a:solidFill>
                <a:latin typeface="Microsoft YaHei" charset="-122"/>
                <a:ea typeface="Microsoft YaHei" charset="-122"/>
                <a:cs typeface="Microsoft YaHei" charset="-122"/>
              </a:rPr>
              <a:t>Traffic Domains</a:t>
            </a:r>
          </a:p>
        </p:txBody>
      </p:sp>
      <p:sp>
        <p:nvSpPr>
          <p:cNvPr id="31" name="TextBox 30"/>
          <p:cNvSpPr txBox="1"/>
          <p:nvPr/>
        </p:nvSpPr>
        <p:spPr>
          <a:xfrm>
            <a:off x="336846" y="2395140"/>
            <a:ext cx="2177089" cy="984885"/>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wrap="square" rtlCol="0" anchor="t">
            <a:spAutoFit/>
          </a:bodyPr>
          <a:lstStyle/>
          <a:p>
            <a:pPr algn="ctr"/>
            <a:r>
              <a:rPr lang="zh-TW" altLang="en-US" sz="1600" b="0" dirty="0" smtClean="0">
                <a:solidFill>
                  <a:schemeClr val="accent3"/>
                </a:solidFill>
                <a:latin typeface="Microsoft YaHei" charset="-122"/>
                <a:ea typeface="Microsoft YaHei" charset="-122"/>
                <a:cs typeface="Microsoft YaHei" charset="-122"/>
              </a:rPr>
              <a:t>远端存取</a:t>
            </a:r>
            <a:endParaRPr lang="en-US" sz="1600" b="0" dirty="0">
              <a:solidFill>
                <a:schemeClr val="accent3"/>
              </a:solidFill>
              <a:latin typeface="Microsoft YaHei" charset="-122"/>
              <a:ea typeface="Microsoft YaHei" charset="-122"/>
              <a:cs typeface="Microsoft YaHei" charset="-122"/>
            </a:endParaRPr>
          </a:p>
          <a:p>
            <a:pPr algn="ctr"/>
            <a:r>
              <a:rPr lang="en-US" sz="1400" b="0" dirty="0" smtClean="0">
                <a:solidFill>
                  <a:schemeClr val="tx1"/>
                </a:solidFill>
                <a:latin typeface="Microsoft YaHei" charset="-122"/>
                <a:ea typeface="Microsoft YaHei" charset="-122"/>
                <a:cs typeface="Microsoft YaHei" charset="-122"/>
              </a:rPr>
              <a:t>Unified Gateway</a:t>
            </a:r>
            <a:endParaRPr lang="en-US" sz="1400" b="0" dirty="0">
              <a:solidFill>
                <a:schemeClr val="tx1"/>
              </a:solidFill>
              <a:latin typeface="Microsoft YaHei" charset="-122"/>
              <a:ea typeface="Microsoft YaHei" charset="-122"/>
              <a:cs typeface="Microsoft YaHei" charset="-122"/>
            </a:endParaRPr>
          </a:p>
          <a:p>
            <a:pPr algn="ctr"/>
            <a:r>
              <a:rPr lang="en-US" sz="1400" b="0" dirty="0" smtClean="0">
                <a:solidFill>
                  <a:schemeClr val="tx1"/>
                </a:solidFill>
                <a:latin typeface="Microsoft YaHei" charset="-122"/>
                <a:ea typeface="Microsoft YaHei" charset="-122"/>
                <a:cs typeface="Microsoft YaHei" charset="-122"/>
              </a:rPr>
              <a:t>One URL</a:t>
            </a:r>
          </a:p>
          <a:p>
            <a:pPr algn="ctr"/>
            <a:r>
              <a:rPr lang="en-US" sz="1400" b="0" dirty="0" smtClean="0">
                <a:solidFill>
                  <a:schemeClr val="tx1"/>
                </a:solidFill>
                <a:latin typeface="Microsoft YaHei" charset="-122"/>
                <a:ea typeface="Microsoft YaHei" charset="-122"/>
                <a:cs typeface="Microsoft YaHei" charset="-122"/>
              </a:rPr>
              <a:t>SmartControl</a:t>
            </a:r>
            <a:endParaRPr lang="en-US" sz="1400" b="0" dirty="0">
              <a:solidFill>
                <a:schemeClr val="tx1"/>
              </a:solidFill>
              <a:latin typeface="Microsoft YaHei" charset="-122"/>
              <a:ea typeface="Microsoft YaHei" charset="-122"/>
              <a:cs typeface="Microsoft YaHei" charset="-122"/>
            </a:endParaRPr>
          </a:p>
        </p:txBody>
      </p:sp>
      <p:sp>
        <p:nvSpPr>
          <p:cNvPr id="32" name="TextBox 31"/>
          <p:cNvSpPr txBox="1"/>
          <p:nvPr/>
        </p:nvSpPr>
        <p:spPr>
          <a:xfrm>
            <a:off x="351788" y="5106958"/>
            <a:ext cx="2177089" cy="984885"/>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网络层防护</a:t>
            </a:r>
            <a:endParaRPr lang="en-US" sz="1600" b="0" dirty="0">
              <a:solidFill>
                <a:schemeClr val="accent3"/>
              </a:solidFill>
              <a:latin typeface="Microsoft YaHei" charset="-122"/>
              <a:ea typeface="Microsoft YaHei" charset="-122"/>
              <a:cs typeface="Microsoft YaHei" charset="-122"/>
            </a:endParaRPr>
          </a:p>
          <a:p>
            <a:pPr algn="ctr"/>
            <a:r>
              <a:rPr lang="en-US" sz="1400" b="0" dirty="0" smtClean="0">
                <a:solidFill>
                  <a:schemeClr val="tx1"/>
                </a:solidFill>
                <a:latin typeface="Microsoft YaHei" charset="-122"/>
                <a:ea typeface="Microsoft YaHei" charset="-122"/>
                <a:cs typeface="Microsoft YaHei" charset="-122"/>
              </a:rPr>
              <a:t>DNS Proxy</a:t>
            </a:r>
          </a:p>
          <a:p>
            <a:pPr algn="ctr"/>
            <a:r>
              <a:rPr lang="en-US" sz="1400" b="0" dirty="0" smtClean="0">
                <a:solidFill>
                  <a:schemeClr val="tx1"/>
                </a:solidFill>
                <a:latin typeface="Microsoft YaHei" charset="-122"/>
                <a:ea typeface="Microsoft YaHei" charset="-122"/>
                <a:cs typeface="Microsoft YaHei" charset="-122"/>
              </a:rPr>
              <a:t>DDoS </a:t>
            </a:r>
            <a:endParaRPr lang="en-US" sz="1400" b="0" dirty="0">
              <a:solidFill>
                <a:schemeClr val="tx1"/>
              </a:solidFill>
              <a:latin typeface="Microsoft YaHei" charset="-122"/>
              <a:ea typeface="Microsoft YaHei" charset="-122"/>
              <a:cs typeface="Microsoft YaHei" charset="-122"/>
            </a:endParaRPr>
          </a:p>
          <a:p>
            <a:pPr algn="ctr"/>
            <a:r>
              <a:rPr lang="en-US" sz="1400" b="0" dirty="0" smtClean="0">
                <a:solidFill>
                  <a:schemeClr val="tx1"/>
                </a:solidFill>
                <a:latin typeface="Microsoft YaHei" charset="-122"/>
                <a:ea typeface="Microsoft YaHei" charset="-122"/>
                <a:cs typeface="Microsoft YaHei" charset="-122"/>
              </a:rPr>
              <a:t>ACLs</a:t>
            </a:r>
            <a:endParaRPr lang="en-US" sz="1400" b="0" dirty="0">
              <a:solidFill>
                <a:schemeClr val="tx1"/>
              </a:solidFill>
              <a:latin typeface="Microsoft YaHei" charset="-122"/>
              <a:ea typeface="Microsoft YaHei" charset="-122"/>
              <a:cs typeface="Microsoft YaHei" charset="-122"/>
            </a:endParaRPr>
          </a:p>
        </p:txBody>
      </p:sp>
      <p:sp>
        <p:nvSpPr>
          <p:cNvPr id="33" name="TextBox 32"/>
          <p:cNvSpPr txBox="1"/>
          <p:nvPr/>
        </p:nvSpPr>
        <p:spPr>
          <a:xfrm>
            <a:off x="1383746" y="1540743"/>
            <a:ext cx="1373313" cy="369332"/>
          </a:xfrm>
          <a:prstGeom prst="rect">
            <a:avLst/>
          </a:prstGeom>
          <a:noFill/>
        </p:spPr>
        <p:txBody>
          <a:bodyPr wrap="square" rtlCol="0">
            <a:spAutoFit/>
          </a:bodyPr>
          <a:lstStyle/>
          <a:p>
            <a:r>
              <a:rPr lang="zh-TW" altLang="en-US" sz="1800" b="0" dirty="0" smtClean="0">
                <a:latin typeface="Microsoft YaHei" charset="-122"/>
                <a:ea typeface="Microsoft YaHei" charset="-122"/>
                <a:cs typeface="Microsoft YaHei" charset="-122"/>
              </a:rPr>
              <a:t>网络安全</a:t>
            </a:r>
            <a:endParaRPr lang="en-US" sz="1800" b="0" dirty="0" smtClean="0">
              <a:latin typeface="Microsoft YaHei" charset="-122"/>
              <a:ea typeface="Microsoft YaHei" charset="-122"/>
              <a:cs typeface="Microsoft YaHei" charset="-122"/>
            </a:endParaRPr>
          </a:p>
        </p:txBody>
      </p:sp>
      <p:cxnSp>
        <p:nvCxnSpPr>
          <p:cNvPr id="34" name="Straight Connector 33"/>
          <p:cNvCxnSpPr/>
          <p:nvPr/>
        </p:nvCxnSpPr>
        <p:spPr bwMode="auto">
          <a:xfrm flipV="1">
            <a:off x="2688115" y="2292064"/>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35" name="Straight Connector 34"/>
          <p:cNvCxnSpPr/>
          <p:nvPr/>
        </p:nvCxnSpPr>
        <p:spPr bwMode="auto">
          <a:xfrm flipV="1">
            <a:off x="5020941" y="2292064"/>
            <a:ext cx="2203704" cy="3062"/>
          </a:xfrm>
          <a:prstGeom prst="line">
            <a:avLst/>
          </a:prstGeom>
          <a:noFill/>
          <a:ln w="28575" cap="flat" cmpd="sng" algn="ctr">
            <a:solidFill>
              <a:schemeClr val="bg1"/>
            </a:solidFill>
            <a:prstDash val="solid"/>
            <a:round/>
            <a:headEnd type="none" w="med" len="med"/>
            <a:tailEnd type="none" w="med" len="med"/>
          </a:ln>
          <a:effectLst/>
        </p:spPr>
      </p:cxnSp>
      <p:sp>
        <p:nvSpPr>
          <p:cNvPr id="36" name="TextBox 35"/>
          <p:cNvSpPr txBox="1"/>
          <p:nvPr/>
        </p:nvSpPr>
        <p:spPr>
          <a:xfrm>
            <a:off x="10369890" y="1527058"/>
            <a:ext cx="1546256" cy="369332"/>
          </a:xfrm>
          <a:prstGeom prst="rect">
            <a:avLst/>
          </a:prstGeom>
          <a:noFill/>
        </p:spPr>
        <p:txBody>
          <a:bodyPr wrap="square" rtlCol="0">
            <a:spAutoFit/>
          </a:bodyPr>
          <a:lstStyle/>
          <a:p>
            <a:r>
              <a:rPr lang="zh-TW" altLang="en-US" sz="1800" dirty="0" smtClean="0">
                <a:latin typeface="Microsoft YaHei" charset="-122"/>
                <a:ea typeface="Microsoft YaHei" charset="-122"/>
                <a:cs typeface="Microsoft YaHei" charset="-122"/>
              </a:rPr>
              <a:t>监控与报表</a:t>
            </a:r>
            <a:endParaRPr lang="en-US" sz="1800" b="0" dirty="0">
              <a:latin typeface="Microsoft YaHei" charset="-122"/>
              <a:ea typeface="Microsoft YaHei" charset="-122"/>
              <a:cs typeface="Microsoft YaHei" charset="-122"/>
            </a:endParaRPr>
          </a:p>
        </p:txBody>
      </p:sp>
      <p:cxnSp>
        <p:nvCxnSpPr>
          <p:cNvPr id="37" name="Straight Connector 36"/>
          <p:cNvCxnSpPr/>
          <p:nvPr/>
        </p:nvCxnSpPr>
        <p:spPr bwMode="auto">
          <a:xfrm>
            <a:off x="9655312" y="2292064"/>
            <a:ext cx="2238544" cy="0"/>
          </a:xfrm>
          <a:prstGeom prst="line">
            <a:avLst/>
          </a:prstGeom>
          <a:noFill/>
          <a:ln w="28575" cap="flat" cmpd="sng" algn="ctr">
            <a:solidFill>
              <a:schemeClr val="bg1"/>
            </a:solidFill>
            <a:prstDash val="solid"/>
            <a:round/>
            <a:headEnd type="none" w="med" len="med"/>
            <a:tailEnd type="none" w="med" len="med"/>
          </a:ln>
          <a:effectLst/>
        </p:spPr>
      </p:cxnSp>
      <p:grpSp>
        <p:nvGrpSpPr>
          <p:cNvPr id="38" name="Group 37"/>
          <p:cNvGrpSpPr/>
          <p:nvPr/>
        </p:nvGrpSpPr>
        <p:grpSpPr>
          <a:xfrm>
            <a:off x="5199432" y="1402563"/>
            <a:ext cx="2215137" cy="590407"/>
            <a:chOff x="5199432" y="1402563"/>
            <a:chExt cx="2215137" cy="590407"/>
          </a:xfrm>
        </p:grpSpPr>
        <p:sp>
          <p:nvSpPr>
            <p:cNvPr id="39" name="TextBox 38"/>
            <p:cNvSpPr txBox="1"/>
            <p:nvPr/>
          </p:nvSpPr>
          <p:spPr>
            <a:xfrm>
              <a:off x="5868313" y="1540743"/>
              <a:ext cx="1546256" cy="369332"/>
            </a:xfrm>
            <a:prstGeom prst="rect">
              <a:avLst/>
            </a:prstGeom>
            <a:noFill/>
          </p:spPr>
          <p:txBody>
            <a:bodyPr wrap="square" rtlCol="0">
              <a:spAutoFit/>
            </a:bodyPr>
            <a:lstStyle/>
            <a:p>
              <a:r>
                <a:rPr lang="zh-TW" altLang="en-US" sz="1800" b="0" dirty="0" smtClean="0">
                  <a:latin typeface="Microsoft YaHei" charset="-122"/>
                  <a:ea typeface="Microsoft YaHei" charset="-122"/>
                  <a:cs typeface="Microsoft YaHei" charset="-122"/>
                </a:rPr>
                <a:t>应用安全</a:t>
              </a:r>
              <a:endParaRPr lang="en-US" sz="1800" b="0" dirty="0">
                <a:latin typeface="Microsoft YaHei" charset="-122"/>
                <a:ea typeface="Microsoft YaHei" charset="-122"/>
                <a:cs typeface="Microsoft YaHei" charset="-122"/>
              </a:endParaRPr>
            </a:p>
          </p:txBody>
        </p:sp>
        <p:grpSp>
          <p:nvGrpSpPr>
            <p:cNvPr id="40" name="Group 39"/>
            <p:cNvGrpSpPr/>
            <p:nvPr/>
          </p:nvGrpSpPr>
          <p:grpSpPr>
            <a:xfrm>
              <a:off x="5199432" y="1402563"/>
              <a:ext cx="638035" cy="590407"/>
              <a:chOff x="5839008" y="1575984"/>
              <a:chExt cx="833483" cy="771265"/>
            </a:xfrm>
            <a:solidFill>
              <a:srgbClr val="FFFFFF"/>
            </a:solidFill>
          </p:grpSpPr>
          <p:sp>
            <p:nvSpPr>
              <p:cNvPr id="41" name="Freeform 26"/>
              <p:cNvSpPr>
                <a:spLocks noEditPoints="1"/>
              </p:cNvSpPr>
              <p:nvPr/>
            </p:nvSpPr>
            <p:spPr bwMode="auto">
              <a:xfrm>
                <a:off x="5839008" y="1575984"/>
                <a:ext cx="833483" cy="771265"/>
              </a:xfrm>
              <a:custGeom>
                <a:avLst/>
                <a:gdLst>
                  <a:gd name="T0" fmla="*/ 0 w 227"/>
                  <a:gd name="T1" fmla="*/ 10 h 210"/>
                  <a:gd name="T2" fmla="*/ 0 w 227"/>
                  <a:gd name="T3" fmla="*/ 19 h 210"/>
                  <a:gd name="T4" fmla="*/ 0 w 227"/>
                  <a:gd name="T5" fmla="*/ 210 h 210"/>
                  <a:gd name="T6" fmla="*/ 227 w 227"/>
                  <a:gd name="T7" fmla="*/ 210 h 210"/>
                  <a:gd name="T8" fmla="*/ 227 w 227"/>
                  <a:gd name="T9" fmla="*/ 19 h 210"/>
                  <a:gd name="T10" fmla="*/ 227 w 227"/>
                  <a:gd name="T11" fmla="*/ 10 h 210"/>
                  <a:gd name="T12" fmla="*/ 227 w 227"/>
                  <a:gd name="T13" fmla="*/ 0 h 210"/>
                  <a:gd name="T14" fmla="*/ 0 w 227"/>
                  <a:gd name="T15" fmla="*/ 0 h 210"/>
                  <a:gd name="T16" fmla="*/ 0 w 227"/>
                  <a:gd name="T17" fmla="*/ 10 h 210"/>
                  <a:gd name="T18" fmla="*/ 218 w 227"/>
                  <a:gd name="T19" fmla="*/ 200 h 210"/>
                  <a:gd name="T20" fmla="*/ 10 w 227"/>
                  <a:gd name="T21" fmla="*/ 200 h 210"/>
                  <a:gd name="T22" fmla="*/ 10 w 227"/>
                  <a:gd name="T23" fmla="*/ 29 h 210"/>
                  <a:gd name="T24" fmla="*/ 218 w 227"/>
                  <a:gd name="T25" fmla="*/ 29 h 210"/>
                  <a:gd name="T26" fmla="*/ 218 w 227"/>
                  <a:gd name="T27" fmla="*/ 200 h 210"/>
                  <a:gd name="T28" fmla="*/ 218 w 227"/>
                  <a:gd name="T29" fmla="*/ 10 h 210"/>
                  <a:gd name="T30" fmla="*/ 218 w 227"/>
                  <a:gd name="T31" fmla="*/ 19 h 210"/>
                  <a:gd name="T32" fmla="*/ 208 w 227"/>
                  <a:gd name="T33" fmla="*/ 19 h 210"/>
                  <a:gd name="T34" fmla="*/ 208 w 227"/>
                  <a:gd name="T35" fmla="*/ 10 h 210"/>
                  <a:gd name="T36" fmla="*/ 218 w 227"/>
                  <a:gd name="T37" fmla="*/ 10 h 210"/>
                  <a:gd name="T38" fmla="*/ 199 w 227"/>
                  <a:gd name="T39" fmla="*/ 10 h 210"/>
                  <a:gd name="T40" fmla="*/ 199 w 227"/>
                  <a:gd name="T41" fmla="*/ 19 h 210"/>
                  <a:gd name="T42" fmla="*/ 190 w 227"/>
                  <a:gd name="T43" fmla="*/ 19 h 210"/>
                  <a:gd name="T44" fmla="*/ 190 w 227"/>
                  <a:gd name="T45" fmla="*/ 10 h 210"/>
                  <a:gd name="T46" fmla="*/ 199 w 227"/>
                  <a:gd name="T47" fmla="*/ 10 h 210"/>
                  <a:gd name="T48" fmla="*/ 180 w 227"/>
                  <a:gd name="T49" fmla="*/ 10 h 210"/>
                  <a:gd name="T50" fmla="*/ 180 w 227"/>
                  <a:gd name="T51" fmla="*/ 19 h 210"/>
                  <a:gd name="T52" fmla="*/ 171 w 227"/>
                  <a:gd name="T53" fmla="*/ 19 h 210"/>
                  <a:gd name="T54" fmla="*/ 171 w 227"/>
                  <a:gd name="T55" fmla="*/ 10 h 210"/>
                  <a:gd name="T56" fmla="*/ 180 w 227"/>
                  <a:gd name="T57" fmla="*/ 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7" h="210">
                    <a:moveTo>
                      <a:pt x="0" y="10"/>
                    </a:moveTo>
                    <a:lnTo>
                      <a:pt x="0" y="19"/>
                    </a:lnTo>
                    <a:lnTo>
                      <a:pt x="0" y="210"/>
                    </a:lnTo>
                    <a:lnTo>
                      <a:pt x="227" y="210"/>
                    </a:lnTo>
                    <a:lnTo>
                      <a:pt x="227" y="19"/>
                    </a:lnTo>
                    <a:lnTo>
                      <a:pt x="227" y="10"/>
                    </a:lnTo>
                    <a:lnTo>
                      <a:pt x="227" y="0"/>
                    </a:lnTo>
                    <a:lnTo>
                      <a:pt x="0" y="0"/>
                    </a:lnTo>
                    <a:lnTo>
                      <a:pt x="0" y="10"/>
                    </a:lnTo>
                    <a:close/>
                    <a:moveTo>
                      <a:pt x="218" y="200"/>
                    </a:moveTo>
                    <a:lnTo>
                      <a:pt x="10" y="200"/>
                    </a:lnTo>
                    <a:lnTo>
                      <a:pt x="10" y="29"/>
                    </a:lnTo>
                    <a:lnTo>
                      <a:pt x="218" y="29"/>
                    </a:lnTo>
                    <a:lnTo>
                      <a:pt x="218" y="200"/>
                    </a:lnTo>
                    <a:close/>
                    <a:moveTo>
                      <a:pt x="218" y="10"/>
                    </a:moveTo>
                    <a:lnTo>
                      <a:pt x="218" y="19"/>
                    </a:lnTo>
                    <a:lnTo>
                      <a:pt x="208" y="19"/>
                    </a:lnTo>
                    <a:lnTo>
                      <a:pt x="208" y="10"/>
                    </a:lnTo>
                    <a:lnTo>
                      <a:pt x="218" y="10"/>
                    </a:lnTo>
                    <a:close/>
                    <a:moveTo>
                      <a:pt x="199" y="10"/>
                    </a:moveTo>
                    <a:lnTo>
                      <a:pt x="199" y="19"/>
                    </a:lnTo>
                    <a:lnTo>
                      <a:pt x="190" y="19"/>
                    </a:lnTo>
                    <a:lnTo>
                      <a:pt x="190" y="10"/>
                    </a:lnTo>
                    <a:lnTo>
                      <a:pt x="199" y="10"/>
                    </a:lnTo>
                    <a:close/>
                    <a:moveTo>
                      <a:pt x="180" y="10"/>
                    </a:moveTo>
                    <a:lnTo>
                      <a:pt x="180" y="19"/>
                    </a:lnTo>
                    <a:lnTo>
                      <a:pt x="171" y="19"/>
                    </a:lnTo>
                    <a:lnTo>
                      <a:pt x="171" y="10"/>
                    </a:lnTo>
                    <a:lnTo>
                      <a:pt x="180" y="1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2" name="Rectangle 30"/>
              <p:cNvSpPr>
                <a:spLocks noChangeArrowheads="1"/>
              </p:cNvSpPr>
              <p:nvPr/>
            </p:nvSpPr>
            <p:spPr bwMode="auto">
              <a:xfrm>
                <a:off x="5945487" y="1840418"/>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3" name="Rectangle 31"/>
              <p:cNvSpPr>
                <a:spLocks noChangeArrowheads="1"/>
              </p:cNvSpPr>
              <p:nvPr/>
            </p:nvSpPr>
            <p:spPr bwMode="auto">
              <a:xfrm>
                <a:off x="6187821" y="1840418"/>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4" name="Rectangle 32"/>
              <p:cNvSpPr>
                <a:spLocks noChangeArrowheads="1"/>
              </p:cNvSpPr>
              <p:nvPr/>
            </p:nvSpPr>
            <p:spPr bwMode="auto">
              <a:xfrm>
                <a:off x="6430155" y="1840418"/>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5" name="Rectangle 33"/>
              <p:cNvSpPr>
                <a:spLocks noChangeArrowheads="1"/>
              </p:cNvSpPr>
              <p:nvPr/>
            </p:nvSpPr>
            <p:spPr bwMode="auto">
              <a:xfrm>
                <a:off x="5945487" y="2049762"/>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6" name="Rectangle 34"/>
              <p:cNvSpPr>
                <a:spLocks noChangeArrowheads="1"/>
              </p:cNvSpPr>
              <p:nvPr/>
            </p:nvSpPr>
            <p:spPr bwMode="auto">
              <a:xfrm>
                <a:off x="6187821" y="2049762"/>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sp>
            <p:nvSpPr>
              <p:cNvPr id="47" name="Rectangle 35"/>
              <p:cNvSpPr>
                <a:spLocks noChangeArrowheads="1"/>
              </p:cNvSpPr>
              <p:nvPr/>
            </p:nvSpPr>
            <p:spPr bwMode="auto">
              <a:xfrm>
                <a:off x="6430155" y="2049762"/>
                <a:ext cx="139526" cy="121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b="0">
                  <a:latin typeface="Microsoft YaHei" charset="-122"/>
                  <a:ea typeface="Microsoft YaHei" charset="-122"/>
                  <a:cs typeface="Microsoft YaHei" charset="-122"/>
                </a:endParaRPr>
              </a:p>
            </p:txBody>
          </p:sp>
        </p:grpSp>
      </p:grpSp>
      <p:sp>
        <p:nvSpPr>
          <p:cNvPr id="48" name="TextBox 47"/>
          <p:cNvSpPr txBox="1"/>
          <p:nvPr/>
        </p:nvSpPr>
        <p:spPr>
          <a:xfrm>
            <a:off x="8302379" y="1404841"/>
            <a:ext cx="1546256" cy="646331"/>
          </a:xfrm>
          <a:prstGeom prst="rect">
            <a:avLst/>
          </a:prstGeom>
          <a:noFill/>
        </p:spPr>
        <p:txBody>
          <a:bodyPr wrap="square" rtlCol="0">
            <a:spAutoFit/>
          </a:bodyPr>
          <a:lstStyle/>
          <a:p>
            <a:r>
              <a:rPr lang="zh-TW" altLang="en-US" sz="1800" b="0" dirty="0" smtClean="0">
                <a:solidFill>
                  <a:schemeClr val="bg1"/>
                </a:solidFill>
                <a:latin typeface="Microsoft YaHei" charset="-122"/>
                <a:ea typeface="Microsoft YaHei" charset="-122"/>
                <a:cs typeface="Microsoft YaHei" charset="-122"/>
              </a:rPr>
              <a:t>身份识别与存取管控</a:t>
            </a:r>
            <a:endParaRPr lang="en-US" sz="1800" b="0" dirty="0">
              <a:solidFill>
                <a:schemeClr val="bg1"/>
              </a:solidFill>
              <a:latin typeface="Microsoft YaHei" charset="-122"/>
              <a:ea typeface="Microsoft YaHei" charset="-122"/>
              <a:cs typeface="Microsoft YaHei" charset="-122"/>
            </a:endParaRPr>
          </a:p>
        </p:txBody>
      </p:sp>
      <p:cxnSp>
        <p:nvCxnSpPr>
          <p:cNvPr id="49" name="Straight Connector 48"/>
          <p:cNvCxnSpPr/>
          <p:nvPr/>
        </p:nvCxnSpPr>
        <p:spPr bwMode="auto">
          <a:xfrm flipV="1">
            <a:off x="7345316" y="2292064"/>
            <a:ext cx="2203704" cy="3062"/>
          </a:xfrm>
          <a:prstGeom prst="line">
            <a:avLst/>
          </a:prstGeom>
          <a:noFill/>
          <a:ln w="28575" cap="flat" cmpd="sng" algn="ctr">
            <a:solidFill>
              <a:schemeClr val="bg2"/>
            </a:solidFill>
            <a:prstDash val="solid"/>
            <a:round/>
            <a:headEnd type="none" w="med" len="med"/>
            <a:tailEnd type="none" w="med" len="med"/>
          </a:ln>
          <a:effectLst/>
        </p:spPr>
      </p:cxnSp>
      <p:sp>
        <p:nvSpPr>
          <p:cNvPr id="50" name="TextBox 49"/>
          <p:cNvSpPr txBox="1"/>
          <p:nvPr/>
        </p:nvSpPr>
        <p:spPr>
          <a:xfrm>
            <a:off x="2642845" y="1359441"/>
            <a:ext cx="1098323" cy="830997"/>
          </a:xfrm>
          <a:prstGeom prst="rect">
            <a:avLst/>
          </a:prstGeom>
          <a:noFill/>
        </p:spPr>
        <p:txBody>
          <a:bodyPr wrap="square" rtlCol="0">
            <a:spAutoFit/>
          </a:bodyPr>
          <a:lstStyle/>
          <a:p>
            <a:r>
              <a:rPr lang="en-US" sz="800" dirty="0" smtClean="0">
                <a:solidFill>
                  <a:schemeClr val="bg1"/>
                </a:solidFill>
                <a:latin typeface="Microsoft YaHei" charset="-122"/>
                <a:ea typeface="Microsoft YaHei" charset="-122"/>
                <a:cs typeface="Microsoft YaHei" charset="-122"/>
              </a:rPr>
              <a:t>101010101010101</a:t>
            </a:r>
          </a:p>
          <a:p>
            <a:r>
              <a:rPr lang="en-US" sz="800" dirty="0" smtClean="0">
                <a:solidFill>
                  <a:schemeClr val="bg1"/>
                </a:solidFill>
                <a:latin typeface="Microsoft YaHei" charset="-122"/>
                <a:ea typeface="Microsoft YaHei" charset="-122"/>
                <a:cs typeface="Microsoft YaHei" charset="-122"/>
              </a:rPr>
              <a:t>010101010101010</a:t>
            </a:r>
            <a:endParaRPr lang="en-US" sz="800" dirty="0">
              <a:solidFill>
                <a:schemeClr val="bg1"/>
              </a:solidFill>
              <a:latin typeface="Microsoft YaHei" charset="-122"/>
              <a:ea typeface="Microsoft YaHei" charset="-122"/>
              <a:cs typeface="Microsoft YaHei" charset="-122"/>
            </a:endParaRPr>
          </a:p>
          <a:p>
            <a:r>
              <a:rPr lang="en-US" sz="800" dirty="0" smtClean="0">
                <a:solidFill>
                  <a:schemeClr val="bg1"/>
                </a:solidFill>
                <a:latin typeface="Microsoft YaHei" charset="-122"/>
                <a:ea typeface="Microsoft YaHei" charset="-122"/>
                <a:cs typeface="Microsoft YaHei" charset="-122"/>
              </a:rPr>
              <a:t>101010101010101</a:t>
            </a:r>
            <a:endParaRPr lang="en-US" sz="800" dirty="0">
              <a:solidFill>
                <a:schemeClr val="bg1"/>
              </a:solidFill>
              <a:latin typeface="Microsoft YaHei" charset="-122"/>
              <a:ea typeface="Microsoft YaHei" charset="-122"/>
              <a:cs typeface="Microsoft YaHei" charset="-122"/>
            </a:endParaRPr>
          </a:p>
          <a:p>
            <a:r>
              <a:rPr lang="en-US" sz="800" dirty="0" smtClean="0">
                <a:solidFill>
                  <a:schemeClr val="bg1"/>
                </a:solidFill>
                <a:latin typeface="Microsoft YaHei" charset="-122"/>
                <a:ea typeface="Microsoft YaHei" charset="-122"/>
                <a:cs typeface="Microsoft YaHei" charset="-122"/>
              </a:rPr>
              <a:t>010101010101010</a:t>
            </a:r>
          </a:p>
          <a:p>
            <a:r>
              <a:rPr lang="en-US" sz="800" dirty="0" smtClean="0">
                <a:solidFill>
                  <a:schemeClr val="bg1"/>
                </a:solidFill>
                <a:latin typeface="Microsoft YaHei" charset="-122"/>
                <a:ea typeface="Microsoft YaHei" charset="-122"/>
                <a:cs typeface="Microsoft YaHei" charset="-122"/>
              </a:rPr>
              <a:t>101010101010101</a:t>
            </a:r>
            <a:endParaRPr lang="en-US" sz="800" dirty="0">
              <a:solidFill>
                <a:schemeClr val="bg1"/>
              </a:solidFill>
              <a:latin typeface="Microsoft YaHei" charset="-122"/>
              <a:ea typeface="Microsoft YaHei" charset="-122"/>
              <a:cs typeface="Microsoft YaHei" charset="-122"/>
            </a:endParaRPr>
          </a:p>
          <a:p>
            <a:r>
              <a:rPr lang="en-US" sz="800" dirty="0" smtClean="0">
                <a:solidFill>
                  <a:schemeClr val="bg1"/>
                </a:solidFill>
                <a:latin typeface="Microsoft YaHei" charset="-122"/>
                <a:ea typeface="Microsoft YaHei" charset="-122"/>
                <a:cs typeface="Microsoft YaHei" charset="-122"/>
              </a:rPr>
              <a:t>010101010101010</a:t>
            </a:r>
          </a:p>
        </p:txBody>
      </p:sp>
      <p:sp>
        <p:nvSpPr>
          <p:cNvPr id="51" name="TextBox 50"/>
          <p:cNvSpPr txBox="1"/>
          <p:nvPr/>
        </p:nvSpPr>
        <p:spPr>
          <a:xfrm>
            <a:off x="3575941" y="1563807"/>
            <a:ext cx="1439108" cy="369332"/>
          </a:xfrm>
          <a:prstGeom prst="rect">
            <a:avLst/>
          </a:prstGeom>
          <a:noFill/>
        </p:spPr>
        <p:txBody>
          <a:bodyPr wrap="square" rtlCol="0">
            <a:spAutoFit/>
          </a:bodyPr>
          <a:lstStyle/>
          <a:p>
            <a:r>
              <a:rPr lang="zh-TW" altLang="en-US" sz="1800" dirty="0" smtClean="0">
                <a:solidFill>
                  <a:schemeClr val="bg1"/>
                </a:solidFill>
                <a:latin typeface="Microsoft YaHei" charset="-122"/>
                <a:ea typeface="Microsoft YaHei" charset="-122"/>
                <a:cs typeface="Microsoft YaHei" charset="-122"/>
              </a:rPr>
              <a:t>连接安全</a:t>
            </a:r>
            <a:endParaRPr lang="en-US" sz="1800" b="0" dirty="0" smtClean="0">
              <a:solidFill>
                <a:schemeClr val="bg1"/>
              </a:solidFill>
              <a:latin typeface="Microsoft YaHei" charset="-122"/>
              <a:ea typeface="Microsoft YaHei" charset="-122"/>
              <a:cs typeface="Microsoft YaHei" charset="-122"/>
            </a:endParaRPr>
          </a:p>
        </p:txBody>
      </p:sp>
      <p:sp>
        <p:nvSpPr>
          <p:cNvPr id="52" name="TextBox 51"/>
          <p:cNvSpPr txBox="1"/>
          <p:nvPr/>
        </p:nvSpPr>
        <p:spPr>
          <a:xfrm>
            <a:off x="7384152" y="5108735"/>
            <a:ext cx="2177089" cy="984885"/>
          </a:xfrm>
          <a:prstGeom prst="rect">
            <a:avLst/>
          </a:prstGeom>
          <a:noFill/>
        </p:spPr>
        <p:txBody>
          <a:bodyPr wrap="square" rtlCol="0">
            <a:spAutoFit/>
          </a:bodyPr>
          <a:lstStyle/>
          <a:p>
            <a:pPr algn="ctr"/>
            <a:r>
              <a:rPr lang="zh-TW" altLang="en-US" sz="1600" b="0" dirty="0" smtClean="0">
                <a:solidFill>
                  <a:srgbClr val="0000FF"/>
                </a:solidFill>
                <a:latin typeface="Microsoft YaHei" charset="-122"/>
                <a:ea typeface="Microsoft YaHei" charset="-122"/>
                <a:cs typeface="Microsoft YaHei" charset="-122"/>
              </a:rPr>
              <a:t>访问控制</a:t>
            </a:r>
            <a:endParaRPr lang="en-US" sz="1600" b="0" dirty="0" smtClean="0">
              <a:solidFill>
                <a:srgbClr val="0000FF"/>
              </a:solidFill>
              <a:latin typeface="Microsoft YaHei" charset="-122"/>
              <a:ea typeface="Microsoft YaHei" charset="-122"/>
              <a:cs typeface="Microsoft YaHei" charset="-122"/>
            </a:endParaRPr>
          </a:p>
          <a:p>
            <a:pPr algn="ctr"/>
            <a:r>
              <a:rPr lang="en-US" sz="1400" b="0" dirty="0" smtClean="0">
                <a:solidFill>
                  <a:schemeClr val="bg1"/>
                </a:solidFill>
                <a:latin typeface="Microsoft YaHei" charset="-122"/>
                <a:ea typeface="Microsoft YaHei" charset="-122"/>
                <a:cs typeface="Microsoft YaHei" charset="-122"/>
              </a:rPr>
              <a:t>Remote </a:t>
            </a:r>
            <a:r>
              <a:rPr lang="en-US" sz="1400" b="0" dirty="0">
                <a:solidFill>
                  <a:schemeClr val="bg1"/>
                </a:solidFill>
                <a:latin typeface="Microsoft YaHei" charset="-122"/>
                <a:ea typeface="Microsoft YaHei" charset="-122"/>
                <a:cs typeface="Microsoft YaHei" charset="-122"/>
              </a:rPr>
              <a:t>Access</a:t>
            </a:r>
          </a:p>
          <a:p>
            <a:pPr algn="ctr"/>
            <a:r>
              <a:rPr lang="en-US" sz="1400" b="0" dirty="0" smtClean="0">
                <a:solidFill>
                  <a:schemeClr val="bg1"/>
                </a:solidFill>
                <a:latin typeface="Microsoft YaHei" charset="-122"/>
                <a:ea typeface="Microsoft YaHei" charset="-122"/>
                <a:cs typeface="Microsoft YaHei" charset="-122"/>
              </a:rPr>
              <a:t>One URL</a:t>
            </a:r>
            <a:endParaRPr lang="en-US" sz="1400" b="0" dirty="0">
              <a:solidFill>
                <a:schemeClr val="bg1"/>
              </a:solidFill>
              <a:latin typeface="Microsoft YaHei" charset="-122"/>
              <a:ea typeface="Microsoft YaHei" charset="-122"/>
              <a:cs typeface="Microsoft YaHei" charset="-122"/>
            </a:endParaRPr>
          </a:p>
          <a:p>
            <a:pPr algn="ctr"/>
            <a:r>
              <a:rPr lang="en-US" sz="1400" b="0" dirty="0" smtClean="0">
                <a:solidFill>
                  <a:schemeClr val="bg1"/>
                </a:solidFill>
                <a:latin typeface="Microsoft YaHei" charset="-122"/>
                <a:ea typeface="Microsoft YaHei" charset="-122"/>
                <a:cs typeface="Microsoft YaHei" charset="-122"/>
              </a:rPr>
              <a:t>Per App VPN</a:t>
            </a:r>
            <a:endParaRPr lang="en-US" sz="1400" b="0" dirty="0">
              <a:solidFill>
                <a:schemeClr val="bg1"/>
              </a:solidFill>
              <a:latin typeface="Microsoft YaHei" charset="-122"/>
              <a:ea typeface="Microsoft YaHei" charset="-122"/>
              <a:cs typeface="Microsoft YaHei" charset="-122"/>
            </a:endParaRPr>
          </a:p>
        </p:txBody>
      </p:sp>
      <p:sp>
        <p:nvSpPr>
          <p:cNvPr id="53" name="TextBox 52"/>
          <p:cNvSpPr txBox="1"/>
          <p:nvPr/>
        </p:nvSpPr>
        <p:spPr>
          <a:xfrm>
            <a:off x="7354687" y="3785532"/>
            <a:ext cx="2316777" cy="984885"/>
          </a:xfrm>
          <a:prstGeom prst="rect">
            <a:avLst/>
          </a:prstGeom>
          <a:noFill/>
        </p:spPr>
        <p:txBody>
          <a:bodyPr wrap="square" rtlCol="0">
            <a:spAutoFit/>
          </a:bodyPr>
          <a:lstStyle/>
          <a:p>
            <a:pPr algn="ctr"/>
            <a:r>
              <a:rPr lang="zh-TW" altLang="en-US" sz="1600" b="0" dirty="0" smtClean="0">
                <a:solidFill>
                  <a:srgbClr val="0000FF"/>
                </a:solidFill>
                <a:latin typeface="Microsoft YaHei" charset="-122"/>
                <a:ea typeface="Microsoft YaHei" charset="-122"/>
                <a:cs typeface="Microsoft YaHei" charset="-122"/>
              </a:rPr>
              <a:t>授权</a:t>
            </a:r>
            <a:endParaRPr lang="en-US" sz="1600" b="0" dirty="0" smtClean="0">
              <a:solidFill>
                <a:srgbClr val="0000FF"/>
              </a:solidFill>
              <a:latin typeface="Microsoft YaHei" charset="-122"/>
              <a:ea typeface="Microsoft YaHei" charset="-122"/>
              <a:cs typeface="Microsoft YaHei" charset="-122"/>
            </a:endParaRPr>
          </a:p>
          <a:p>
            <a:pPr algn="ctr"/>
            <a:r>
              <a:rPr lang="en-US" sz="1400" b="0" dirty="0" smtClean="0">
                <a:solidFill>
                  <a:srgbClr val="000000"/>
                </a:solidFill>
                <a:latin typeface="Microsoft YaHei" charset="-122"/>
                <a:ea typeface="Microsoft YaHei" charset="-122"/>
                <a:cs typeface="Microsoft YaHei" charset="-122"/>
              </a:rPr>
              <a:t>Granular Policies</a:t>
            </a:r>
          </a:p>
          <a:p>
            <a:pPr algn="ctr"/>
            <a:r>
              <a:rPr lang="en-US" sz="1400" b="0" dirty="0" err="1" smtClean="0">
                <a:solidFill>
                  <a:srgbClr val="000000"/>
                </a:solidFill>
                <a:latin typeface="Microsoft YaHei" charset="-122"/>
                <a:ea typeface="Microsoft YaHei" charset="-122"/>
                <a:cs typeface="Microsoft YaHei" charset="-122"/>
              </a:rPr>
              <a:t>SmartControl</a:t>
            </a:r>
            <a:endParaRPr lang="en-US" sz="1400" b="0" dirty="0" smtClean="0">
              <a:solidFill>
                <a:srgbClr val="000000"/>
              </a:solidFill>
              <a:latin typeface="Microsoft YaHei" charset="-122"/>
              <a:ea typeface="Microsoft YaHei" charset="-122"/>
              <a:cs typeface="Microsoft YaHei" charset="-122"/>
            </a:endParaRPr>
          </a:p>
          <a:p>
            <a:pPr algn="ctr"/>
            <a:r>
              <a:rPr lang="en-US" sz="1400" b="0" dirty="0" smtClean="0">
                <a:solidFill>
                  <a:srgbClr val="000000"/>
                </a:solidFill>
                <a:latin typeface="Microsoft YaHei" charset="-122"/>
                <a:ea typeface="Microsoft YaHei" charset="-122"/>
                <a:cs typeface="Microsoft YaHei" charset="-122"/>
              </a:rPr>
              <a:t>Extensible policies</a:t>
            </a:r>
            <a:r>
              <a:rPr lang="en-US" sz="1400" b="0" dirty="0" smtClean="0">
                <a:solidFill>
                  <a:schemeClr val="bg2"/>
                </a:solidFill>
                <a:latin typeface="Microsoft YaHei" charset="-122"/>
                <a:ea typeface="Microsoft YaHei" charset="-122"/>
                <a:cs typeface="Microsoft YaHei" charset="-122"/>
              </a:rPr>
              <a:t> </a:t>
            </a:r>
          </a:p>
        </p:txBody>
      </p:sp>
      <p:grpSp>
        <p:nvGrpSpPr>
          <p:cNvPr id="54" name="Group 53"/>
          <p:cNvGrpSpPr/>
          <p:nvPr/>
        </p:nvGrpSpPr>
        <p:grpSpPr>
          <a:xfrm>
            <a:off x="7618875" y="1416892"/>
            <a:ext cx="642923" cy="708687"/>
            <a:chOff x="3375245" y="1603444"/>
            <a:chExt cx="816319" cy="816319"/>
          </a:xfrm>
          <a:solidFill>
            <a:schemeClr val="bg1">
              <a:lumMod val="50000"/>
              <a:lumOff val="50000"/>
            </a:schemeClr>
          </a:solidFill>
        </p:grpSpPr>
        <p:sp>
          <p:nvSpPr>
            <p:cNvPr id="55" name="Freeform 46"/>
            <p:cNvSpPr>
              <a:spLocks noEditPoints="1"/>
            </p:cNvSpPr>
            <p:nvPr/>
          </p:nvSpPr>
          <p:spPr bwMode="auto">
            <a:xfrm>
              <a:off x="3375245" y="1603444"/>
              <a:ext cx="816319" cy="816319"/>
            </a:xfrm>
            <a:custGeom>
              <a:avLst/>
              <a:gdLst>
                <a:gd name="T0" fmla="*/ 0 w 873"/>
                <a:gd name="T1" fmla="*/ 436 h 873"/>
                <a:gd name="T2" fmla="*/ 873 w 873"/>
                <a:gd name="T3" fmla="*/ 436 h 873"/>
                <a:gd name="T4" fmla="*/ 834 w 873"/>
                <a:gd name="T5" fmla="*/ 417 h 873"/>
                <a:gd name="T6" fmla="*/ 665 w 873"/>
                <a:gd name="T7" fmla="*/ 228 h 873"/>
                <a:gd name="T8" fmla="*/ 834 w 873"/>
                <a:gd name="T9" fmla="*/ 417 h 873"/>
                <a:gd name="T10" fmla="*/ 648 w 873"/>
                <a:gd name="T11" fmla="*/ 190 h 873"/>
                <a:gd name="T12" fmla="*/ 539 w 873"/>
                <a:gd name="T13" fmla="*/ 52 h 873"/>
                <a:gd name="T14" fmla="*/ 455 w 873"/>
                <a:gd name="T15" fmla="*/ 40 h 873"/>
                <a:gd name="T16" fmla="*/ 604 w 873"/>
                <a:gd name="T17" fmla="*/ 190 h 873"/>
                <a:gd name="T18" fmla="*/ 455 w 873"/>
                <a:gd name="T19" fmla="*/ 40 h 873"/>
                <a:gd name="T20" fmla="*/ 663 w 873"/>
                <a:gd name="T21" fmla="*/ 417 h 873"/>
                <a:gd name="T22" fmla="*/ 455 w 873"/>
                <a:gd name="T23" fmla="*/ 228 h 873"/>
                <a:gd name="T24" fmla="*/ 455 w 873"/>
                <a:gd name="T25" fmla="*/ 588 h 873"/>
                <a:gd name="T26" fmla="*/ 455 w 873"/>
                <a:gd name="T27" fmla="*/ 455 h 873"/>
                <a:gd name="T28" fmla="*/ 622 w 873"/>
                <a:gd name="T29" fmla="*/ 645 h 873"/>
                <a:gd name="T30" fmla="*/ 455 w 873"/>
                <a:gd name="T31" fmla="*/ 588 h 873"/>
                <a:gd name="T32" fmla="*/ 247 w 873"/>
                <a:gd name="T33" fmla="*/ 417 h 873"/>
                <a:gd name="T34" fmla="*/ 209 w 873"/>
                <a:gd name="T35" fmla="*/ 417 h 873"/>
                <a:gd name="T36" fmla="*/ 417 w 873"/>
                <a:gd name="T37" fmla="*/ 228 h 873"/>
                <a:gd name="T38" fmla="*/ 392 w 873"/>
                <a:gd name="T39" fmla="*/ 55 h 873"/>
                <a:gd name="T40" fmla="*/ 417 w 873"/>
                <a:gd name="T41" fmla="*/ 40 h 873"/>
                <a:gd name="T42" fmla="*/ 269 w 873"/>
                <a:gd name="T43" fmla="*/ 190 h 873"/>
                <a:gd name="T44" fmla="*/ 392 w 873"/>
                <a:gd name="T45" fmla="*/ 55 h 873"/>
                <a:gd name="T46" fmla="*/ 289 w 873"/>
                <a:gd name="T47" fmla="*/ 95 h 873"/>
                <a:gd name="T48" fmla="*/ 124 w 873"/>
                <a:gd name="T49" fmla="*/ 190 h 873"/>
                <a:gd name="T50" fmla="*/ 98 w 873"/>
                <a:gd name="T51" fmla="*/ 228 h 873"/>
                <a:gd name="T52" fmla="*/ 171 w 873"/>
                <a:gd name="T53" fmla="*/ 417 h 873"/>
                <a:gd name="T54" fmla="*/ 98 w 873"/>
                <a:gd name="T55" fmla="*/ 228 h 873"/>
                <a:gd name="T56" fmla="*/ 172 w 873"/>
                <a:gd name="T57" fmla="*/ 455 h 873"/>
                <a:gd name="T58" fmla="*/ 98 w 873"/>
                <a:gd name="T59" fmla="*/ 645 h 873"/>
                <a:gd name="T60" fmla="*/ 124 w 873"/>
                <a:gd name="T61" fmla="*/ 683 h 873"/>
                <a:gd name="T62" fmla="*/ 290 w 873"/>
                <a:gd name="T63" fmla="*/ 777 h 873"/>
                <a:gd name="T64" fmla="*/ 124 w 873"/>
                <a:gd name="T65" fmla="*/ 683 h 873"/>
                <a:gd name="T66" fmla="*/ 313 w 873"/>
                <a:gd name="T67" fmla="*/ 746 h 873"/>
                <a:gd name="T68" fmla="*/ 417 w 873"/>
                <a:gd name="T69" fmla="*/ 683 h 873"/>
                <a:gd name="T70" fmla="*/ 417 w 873"/>
                <a:gd name="T71" fmla="*/ 645 h 873"/>
                <a:gd name="T72" fmla="*/ 210 w 873"/>
                <a:gd name="T73" fmla="*/ 455 h 873"/>
                <a:gd name="T74" fmla="*/ 247 w 873"/>
                <a:gd name="T75" fmla="*/ 455 h 873"/>
                <a:gd name="T76" fmla="*/ 417 w 873"/>
                <a:gd name="T77" fmla="*/ 550 h 873"/>
                <a:gd name="T78" fmla="*/ 417 w 873"/>
                <a:gd name="T79" fmla="*/ 645 h 873"/>
                <a:gd name="T80" fmla="*/ 456 w 873"/>
                <a:gd name="T81" fmla="*/ 832 h 873"/>
                <a:gd name="T82" fmla="*/ 455 w 873"/>
                <a:gd name="T83" fmla="*/ 683 h 873"/>
                <a:gd name="T84" fmla="*/ 554 w 873"/>
                <a:gd name="T85" fmla="*/ 752 h 873"/>
                <a:gd name="T86" fmla="*/ 537 w 873"/>
                <a:gd name="T87" fmla="*/ 821 h 873"/>
                <a:gd name="T88" fmla="*/ 646 w 873"/>
                <a:gd name="T89" fmla="*/ 683 h 873"/>
                <a:gd name="T90" fmla="*/ 537 w 873"/>
                <a:gd name="T91" fmla="*/ 821 h 873"/>
                <a:gd name="T92" fmla="*/ 663 w 873"/>
                <a:gd name="T93" fmla="*/ 645 h 873"/>
                <a:gd name="T94" fmla="*/ 834 w 873"/>
                <a:gd name="T95" fmla="*/ 455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3" h="873">
                  <a:moveTo>
                    <a:pt x="436" y="0"/>
                  </a:moveTo>
                  <a:cubicBezTo>
                    <a:pt x="195" y="0"/>
                    <a:pt x="0" y="195"/>
                    <a:pt x="0" y="436"/>
                  </a:cubicBezTo>
                  <a:cubicBezTo>
                    <a:pt x="0" y="677"/>
                    <a:pt x="195" y="873"/>
                    <a:pt x="436" y="873"/>
                  </a:cubicBezTo>
                  <a:cubicBezTo>
                    <a:pt x="677" y="873"/>
                    <a:pt x="873" y="677"/>
                    <a:pt x="873" y="436"/>
                  </a:cubicBezTo>
                  <a:cubicBezTo>
                    <a:pt x="873" y="195"/>
                    <a:pt x="677" y="0"/>
                    <a:pt x="436" y="0"/>
                  </a:cubicBezTo>
                  <a:close/>
                  <a:moveTo>
                    <a:pt x="834" y="417"/>
                  </a:moveTo>
                  <a:cubicBezTo>
                    <a:pt x="701" y="417"/>
                    <a:pt x="701" y="417"/>
                    <a:pt x="701" y="417"/>
                  </a:cubicBezTo>
                  <a:cubicBezTo>
                    <a:pt x="700" y="343"/>
                    <a:pt x="686" y="280"/>
                    <a:pt x="665" y="228"/>
                  </a:cubicBezTo>
                  <a:cubicBezTo>
                    <a:pt x="775" y="228"/>
                    <a:pt x="775" y="228"/>
                    <a:pt x="775" y="228"/>
                  </a:cubicBezTo>
                  <a:cubicBezTo>
                    <a:pt x="810" y="283"/>
                    <a:pt x="831" y="348"/>
                    <a:pt x="834" y="417"/>
                  </a:cubicBezTo>
                  <a:close/>
                  <a:moveTo>
                    <a:pt x="749" y="190"/>
                  </a:moveTo>
                  <a:cubicBezTo>
                    <a:pt x="648" y="190"/>
                    <a:pt x="648" y="190"/>
                    <a:pt x="648" y="190"/>
                  </a:cubicBezTo>
                  <a:cubicBezTo>
                    <a:pt x="628" y="152"/>
                    <a:pt x="606" y="120"/>
                    <a:pt x="583" y="95"/>
                  </a:cubicBezTo>
                  <a:cubicBezTo>
                    <a:pt x="568" y="78"/>
                    <a:pt x="553" y="64"/>
                    <a:pt x="539" y="52"/>
                  </a:cubicBezTo>
                  <a:cubicBezTo>
                    <a:pt x="623" y="74"/>
                    <a:pt x="696" y="123"/>
                    <a:pt x="749" y="190"/>
                  </a:cubicBezTo>
                  <a:close/>
                  <a:moveTo>
                    <a:pt x="455" y="40"/>
                  </a:moveTo>
                  <a:cubicBezTo>
                    <a:pt x="472" y="49"/>
                    <a:pt x="517" y="75"/>
                    <a:pt x="560" y="126"/>
                  </a:cubicBezTo>
                  <a:cubicBezTo>
                    <a:pt x="575" y="144"/>
                    <a:pt x="590" y="165"/>
                    <a:pt x="604" y="190"/>
                  </a:cubicBezTo>
                  <a:cubicBezTo>
                    <a:pt x="455" y="190"/>
                    <a:pt x="455" y="190"/>
                    <a:pt x="455" y="190"/>
                  </a:cubicBezTo>
                  <a:lnTo>
                    <a:pt x="455" y="40"/>
                  </a:lnTo>
                  <a:close/>
                  <a:moveTo>
                    <a:pt x="623" y="228"/>
                  </a:moveTo>
                  <a:cubicBezTo>
                    <a:pt x="646" y="278"/>
                    <a:pt x="661" y="341"/>
                    <a:pt x="663" y="417"/>
                  </a:cubicBezTo>
                  <a:cubicBezTo>
                    <a:pt x="455" y="417"/>
                    <a:pt x="455" y="417"/>
                    <a:pt x="455" y="417"/>
                  </a:cubicBezTo>
                  <a:cubicBezTo>
                    <a:pt x="455" y="228"/>
                    <a:pt x="455" y="228"/>
                    <a:pt x="455" y="228"/>
                  </a:cubicBezTo>
                  <a:lnTo>
                    <a:pt x="623" y="228"/>
                  </a:lnTo>
                  <a:close/>
                  <a:moveTo>
                    <a:pt x="455" y="588"/>
                  </a:moveTo>
                  <a:cubicBezTo>
                    <a:pt x="455" y="550"/>
                    <a:pt x="455" y="550"/>
                    <a:pt x="455" y="550"/>
                  </a:cubicBezTo>
                  <a:cubicBezTo>
                    <a:pt x="455" y="455"/>
                    <a:pt x="455" y="455"/>
                    <a:pt x="455" y="455"/>
                  </a:cubicBezTo>
                  <a:cubicBezTo>
                    <a:pt x="663" y="455"/>
                    <a:pt x="663" y="455"/>
                    <a:pt x="663" y="455"/>
                  </a:cubicBezTo>
                  <a:cubicBezTo>
                    <a:pt x="660" y="532"/>
                    <a:pt x="644" y="594"/>
                    <a:pt x="622" y="645"/>
                  </a:cubicBezTo>
                  <a:cubicBezTo>
                    <a:pt x="455" y="645"/>
                    <a:pt x="455" y="645"/>
                    <a:pt x="455" y="645"/>
                  </a:cubicBezTo>
                  <a:lnTo>
                    <a:pt x="455" y="588"/>
                  </a:lnTo>
                  <a:close/>
                  <a:moveTo>
                    <a:pt x="417" y="417"/>
                  </a:moveTo>
                  <a:cubicBezTo>
                    <a:pt x="247" y="417"/>
                    <a:pt x="247" y="417"/>
                    <a:pt x="247" y="417"/>
                  </a:cubicBezTo>
                  <a:cubicBezTo>
                    <a:pt x="228" y="417"/>
                    <a:pt x="228" y="417"/>
                    <a:pt x="228" y="417"/>
                  </a:cubicBezTo>
                  <a:cubicBezTo>
                    <a:pt x="209" y="417"/>
                    <a:pt x="209" y="417"/>
                    <a:pt x="209" y="417"/>
                  </a:cubicBezTo>
                  <a:cubicBezTo>
                    <a:pt x="211" y="341"/>
                    <a:pt x="227" y="278"/>
                    <a:pt x="249" y="228"/>
                  </a:cubicBezTo>
                  <a:cubicBezTo>
                    <a:pt x="417" y="228"/>
                    <a:pt x="417" y="228"/>
                    <a:pt x="417" y="228"/>
                  </a:cubicBezTo>
                  <a:lnTo>
                    <a:pt x="417" y="417"/>
                  </a:lnTo>
                  <a:close/>
                  <a:moveTo>
                    <a:pt x="392" y="55"/>
                  </a:moveTo>
                  <a:cubicBezTo>
                    <a:pt x="402" y="48"/>
                    <a:pt x="411" y="44"/>
                    <a:pt x="417" y="40"/>
                  </a:cubicBezTo>
                  <a:cubicBezTo>
                    <a:pt x="417" y="40"/>
                    <a:pt x="417" y="40"/>
                    <a:pt x="417" y="40"/>
                  </a:cubicBezTo>
                  <a:cubicBezTo>
                    <a:pt x="417" y="190"/>
                    <a:pt x="417" y="190"/>
                    <a:pt x="417" y="190"/>
                  </a:cubicBezTo>
                  <a:cubicBezTo>
                    <a:pt x="269" y="190"/>
                    <a:pt x="269" y="190"/>
                    <a:pt x="269" y="190"/>
                  </a:cubicBezTo>
                  <a:cubicBezTo>
                    <a:pt x="284" y="163"/>
                    <a:pt x="301" y="139"/>
                    <a:pt x="318" y="120"/>
                  </a:cubicBezTo>
                  <a:cubicBezTo>
                    <a:pt x="345" y="90"/>
                    <a:pt x="372" y="68"/>
                    <a:pt x="392" y="55"/>
                  </a:cubicBezTo>
                  <a:close/>
                  <a:moveTo>
                    <a:pt x="334" y="52"/>
                  </a:moveTo>
                  <a:cubicBezTo>
                    <a:pt x="320" y="64"/>
                    <a:pt x="305" y="78"/>
                    <a:pt x="289" y="95"/>
                  </a:cubicBezTo>
                  <a:cubicBezTo>
                    <a:pt x="267" y="120"/>
                    <a:pt x="244" y="152"/>
                    <a:pt x="225" y="190"/>
                  </a:cubicBezTo>
                  <a:cubicBezTo>
                    <a:pt x="124" y="190"/>
                    <a:pt x="124" y="190"/>
                    <a:pt x="124" y="190"/>
                  </a:cubicBezTo>
                  <a:cubicBezTo>
                    <a:pt x="177" y="123"/>
                    <a:pt x="250" y="74"/>
                    <a:pt x="334" y="52"/>
                  </a:cubicBezTo>
                  <a:close/>
                  <a:moveTo>
                    <a:pt x="98" y="228"/>
                  </a:moveTo>
                  <a:cubicBezTo>
                    <a:pt x="208" y="228"/>
                    <a:pt x="208" y="228"/>
                    <a:pt x="208" y="228"/>
                  </a:cubicBezTo>
                  <a:cubicBezTo>
                    <a:pt x="187" y="280"/>
                    <a:pt x="173" y="343"/>
                    <a:pt x="171" y="417"/>
                  </a:cubicBezTo>
                  <a:cubicBezTo>
                    <a:pt x="39" y="417"/>
                    <a:pt x="39" y="417"/>
                    <a:pt x="39" y="417"/>
                  </a:cubicBezTo>
                  <a:cubicBezTo>
                    <a:pt x="42" y="348"/>
                    <a:pt x="63" y="283"/>
                    <a:pt x="98" y="228"/>
                  </a:cubicBezTo>
                  <a:close/>
                  <a:moveTo>
                    <a:pt x="39" y="455"/>
                  </a:moveTo>
                  <a:cubicBezTo>
                    <a:pt x="172" y="455"/>
                    <a:pt x="172" y="455"/>
                    <a:pt x="172" y="455"/>
                  </a:cubicBezTo>
                  <a:cubicBezTo>
                    <a:pt x="174" y="530"/>
                    <a:pt x="189" y="593"/>
                    <a:pt x="210" y="645"/>
                  </a:cubicBezTo>
                  <a:cubicBezTo>
                    <a:pt x="98" y="645"/>
                    <a:pt x="98" y="645"/>
                    <a:pt x="98" y="645"/>
                  </a:cubicBezTo>
                  <a:cubicBezTo>
                    <a:pt x="63" y="589"/>
                    <a:pt x="42" y="525"/>
                    <a:pt x="39" y="455"/>
                  </a:cubicBezTo>
                  <a:close/>
                  <a:moveTo>
                    <a:pt x="124" y="683"/>
                  </a:moveTo>
                  <a:cubicBezTo>
                    <a:pt x="227" y="683"/>
                    <a:pt x="227" y="683"/>
                    <a:pt x="227" y="683"/>
                  </a:cubicBezTo>
                  <a:cubicBezTo>
                    <a:pt x="246" y="720"/>
                    <a:pt x="268" y="752"/>
                    <a:pt x="290" y="777"/>
                  </a:cubicBezTo>
                  <a:cubicBezTo>
                    <a:pt x="305" y="794"/>
                    <a:pt x="321" y="809"/>
                    <a:pt x="335" y="821"/>
                  </a:cubicBezTo>
                  <a:cubicBezTo>
                    <a:pt x="251" y="799"/>
                    <a:pt x="177" y="750"/>
                    <a:pt x="124" y="683"/>
                  </a:cubicBezTo>
                  <a:close/>
                  <a:moveTo>
                    <a:pt x="417" y="832"/>
                  </a:moveTo>
                  <a:cubicBezTo>
                    <a:pt x="400" y="823"/>
                    <a:pt x="357" y="797"/>
                    <a:pt x="313" y="746"/>
                  </a:cubicBezTo>
                  <a:cubicBezTo>
                    <a:pt x="299" y="728"/>
                    <a:pt x="284" y="707"/>
                    <a:pt x="270" y="683"/>
                  </a:cubicBezTo>
                  <a:cubicBezTo>
                    <a:pt x="417" y="683"/>
                    <a:pt x="417" y="683"/>
                    <a:pt x="417" y="683"/>
                  </a:cubicBezTo>
                  <a:lnTo>
                    <a:pt x="417" y="832"/>
                  </a:lnTo>
                  <a:close/>
                  <a:moveTo>
                    <a:pt x="417" y="645"/>
                  </a:moveTo>
                  <a:cubicBezTo>
                    <a:pt x="251" y="645"/>
                    <a:pt x="251" y="645"/>
                    <a:pt x="251" y="645"/>
                  </a:cubicBezTo>
                  <a:cubicBezTo>
                    <a:pt x="229" y="594"/>
                    <a:pt x="212" y="532"/>
                    <a:pt x="210" y="455"/>
                  </a:cubicBezTo>
                  <a:cubicBezTo>
                    <a:pt x="228" y="455"/>
                    <a:pt x="228" y="455"/>
                    <a:pt x="228" y="455"/>
                  </a:cubicBezTo>
                  <a:cubicBezTo>
                    <a:pt x="247" y="455"/>
                    <a:pt x="247" y="455"/>
                    <a:pt x="247" y="455"/>
                  </a:cubicBezTo>
                  <a:cubicBezTo>
                    <a:pt x="417" y="455"/>
                    <a:pt x="417" y="455"/>
                    <a:pt x="417" y="455"/>
                  </a:cubicBezTo>
                  <a:cubicBezTo>
                    <a:pt x="417" y="550"/>
                    <a:pt x="417" y="550"/>
                    <a:pt x="417" y="550"/>
                  </a:cubicBezTo>
                  <a:cubicBezTo>
                    <a:pt x="417" y="588"/>
                    <a:pt x="417" y="588"/>
                    <a:pt x="417" y="588"/>
                  </a:cubicBezTo>
                  <a:lnTo>
                    <a:pt x="417" y="645"/>
                  </a:lnTo>
                  <a:close/>
                  <a:moveTo>
                    <a:pt x="480" y="817"/>
                  </a:moveTo>
                  <a:cubicBezTo>
                    <a:pt x="470" y="824"/>
                    <a:pt x="462" y="829"/>
                    <a:pt x="456" y="832"/>
                  </a:cubicBezTo>
                  <a:cubicBezTo>
                    <a:pt x="455" y="832"/>
                    <a:pt x="455" y="832"/>
                    <a:pt x="455" y="832"/>
                  </a:cubicBezTo>
                  <a:cubicBezTo>
                    <a:pt x="455" y="683"/>
                    <a:pt x="455" y="683"/>
                    <a:pt x="455" y="683"/>
                  </a:cubicBezTo>
                  <a:cubicBezTo>
                    <a:pt x="603" y="683"/>
                    <a:pt x="603" y="683"/>
                    <a:pt x="603" y="683"/>
                  </a:cubicBezTo>
                  <a:cubicBezTo>
                    <a:pt x="587" y="710"/>
                    <a:pt x="571" y="733"/>
                    <a:pt x="554" y="752"/>
                  </a:cubicBezTo>
                  <a:cubicBezTo>
                    <a:pt x="527" y="783"/>
                    <a:pt x="500" y="804"/>
                    <a:pt x="480" y="817"/>
                  </a:cubicBezTo>
                  <a:close/>
                  <a:moveTo>
                    <a:pt x="537" y="821"/>
                  </a:moveTo>
                  <a:cubicBezTo>
                    <a:pt x="552" y="809"/>
                    <a:pt x="567" y="794"/>
                    <a:pt x="583" y="777"/>
                  </a:cubicBezTo>
                  <a:cubicBezTo>
                    <a:pt x="605" y="752"/>
                    <a:pt x="627" y="720"/>
                    <a:pt x="646" y="683"/>
                  </a:cubicBezTo>
                  <a:cubicBezTo>
                    <a:pt x="749" y="683"/>
                    <a:pt x="749" y="683"/>
                    <a:pt x="749" y="683"/>
                  </a:cubicBezTo>
                  <a:cubicBezTo>
                    <a:pt x="696" y="750"/>
                    <a:pt x="622" y="799"/>
                    <a:pt x="537" y="821"/>
                  </a:cubicBezTo>
                  <a:close/>
                  <a:moveTo>
                    <a:pt x="775" y="645"/>
                  </a:moveTo>
                  <a:cubicBezTo>
                    <a:pt x="663" y="645"/>
                    <a:pt x="663" y="645"/>
                    <a:pt x="663" y="645"/>
                  </a:cubicBezTo>
                  <a:cubicBezTo>
                    <a:pt x="684" y="593"/>
                    <a:pt x="698" y="530"/>
                    <a:pt x="701" y="455"/>
                  </a:cubicBezTo>
                  <a:cubicBezTo>
                    <a:pt x="834" y="455"/>
                    <a:pt x="834" y="455"/>
                    <a:pt x="834" y="455"/>
                  </a:cubicBezTo>
                  <a:cubicBezTo>
                    <a:pt x="831" y="525"/>
                    <a:pt x="810" y="589"/>
                    <a:pt x="775" y="64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56" name="Freeform 7"/>
            <p:cNvSpPr>
              <a:spLocks noEditPoints="1"/>
            </p:cNvSpPr>
            <p:nvPr/>
          </p:nvSpPr>
          <p:spPr bwMode="auto">
            <a:xfrm>
              <a:off x="3600555" y="1799341"/>
              <a:ext cx="365699" cy="430345"/>
            </a:xfrm>
            <a:custGeom>
              <a:avLst/>
              <a:gdLst>
                <a:gd name="T0" fmla="*/ 64 w 72"/>
                <a:gd name="T1" fmla="*/ 36 h 84"/>
                <a:gd name="T2" fmla="*/ 64 w 72"/>
                <a:gd name="T3" fmla="*/ 28 h 84"/>
                <a:gd name="T4" fmla="*/ 64 w 72"/>
                <a:gd name="T5" fmla="*/ 28 h 84"/>
                <a:gd name="T6" fmla="*/ 36 w 72"/>
                <a:gd name="T7" fmla="*/ 0 h 84"/>
                <a:gd name="T8" fmla="*/ 8 w 72"/>
                <a:gd name="T9" fmla="*/ 28 h 84"/>
                <a:gd name="T10" fmla="*/ 8 w 72"/>
                <a:gd name="T11" fmla="*/ 28 h 84"/>
                <a:gd name="T12" fmla="*/ 8 w 72"/>
                <a:gd name="T13" fmla="*/ 36 h 84"/>
                <a:gd name="T14" fmla="*/ 0 w 72"/>
                <a:gd name="T15" fmla="*/ 36 h 84"/>
                <a:gd name="T16" fmla="*/ 0 w 72"/>
                <a:gd name="T17" fmla="*/ 84 h 84"/>
                <a:gd name="T18" fmla="*/ 72 w 72"/>
                <a:gd name="T19" fmla="*/ 84 h 84"/>
                <a:gd name="T20" fmla="*/ 72 w 72"/>
                <a:gd name="T21" fmla="*/ 36 h 84"/>
                <a:gd name="T22" fmla="*/ 64 w 72"/>
                <a:gd name="T23" fmla="*/ 36 h 84"/>
                <a:gd name="T24" fmla="*/ 41 w 72"/>
                <a:gd name="T25" fmla="*/ 65 h 84"/>
                <a:gd name="T26" fmla="*/ 41 w 72"/>
                <a:gd name="T27" fmla="*/ 74 h 84"/>
                <a:gd name="T28" fmla="*/ 31 w 72"/>
                <a:gd name="T29" fmla="*/ 74 h 84"/>
                <a:gd name="T30" fmla="*/ 31 w 72"/>
                <a:gd name="T31" fmla="*/ 65 h 84"/>
                <a:gd name="T32" fmla="*/ 26 w 72"/>
                <a:gd name="T33" fmla="*/ 56 h 84"/>
                <a:gd name="T34" fmla="*/ 36 w 72"/>
                <a:gd name="T35" fmla="*/ 45 h 84"/>
                <a:gd name="T36" fmla="*/ 46 w 72"/>
                <a:gd name="T37" fmla="*/ 56 h 84"/>
                <a:gd name="T38" fmla="*/ 41 w 72"/>
                <a:gd name="T39" fmla="*/ 65 h 84"/>
                <a:gd name="T40" fmla="*/ 16 w 72"/>
                <a:gd name="T41" fmla="*/ 36 h 84"/>
                <a:gd name="T42" fmla="*/ 16 w 72"/>
                <a:gd name="T43" fmla="*/ 28 h 84"/>
                <a:gd name="T44" fmla="*/ 22 w 72"/>
                <a:gd name="T45" fmla="*/ 14 h 84"/>
                <a:gd name="T46" fmla="*/ 36 w 72"/>
                <a:gd name="T47" fmla="*/ 8 h 84"/>
                <a:gd name="T48" fmla="*/ 50 w 72"/>
                <a:gd name="T49" fmla="*/ 14 h 84"/>
                <a:gd name="T50" fmla="*/ 56 w 72"/>
                <a:gd name="T51" fmla="*/ 28 h 84"/>
                <a:gd name="T52" fmla="*/ 56 w 72"/>
                <a:gd name="T53" fmla="*/ 36 h 84"/>
                <a:gd name="T54" fmla="*/ 16 w 72"/>
                <a:gd name="T55" fmla="*/ 3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84">
                  <a:moveTo>
                    <a:pt x="64" y="36"/>
                  </a:moveTo>
                  <a:cubicBezTo>
                    <a:pt x="64" y="28"/>
                    <a:pt x="64" y="28"/>
                    <a:pt x="64" y="28"/>
                  </a:cubicBezTo>
                  <a:cubicBezTo>
                    <a:pt x="64" y="28"/>
                    <a:pt x="64" y="28"/>
                    <a:pt x="64" y="28"/>
                  </a:cubicBezTo>
                  <a:cubicBezTo>
                    <a:pt x="64" y="13"/>
                    <a:pt x="51" y="0"/>
                    <a:pt x="36" y="0"/>
                  </a:cubicBezTo>
                  <a:cubicBezTo>
                    <a:pt x="21" y="0"/>
                    <a:pt x="8" y="13"/>
                    <a:pt x="8" y="28"/>
                  </a:cubicBezTo>
                  <a:cubicBezTo>
                    <a:pt x="8" y="28"/>
                    <a:pt x="8" y="28"/>
                    <a:pt x="8" y="28"/>
                  </a:cubicBezTo>
                  <a:cubicBezTo>
                    <a:pt x="8" y="36"/>
                    <a:pt x="8" y="36"/>
                    <a:pt x="8" y="36"/>
                  </a:cubicBezTo>
                  <a:cubicBezTo>
                    <a:pt x="0" y="36"/>
                    <a:pt x="0" y="36"/>
                    <a:pt x="0" y="36"/>
                  </a:cubicBezTo>
                  <a:cubicBezTo>
                    <a:pt x="0" y="84"/>
                    <a:pt x="0" y="84"/>
                    <a:pt x="0" y="84"/>
                  </a:cubicBezTo>
                  <a:cubicBezTo>
                    <a:pt x="72" y="84"/>
                    <a:pt x="72" y="84"/>
                    <a:pt x="72" y="84"/>
                  </a:cubicBezTo>
                  <a:cubicBezTo>
                    <a:pt x="72" y="36"/>
                    <a:pt x="72" y="36"/>
                    <a:pt x="72" y="36"/>
                  </a:cubicBezTo>
                  <a:lnTo>
                    <a:pt x="64" y="36"/>
                  </a:lnTo>
                  <a:close/>
                  <a:moveTo>
                    <a:pt x="41" y="65"/>
                  </a:moveTo>
                  <a:cubicBezTo>
                    <a:pt x="41" y="74"/>
                    <a:pt x="41" y="74"/>
                    <a:pt x="41" y="74"/>
                  </a:cubicBezTo>
                  <a:cubicBezTo>
                    <a:pt x="31" y="74"/>
                    <a:pt x="31" y="74"/>
                    <a:pt x="31" y="74"/>
                  </a:cubicBezTo>
                  <a:cubicBezTo>
                    <a:pt x="31" y="65"/>
                    <a:pt x="31" y="65"/>
                    <a:pt x="31" y="65"/>
                  </a:cubicBezTo>
                  <a:cubicBezTo>
                    <a:pt x="28" y="63"/>
                    <a:pt x="26" y="60"/>
                    <a:pt x="26" y="56"/>
                  </a:cubicBezTo>
                  <a:cubicBezTo>
                    <a:pt x="26" y="50"/>
                    <a:pt x="30" y="45"/>
                    <a:pt x="36" y="45"/>
                  </a:cubicBezTo>
                  <a:cubicBezTo>
                    <a:pt x="42" y="45"/>
                    <a:pt x="46" y="50"/>
                    <a:pt x="46" y="56"/>
                  </a:cubicBezTo>
                  <a:cubicBezTo>
                    <a:pt x="46" y="60"/>
                    <a:pt x="44" y="63"/>
                    <a:pt x="41" y="65"/>
                  </a:cubicBezTo>
                  <a:close/>
                  <a:moveTo>
                    <a:pt x="16" y="36"/>
                  </a:moveTo>
                  <a:cubicBezTo>
                    <a:pt x="16" y="28"/>
                    <a:pt x="16" y="28"/>
                    <a:pt x="16" y="28"/>
                  </a:cubicBezTo>
                  <a:cubicBezTo>
                    <a:pt x="16" y="23"/>
                    <a:pt x="18" y="18"/>
                    <a:pt x="22" y="14"/>
                  </a:cubicBezTo>
                  <a:cubicBezTo>
                    <a:pt x="25" y="10"/>
                    <a:pt x="30" y="8"/>
                    <a:pt x="36" y="8"/>
                  </a:cubicBezTo>
                  <a:cubicBezTo>
                    <a:pt x="42" y="8"/>
                    <a:pt x="47" y="10"/>
                    <a:pt x="50" y="14"/>
                  </a:cubicBezTo>
                  <a:cubicBezTo>
                    <a:pt x="54" y="18"/>
                    <a:pt x="56" y="23"/>
                    <a:pt x="56" y="28"/>
                  </a:cubicBezTo>
                  <a:cubicBezTo>
                    <a:pt x="56" y="36"/>
                    <a:pt x="56" y="36"/>
                    <a:pt x="56" y="36"/>
                  </a:cubicBezTo>
                  <a:lnTo>
                    <a:pt x="16"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57" name="Group 56"/>
          <p:cNvGrpSpPr/>
          <p:nvPr/>
        </p:nvGrpSpPr>
        <p:grpSpPr>
          <a:xfrm>
            <a:off x="387698" y="1383465"/>
            <a:ext cx="1016006" cy="702010"/>
            <a:chOff x="745112" y="1539304"/>
            <a:chExt cx="1292693" cy="862020"/>
          </a:xfrm>
        </p:grpSpPr>
        <p:sp>
          <p:nvSpPr>
            <p:cNvPr id="58" name="Freeform 80"/>
            <p:cNvSpPr>
              <a:spLocks/>
            </p:cNvSpPr>
            <p:nvPr/>
          </p:nvSpPr>
          <p:spPr bwMode="auto">
            <a:xfrm>
              <a:off x="745112" y="2023585"/>
              <a:ext cx="382483" cy="285727"/>
            </a:xfrm>
            <a:custGeom>
              <a:avLst/>
              <a:gdLst>
                <a:gd name="T0" fmla="*/ 33 w 33"/>
                <a:gd name="T1" fmla="*/ 3 h 25"/>
                <a:gd name="T2" fmla="*/ 21 w 33"/>
                <a:gd name="T3" fmla="*/ 0 h 25"/>
                <a:gd name="T4" fmla="*/ 0 w 33"/>
                <a:gd name="T5" fmla="*/ 19 h 25"/>
                <a:gd name="T6" fmla="*/ 0 w 33"/>
                <a:gd name="T7" fmla="*/ 21 h 25"/>
                <a:gd name="T8" fmla="*/ 0 w 33"/>
                <a:gd name="T9" fmla="*/ 22 h 25"/>
                <a:gd name="T10" fmla="*/ 21 w 33"/>
                <a:gd name="T11" fmla="*/ 25 h 25"/>
                <a:gd name="T12" fmla="*/ 22 w 33"/>
                <a:gd name="T13" fmla="*/ 25 h 25"/>
                <a:gd name="T14" fmla="*/ 33 w 33"/>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5">
                  <a:moveTo>
                    <a:pt x="33" y="3"/>
                  </a:moveTo>
                  <a:cubicBezTo>
                    <a:pt x="30" y="1"/>
                    <a:pt x="26" y="0"/>
                    <a:pt x="21" y="0"/>
                  </a:cubicBezTo>
                  <a:cubicBezTo>
                    <a:pt x="10" y="0"/>
                    <a:pt x="1" y="8"/>
                    <a:pt x="0" y="19"/>
                  </a:cubicBezTo>
                  <a:cubicBezTo>
                    <a:pt x="0" y="20"/>
                    <a:pt x="0" y="21"/>
                    <a:pt x="0" y="21"/>
                  </a:cubicBezTo>
                  <a:cubicBezTo>
                    <a:pt x="0" y="22"/>
                    <a:pt x="0" y="22"/>
                    <a:pt x="0" y="22"/>
                  </a:cubicBezTo>
                  <a:cubicBezTo>
                    <a:pt x="7" y="24"/>
                    <a:pt x="14" y="25"/>
                    <a:pt x="21" y="25"/>
                  </a:cubicBezTo>
                  <a:cubicBezTo>
                    <a:pt x="22" y="25"/>
                    <a:pt x="22" y="25"/>
                    <a:pt x="22" y="25"/>
                  </a:cubicBezTo>
                  <a:cubicBezTo>
                    <a:pt x="23" y="17"/>
                    <a:pt x="27" y="9"/>
                    <a:pt x="33" y="3"/>
                  </a:cubicBezTo>
                  <a:close/>
                </a:path>
              </a:pathLst>
            </a:custGeom>
            <a:solidFill>
              <a:schemeClr val="tx1">
                <a:lumMod val="85000"/>
              </a:schemeClr>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nvGrpSpPr>
            <p:cNvPr id="59" name="Group 58"/>
            <p:cNvGrpSpPr/>
            <p:nvPr/>
          </p:nvGrpSpPr>
          <p:grpSpPr>
            <a:xfrm>
              <a:off x="861309" y="1539304"/>
              <a:ext cx="1176496" cy="862020"/>
              <a:chOff x="9493250" y="2508250"/>
              <a:chExt cx="385763" cy="282575"/>
            </a:xfrm>
            <a:solidFill>
              <a:srgbClr val="00A1E0"/>
            </a:solidFill>
          </p:grpSpPr>
          <p:sp>
            <p:nvSpPr>
              <p:cNvPr id="60" name="Oval 79"/>
              <p:cNvSpPr>
                <a:spLocks noChangeArrowheads="1"/>
              </p:cNvSpPr>
              <p:nvPr/>
            </p:nvSpPr>
            <p:spPr bwMode="auto">
              <a:xfrm>
                <a:off x="9493250" y="2565400"/>
                <a:ext cx="87313" cy="82550"/>
              </a:xfrm>
              <a:prstGeom prst="ellipse">
                <a:avLst/>
              </a:prstGeom>
              <a:solidFill>
                <a:schemeClr val="tx1">
                  <a:lumMod val="85000"/>
                </a:schemeClr>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61" name="Oval 81"/>
              <p:cNvSpPr>
                <a:spLocks noChangeArrowheads="1"/>
              </p:cNvSpPr>
              <p:nvPr/>
            </p:nvSpPr>
            <p:spPr bwMode="auto">
              <a:xfrm>
                <a:off x="9753600" y="2565400"/>
                <a:ext cx="87313" cy="85725"/>
              </a:xfrm>
              <a:prstGeom prst="ellipse">
                <a:avLst/>
              </a:prstGeom>
              <a:solidFill>
                <a:schemeClr val="tx1">
                  <a:lumMod val="85000"/>
                </a:schemeClr>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62" name="Freeform 82"/>
              <p:cNvSpPr>
                <a:spLocks/>
              </p:cNvSpPr>
              <p:nvPr/>
            </p:nvSpPr>
            <p:spPr bwMode="auto">
              <a:xfrm>
                <a:off x="9758363" y="2667000"/>
                <a:ext cx="120650" cy="96838"/>
              </a:xfrm>
              <a:custGeom>
                <a:avLst/>
                <a:gdLst>
                  <a:gd name="T0" fmla="*/ 32 w 32"/>
                  <a:gd name="T1" fmla="*/ 20 h 26"/>
                  <a:gd name="T2" fmla="*/ 11 w 32"/>
                  <a:gd name="T3" fmla="*/ 0 h 26"/>
                  <a:gd name="T4" fmla="*/ 0 w 32"/>
                  <a:gd name="T5" fmla="*/ 3 h 26"/>
                  <a:gd name="T6" fmla="*/ 12 w 32"/>
                  <a:gd name="T7" fmla="*/ 26 h 26"/>
                  <a:gd name="T8" fmla="*/ 32 w 32"/>
                  <a:gd name="T9" fmla="*/ 23 h 26"/>
                  <a:gd name="T10" fmla="*/ 32 w 32"/>
                  <a:gd name="T11" fmla="*/ 22 h 26"/>
                  <a:gd name="T12" fmla="*/ 32 w 32"/>
                  <a:gd name="T13" fmla="*/ 20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32" y="20"/>
                    </a:moveTo>
                    <a:cubicBezTo>
                      <a:pt x="31" y="9"/>
                      <a:pt x="22" y="0"/>
                      <a:pt x="11" y="0"/>
                    </a:cubicBezTo>
                    <a:cubicBezTo>
                      <a:pt x="7" y="0"/>
                      <a:pt x="4" y="1"/>
                      <a:pt x="0" y="3"/>
                    </a:cubicBezTo>
                    <a:cubicBezTo>
                      <a:pt x="7" y="9"/>
                      <a:pt x="11" y="17"/>
                      <a:pt x="12" y="26"/>
                    </a:cubicBezTo>
                    <a:cubicBezTo>
                      <a:pt x="19" y="26"/>
                      <a:pt x="26" y="25"/>
                      <a:pt x="32" y="23"/>
                    </a:cubicBezTo>
                    <a:cubicBezTo>
                      <a:pt x="32" y="22"/>
                      <a:pt x="32" y="22"/>
                      <a:pt x="32" y="22"/>
                    </a:cubicBezTo>
                    <a:cubicBezTo>
                      <a:pt x="32" y="21"/>
                      <a:pt x="32" y="21"/>
                      <a:pt x="32" y="20"/>
                    </a:cubicBezTo>
                    <a:close/>
                  </a:path>
                </a:pathLst>
              </a:custGeom>
              <a:solidFill>
                <a:schemeClr val="tx1">
                  <a:lumMod val="85000"/>
                </a:schemeClr>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63" name="Freeform 83"/>
              <p:cNvSpPr>
                <a:spLocks/>
              </p:cNvSpPr>
              <p:nvPr/>
            </p:nvSpPr>
            <p:spPr bwMode="auto">
              <a:xfrm>
                <a:off x="9553575" y="2651125"/>
                <a:ext cx="230188" cy="139700"/>
              </a:xfrm>
              <a:custGeom>
                <a:avLst/>
                <a:gdLst>
                  <a:gd name="T0" fmla="*/ 61 w 61"/>
                  <a:gd name="T1" fmla="*/ 31 h 37"/>
                  <a:gd name="T2" fmla="*/ 61 w 61"/>
                  <a:gd name="T3" fmla="*/ 32 h 37"/>
                  <a:gd name="T4" fmla="*/ 30 w 61"/>
                  <a:gd name="T5" fmla="*/ 37 h 37"/>
                  <a:gd name="T6" fmla="*/ 0 w 61"/>
                  <a:gd name="T7" fmla="*/ 32 h 37"/>
                  <a:gd name="T8" fmla="*/ 0 w 61"/>
                  <a:gd name="T9" fmla="*/ 31 h 37"/>
                  <a:gd name="T10" fmla="*/ 0 w 61"/>
                  <a:gd name="T11" fmla="*/ 28 h 37"/>
                  <a:gd name="T12" fmla="*/ 30 w 61"/>
                  <a:gd name="T13" fmla="*/ 0 h 37"/>
                  <a:gd name="T14" fmla="*/ 61 w 61"/>
                  <a:gd name="T15" fmla="*/ 28 h 37"/>
                  <a:gd name="T16" fmla="*/ 61 w 61"/>
                  <a:gd name="T1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61" y="31"/>
                    </a:moveTo>
                    <a:cubicBezTo>
                      <a:pt x="61" y="32"/>
                      <a:pt x="61" y="32"/>
                      <a:pt x="61" y="32"/>
                    </a:cubicBezTo>
                    <a:cubicBezTo>
                      <a:pt x="51" y="35"/>
                      <a:pt x="41" y="37"/>
                      <a:pt x="30" y="37"/>
                    </a:cubicBezTo>
                    <a:cubicBezTo>
                      <a:pt x="20" y="37"/>
                      <a:pt x="10" y="35"/>
                      <a:pt x="0" y="32"/>
                    </a:cubicBezTo>
                    <a:cubicBezTo>
                      <a:pt x="0" y="31"/>
                      <a:pt x="0" y="31"/>
                      <a:pt x="0" y="31"/>
                    </a:cubicBezTo>
                    <a:cubicBezTo>
                      <a:pt x="0" y="30"/>
                      <a:pt x="0" y="29"/>
                      <a:pt x="0" y="28"/>
                    </a:cubicBezTo>
                    <a:cubicBezTo>
                      <a:pt x="1" y="13"/>
                      <a:pt x="14" y="0"/>
                      <a:pt x="30" y="0"/>
                    </a:cubicBezTo>
                    <a:cubicBezTo>
                      <a:pt x="46" y="0"/>
                      <a:pt x="59" y="13"/>
                      <a:pt x="61" y="28"/>
                    </a:cubicBezTo>
                    <a:cubicBezTo>
                      <a:pt x="61" y="29"/>
                      <a:pt x="61" y="30"/>
                      <a:pt x="61" y="31"/>
                    </a:cubicBezTo>
                    <a:close/>
                  </a:path>
                </a:pathLst>
              </a:custGeom>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64" name="Freeform 84"/>
              <p:cNvSpPr>
                <a:spLocks/>
              </p:cNvSpPr>
              <p:nvPr/>
            </p:nvSpPr>
            <p:spPr bwMode="auto">
              <a:xfrm>
                <a:off x="9553575" y="2651125"/>
                <a:ext cx="230188" cy="139700"/>
              </a:xfrm>
              <a:custGeom>
                <a:avLst/>
                <a:gdLst>
                  <a:gd name="T0" fmla="*/ 30 w 61"/>
                  <a:gd name="T1" fmla="*/ 0 h 37"/>
                  <a:gd name="T2" fmla="*/ 0 w 61"/>
                  <a:gd name="T3" fmla="*/ 28 h 37"/>
                  <a:gd name="T4" fmla="*/ 0 w 61"/>
                  <a:gd name="T5" fmla="*/ 31 h 37"/>
                  <a:gd name="T6" fmla="*/ 0 w 61"/>
                  <a:gd name="T7" fmla="*/ 32 h 37"/>
                  <a:gd name="T8" fmla="*/ 30 w 61"/>
                  <a:gd name="T9" fmla="*/ 37 h 37"/>
                  <a:gd name="T10" fmla="*/ 61 w 61"/>
                  <a:gd name="T11" fmla="*/ 32 h 37"/>
                  <a:gd name="T12" fmla="*/ 61 w 61"/>
                  <a:gd name="T13" fmla="*/ 31 h 37"/>
                  <a:gd name="T14" fmla="*/ 61 w 61"/>
                  <a:gd name="T15" fmla="*/ 28 h 37"/>
                  <a:gd name="T16" fmla="*/ 30 w 6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30" y="0"/>
                    </a:moveTo>
                    <a:cubicBezTo>
                      <a:pt x="14" y="0"/>
                      <a:pt x="1" y="13"/>
                      <a:pt x="0" y="28"/>
                    </a:cubicBezTo>
                    <a:cubicBezTo>
                      <a:pt x="0" y="29"/>
                      <a:pt x="0" y="30"/>
                      <a:pt x="0" y="31"/>
                    </a:cubicBezTo>
                    <a:cubicBezTo>
                      <a:pt x="0" y="32"/>
                      <a:pt x="0" y="32"/>
                      <a:pt x="0" y="32"/>
                    </a:cubicBezTo>
                    <a:cubicBezTo>
                      <a:pt x="10" y="35"/>
                      <a:pt x="20" y="37"/>
                      <a:pt x="30" y="37"/>
                    </a:cubicBezTo>
                    <a:cubicBezTo>
                      <a:pt x="41" y="37"/>
                      <a:pt x="51" y="35"/>
                      <a:pt x="61" y="32"/>
                    </a:cubicBezTo>
                    <a:cubicBezTo>
                      <a:pt x="61" y="31"/>
                      <a:pt x="61" y="31"/>
                      <a:pt x="61" y="31"/>
                    </a:cubicBezTo>
                    <a:cubicBezTo>
                      <a:pt x="61" y="30"/>
                      <a:pt x="61" y="29"/>
                      <a:pt x="61" y="28"/>
                    </a:cubicBezTo>
                    <a:cubicBezTo>
                      <a:pt x="59" y="13"/>
                      <a:pt x="46" y="0"/>
                      <a:pt x="30" y="0"/>
                    </a:cubicBezTo>
                    <a:close/>
                  </a:path>
                </a:pathLst>
              </a:custGeom>
              <a:solidFill>
                <a:schemeClr val="tx1"/>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65" name="Oval 85"/>
              <p:cNvSpPr>
                <a:spLocks noChangeArrowheads="1"/>
              </p:cNvSpPr>
              <p:nvPr/>
            </p:nvSpPr>
            <p:spPr bwMode="auto">
              <a:xfrm>
                <a:off x="9607550" y="2508250"/>
                <a:ext cx="123825" cy="120650"/>
              </a:xfrm>
              <a:prstGeom prst="ellipse">
                <a:avLst/>
              </a:prstGeom>
              <a:solidFill>
                <a:schemeClr val="tx1"/>
              </a:solidFill>
              <a:ln/>
              <a:ex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sp>
        <p:nvSpPr>
          <p:cNvPr id="66" name="TextBox 65"/>
          <p:cNvSpPr txBox="1"/>
          <p:nvPr/>
        </p:nvSpPr>
        <p:spPr>
          <a:xfrm>
            <a:off x="9728856" y="5118055"/>
            <a:ext cx="2177089" cy="984885"/>
          </a:xfrm>
          <a:prstGeom prst="rect">
            <a:avLst/>
          </a:prstGeom>
          <a:noFill/>
        </p:spPr>
        <p:txBody>
          <a:bodyPr wrap="square" rtlCol="0">
            <a:spAutoFit/>
          </a:bodyPr>
          <a:lstStyle/>
          <a:p>
            <a:pPr algn="ctr"/>
            <a:r>
              <a:rPr lang="zh-TW" altLang="en-US" sz="1600" b="0" dirty="0" smtClean="0">
                <a:solidFill>
                  <a:schemeClr val="accent3"/>
                </a:solidFill>
                <a:latin typeface="Microsoft YaHei" charset="-122"/>
                <a:ea typeface="Microsoft YaHei" charset="-122"/>
                <a:cs typeface="Microsoft YaHei" charset="-122"/>
              </a:rPr>
              <a:t>威胁分析</a:t>
            </a:r>
            <a:endParaRPr lang="en-US" sz="1600" b="0" dirty="0">
              <a:solidFill>
                <a:schemeClr val="accent3"/>
              </a:solidFill>
              <a:latin typeface="Microsoft YaHei" charset="-122"/>
              <a:ea typeface="Microsoft YaHei" charset="-122"/>
              <a:cs typeface="Microsoft YaHei" charset="-122"/>
            </a:endParaRPr>
          </a:p>
          <a:p>
            <a:pPr algn="ctr"/>
            <a:r>
              <a:rPr lang="en-US" sz="1400" b="0" dirty="0" smtClean="0">
                <a:latin typeface="Microsoft YaHei" charset="-122"/>
                <a:ea typeface="Microsoft YaHei" charset="-122"/>
                <a:cs typeface="Microsoft YaHei" charset="-122"/>
              </a:rPr>
              <a:t>Run-time Analytics</a:t>
            </a:r>
          </a:p>
          <a:p>
            <a:pPr algn="ctr"/>
            <a:r>
              <a:rPr lang="en-US" sz="1400" b="0" dirty="0" smtClean="0">
                <a:latin typeface="Microsoft YaHei" charset="-122"/>
                <a:ea typeface="Microsoft YaHei" charset="-122"/>
                <a:cs typeface="Microsoft YaHei" charset="-122"/>
              </a:rPr>
              <a:t>Security Posture</a:t>
            </a:r>
            <a:endParaRPr lang="en-US" sz="1400" b="0" dirty="0">
              <a:latin typeface="Microsoft YaHei" charset="-122"/>
              <a:ea typeface="Microsoft YaHei" charset="-122"/>
              <a:cs typeface="Microsoft YaHei" charset="-122"/>
            </a:endParaRPr>
          </a:p>
          <a:p>
            <a:pPr algn="ctr"/>
            <a:r>
              <a:rPr lang="en-US" sz="1400" b="0" dirty="0" smtClean="0">
                <a:latin typeface="Microsoft YaHei" charset="-122"/>
                <a:ea typeface="Microsoft YaHei" charset="-122"/>
                <a:cs typeface="Microsoft YaHei" charset="-122"/>
              </a:rPr>
              <a:t>Actionable Data</a:t>
            </a:r>
            <a:endParaRPr lang="en-US" sz="1400" b="0" dirty="0">
              <a:latin typeface="Microsoft YaHei" charset="-122"/>
              <a:ea typeface="Microsoft YaHei" charset="-122"/>
              <a:cs typeface="Microsoft YaHei" charset="-122"/>
            </a:endParaRPr>
          </a:p>
        </p:txBody>
      </p:sp>
      <p:grpSp>
        <p:nvGrpSpPr>
          <p:cNvPr id="67" name="Group 66"/>
          <p:cNvGrpSpPr/>
          <p:nvPr/>
        </p:nvGrpSpPr>
        <p:grpSpPr>
          <a:xfrm>
            <a:off x="9720769" y="1492953"/>
            <a:ext cx="661278" cy="623791"/>
            <a:chOff x="10532325" y="1603444"/>
            <a:chExt cx="805475" cy="825218"/>
          </a:xfrm>
          <a:solidFill>
            <a:schemeClr val="tx1"/>
          </a:solidFill>
        </p:grpSpPr>
        <p:grpSp>
          <p:nvGrpSpPr>
            <p:cNvPr id="68" name="Group 67"/>
            <p:cNvGrpSpPr/>
            <p:nvPr/>
          </p:nvGrpSpPr>
          <p:grpSpPr>
            <a:xfrm>
              <a:off x="10926378" y="1725322"/>
              <a:ext cx="281311" cy="351732"/>
              <a:chOff x="6468966" y="3096730"/>
              <a:chExt cx="241237" cy="301625"/>
            </a:xfrm>
            <a:grpFill/>
          </p:grpSpPr>
          <p:sp>
            <p:nvSpPr>
              <p:cNvPr id="72" name="Freeform 5"/>
              <p:cNvSpPr>
                <a:spLocks noEditPoints="1"/>
              </p:cNvSpPr>
              <p:nvPr/>
            </p:nvSpPr>
            <p:spPr bwMode="auto">
              <a:xfrm>
                <a:off x="6468966" y="3096730"/>
                <a:ext cx="241237" cy="301625"/>
              </a:xfrm>
              <a:custGeom>
                <a:avLst/>
                <a:gdLst>
                  <a:gd name="T0" fmla="*/ 0 w 152"/>
                  <a:gd name="T1" fmla="*/ 0 h 190"/>
                  <a:gd name="T2" fmla="*/ 0 w 152"/>
                  <a:gd name="T3" fmla="*/ 152 h 190"/>
                  <a:gd name="T4" fmla="*/ 76 w 152"/>
                  <a:gd name="T5" fmla="*/ 190 h 190"/>
                  <a:gd name="T6" fmla="*/ 152 w 152"/>
                  <a:gd name="T7" fmla="*/ 152 h 190"/>
                  <a:gd name="T8" fmla="*/ 152 w 152"/>
                  <a:gd name="T9" fmla="*/ 0 h 190"/>
                  <a:gd name="T10" fmla="*/ 0 w 152"/>
                  <a:gd name="T11" fmla="*/ 0 h 190"/>
                  <a:gd name="T12" fmla="*/ 142 w 152"/>
                  <a:gd name="T13" fmla="*/ 143 h 190"/>
                  <a:gd name="T14" fmla="*/ 76 w 152"/>
                  <a:gd name="T15" fmla="*/ 176 h 190"/>
                  <a:gd name="T16" fmla="*/ 10 w 152"/>
                  <a:gd name="T17" fmla="*/ 143 h 190"/>
                  <a:gd name="T18" fmla="*/ 10 w 152"/>
                  <a:gd name="T19" fmla="*/ 9 h 190"/>
                  <a:gd name="T20" fmla="*/ 142 w 152"/>
                  <a:gd name="T21" fmla="*/ 9 h 190"/>
                  <a:gd name="T22" fmla="*/ 142 w 152"/>
                  <a:gd name="T23" fmla="*/ 14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190">
                    <a:moveTo>
                      <a:pt x="0" y="0"/>
                    </a:moveTo>
                    <a:lnTo>
                      <a:pt x="0" y="152"/>
                    </a:lnTo>
                    <a:lnTo>
                      <a:pt x="76" y="190"/>
                    </a:lnTo>
                    <a:lnTo>
                      <a:pt x="152" y="152"/>
                    </a:lnTo>
                    <a:lnTo>
                      <a:pt x="152" y="0"/>
                    </a:lnTo>
                    <a:lnTo>
                      <a:pt x="0" y="0"/>
                    </a:lnTo>
                    <a:close/>
                    <a:moveTo>
                      <a:pt x="142" y="143"/>
                    </a:moveTo>
                    <a:lnTo>
                      <a:pt x="76" y="176"/>
                    </a:lnTo>
                    <a:lnTo>
                      <a:pt x="10" y="143"/>
                    </a:lnTo>
                    <a:lnTo>
                      <a:pt x="10" y="9"/>
                    </a:lnTo>
                    <a:lnTo>
                      <a:pt x="142" y="9"/>
                    </a:lnTo>
                    <a:lnTo>
                      <a:pt x="142"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73" name="Freeform 6"/>
              <p:cNvSpPr>
                <a:spLocks/>
              </p:cNvSpPr>
              <p:nvPr/>
            </p:nvSpPr>
            <p:spPr bwMode="auto">
              <a:xfrm>
                <a:off x="6499121" y="3126893"/>
                <a:ext cx="180928" cy="227013"/>
              </a:xfrm>
              <a:custGeom>
                <a:avLst/>
                <a:gdLst>
                  <a:gd name="T0" fmla="*/ 114 w 114"/>
                  <a:gd name="T1" fmla="*/ 114 h 143"/>
                  <a:gd name="T2" fmla="*/ 114 w 114"/>
                  <a:gd name="T3" fmla="*/ 0 h 143"/>
                  <a:gd name="T4" fmla="*/ 0 w 114"/>
                  <a:gd name="T5" fmla="*/ 0 h 143"/>
                  <a:gd name="T6" fmla="*/ 0 w 114"/>
                  <a:gd name="T7" fmla="*/ 114 h 143"/>
                  <a:gd name="T8" fmla="*/ 57 w 114"/>
                  <a:gd name="T9" fmla="*/ 143 h 143"/>
                  <a:gd name="T10" fmla="*/ 114 w 114"/>
                  <a:gd name="T11" fmla="*/ 114 h 143"/>
                </a:gdLst>
                <a:ahLst/>
                <a:cxnLst>
                  <a:cxn ang="0">
                    <a:pos x="T0" y="T1"/>
                  </a:cxn>
                  <a:cxn ang="0">
                    <a:pos x="T2" y="T3"/>
                  </a:cxn>
                  <a:cxn ang="0">
                    <a:pos x="T4" y="T5"/>
                  </a:cxn>
                  <a:cxn ang="0">
                    <a:pos x="T6" y="T7"/>
                  </a:cxn>
                  <a:cxn ang="0">
                    <a:pos x="T8" y="T9"/>
                  </a:cxn>
                  <a:cxn ang="0">
                    <a:pos x="T10" y="T11"/>
                  </a:cxn>
                </a:cxnLst>
                <a:rect l="0" t="0" r="r" b="b"/>
                <a:pathLst>
                  <a:path w="114" h="143">
                    <a:moveTo>
                      <a:pt x="114" y="114"/>
                    </a:moveTo>
                    <a:lnTo>
                      <a:pt x="114" y="0"/>
                    </a:lnTo>
                    <a:lnTo>
                      <a:pt x="0" y="0"/>
                    </a:lnTo>
                    <a:lnTo>
                      <a:pt x="0" y="114"/>
                    </a:lnTo>
                    <a:lnTo>
                      <a:pt x="57" y="143"/>
                    </a:lnTo>
                    <a:lnTo>
                      <a:pt x="114"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nvGrpSpPr>
            <p:cNvPr id="69" name="Group 68"/>
            <p:cNvGrpSpPr/>
            <p:nvPr/>
          </p:nvGrpSpPr>
          <p:grpSpPr>
            <a:xfrm>
              <a:off x="10532325" y="1603444"/>
              <a:ext cx="805475" cy="825218"/>
              <a:chOff x="6877050" y="4710113"/>
              <a:chExt cx="323851" cy="331788"/>
            </a:xfrm>
            <a:grpFill/>
          </p:grpSpPr>
          <p:sp>
            <p:nvSpPr>
              <p:cNvPr id="70" name="Freeform 125"/>
              <p:cNvSpPr>
                <a:spLocks/>
              </p:cNvSpPr>
              <p:nvPr/>
            </p:nvSpPr>
            <p:spPr bwMode="auto">
              <a:xfrm>
                <a:off x="6877050" y="4887913"/>
                <a:ext cx="150813" cy="153988"/>
              </a:xfrm>
              <a:custGeom>
                <a:avLst/>
                <a:gdLst>
                  <a:gd name="T0" fmla="*/ 95 w 95"/>
                  <a:gd name="T1" fmla="*/ 7 h 97"/>
                  <a:gd name="T2" fmla="*/ 88 w 95"/>
                  <a:gd name="T3" fmla="*/ 0 h 97"/>
                  <a:gd name="T4" fmla="*/ 80 w 95"/>
                  <a:gd name="T5" fmla="*/ 7 h 97"/>
                  <a:gd name="T6" fmla="*/ 73 w 95"/>
                  <a:gd name="T7" fmla="*/ 0 h 97"/>
                  <a:gd name="T8" fmla="*/ 0 w 95"/>
                  <a:gd name="T9" fmla="*/ 75 h 97"/>
                  <a:gd name="T10" fmla="*/ 21 w 95"/>
                  <a:gd name="T11" fmla="*/ 97 h 97"/>
                  <a:gd name="T12" fmla="*/ 95 w 95"/>
                  <a:gd name="T13" fmla="*/ 22 h 97"/>
                  <a:gd name="T14" fmla="*/ 88 w 95"/>
                  <a:gd name="T15" fmla="*/ 14 h 97"/>
                  <a:gd name="T16" fmla="*/ 95 w 95"/>
                  <a:gd name="T17"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97">
                    <a:moveTo>
                      <a:pt x="95" y="7"/>
                    </a:moveTo>
                    <a:lnTo>
                      <a:pt x="88" y="0"/>
                    </a:lnTo>
                    <a:lnTo>
                      <a:pt x="80" y="7"/>
                    </a:lnTo>
                    <a:lnTo>
                      <a:pt x="73" y="0"/>
                    </a:lnTo>
                    <a:lnTo>
                      <a:pt x="0" y="75"/>
                    </a:lnTo>
                    <a:lnTo>
                      <a:pt x="21" y="97"/>
                    </a:lnTo>
                    <a:lnTo>
                      <a:pt x="95" y="22"/>
                    </a:lnTo>
                    <a:lnTo>
                      <a:pt x="88" y="14"/>
                    </a:lnTo>
                    <a:lnTo>
                      <a:pt x="95"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sp>
            <p:nvSpPr>
              <p:cNvPr id="71" name="Freeform 126"/>
              <p:cNvSpPr>
                <a:spLocks noEditPoints="1"/>
              </p:cNvSpPr>
              <p:nvPr/>
            </p:nvSpPr>
            <p:spPr bwMode="auto">
              <a:xfrm>
                <a:off x="6989763" y="4710113"/>
                <a:ext cx="211138" cy="215900"/>
              </a:xfrm>
              <a:custGeom>
                <a:avLst/>
                <a:gdLst>
                  <a:gd name="T0" fmla="*/ 48 w 56"/>
                  <a:gd name="T1" fmla="*/ 8 h 56"/>
                  <a:gd name="T2" fmla="*/ 28 w 56"/>
                  <a:gd name="T3" fmla="*/ 0 h 56"/>
                  <a:gd name="T4" fmla="*/ 8 w 56"/>
                  <a:gd name="T5" fmla="*/ 8 h 56"/>
                  <a:gd name="T6" fmla="*/ 0 w 56"/>
                  <a:gd name="T7" fmla="*/ 28 h 56"/>
                  <a:gd name="T8" fmla="*/ 8 w 56"/>
                  <a:gd name="T9" fmla="*/ 48 h 56"/>
                  <a:gd name="T10" fmla="*/ 28 w 56"/>
                  <a:gd name="T11" fmla="*/ 56 h 56"/>
                  <a:gd name="T12" fmla="*/ 48 w 56"/>
                  <a:gd name="T13" fmla="*/ 48 h 56"/>
                  <a:gd name="T14" fmla="*/ 56 w 56"/>
                  <a:gd name="T15" fmla="*/ 28 h 56"/>
                  <a:gd name="T16" fmla="*/ 48 w 56"/>
                  <a:gd name="T17" fmla="*/ 8 h 56"/>
                  <a:gd name="T18" fmla="*/ 45 w 56"/>
                  <a:gd name="T19" fmla="*/ 45 h 56"/>
                  <a:gd name="T20" fmla="*/ 28 w 56"/>
                  <a:gd name="T21" fmla="*/ 52 h 56"/>
                  <a:gd name="T22" fmla="*/ 11 w 56"/>
                  <a:gd name="T23" fmla="*/ 45 h 56"/>
                  <a:gd name="T24" fmla="*/ 4 w 56"/>
                  <a:gd name="T25" fmla="*/ 28 h 56"/>
                  <a:gd name="T26" fmla="*/ 11 w 56"/>
                  <a:gd name="T27" fmla="*/ 11 h 56"/>
                  <a:gd name="T28" fmla="*/ 28 w 56"/>
                  <a:gd name="T29" fmla="*/ 4 h 56"/>
                  <a:gd name="T30" fmla="*/ 45 w 56"/>
                  <a:gd name="T31" fmla="*/ 11 h 56"/>
                  <a:gd name="T32" fmla="*/ 52 w 56"/>
                  <a:gd name="T33" fmla="*/ 28 h 56"/>
                  <a:gd name="T34" fmla="*/ 45 w 56"/>
                  <a:gd name="T35"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56">
                    <a:moveTo>
                      <a:pt x="48" y="8"/>
                    </a:moveTo>
                    <a:cubicBezTo>
                      <a:pt x="42" y="3"/>
                      <a:pt x="35" y="0"/>
                      <a:pt x="28" y="0"/>
                    </a:cubicBezTo>
                    <a:cubicBezTo>
                      <a:pt x="21" y="0"/>
                      <a:pt x="14" y="3"/>
                      <a:pt x="8" y="8"/>
                    </a:cubicBezTo>
                    <a:cubicBezTo>
                      <a:pt x="3" y="14"/>
                      <a:pt x="0" y="21"/>
                      <a:pt x="0" y="28"/>
                    </a:cubicBezTo>
                    <a:cubicBezTo>
                      <a:pt x="0" y="35"/>
                      <a:pt x="3" y="42"/>
                      <a:pt x="8" y="48"/>
                    </a:cubicBezTo>
                    <a:cubicBezTo>
                      <a:pt x="14" y="53"/>
                      <a:pt x="21" y="56"/>
                      <a:pt x="28" y="56"/>
                    </a:cubicBezTo>
                    <a:cubicBezTo>
                      <a:pt x="35" y="56"/>
                      <a:pt x="42" y="53"/>
                      <a:pt x="48" y="48"/>
                    </a:cubicBezTo>
                    <a:cubicBezTo>
                      <a:pt x="53" y="42"/>
                      <a:pt x="56" y="35"/>
                      <a:pt x="56" y="28"/>
                    </a:cubicBezTo>
                    <a:cubicBezTo>
                      <a:pt x="56" y="21"/>
                      <a:pt x="53" y="14"/>
                      <a:pt x="48" y="8"/>
                    </a:cubicBezTo>
                    <a:close/>
                    <a:moveTo>
                      <a:pt x="45" y="45"/>
                    </a:moveTo>
                    <a:cubicBezTo>
                      <a:pt x="40" y="50"/>
                      <a:pt x="34" y="52"/>
                      <a:pt x="28" y="52"/>
                    </a:cubicBezTo>
                    <a:cubicBezTo>
                      <a:pt x="22" y="52"/>
                      <a:pt x="16" y="50"/>
                      <a:pt x="11" y="45"/>
                    </a:cubicBezTo>
                    <a:cubicBezTo>
                      <a:pt x="6" y="40"/>
                      <a:pt x="4" y="34"/>
                      <a:pt x="4" y="28"/>
                    </a:cubicBezTo>
                    <a:cubicBezTo>
                      <a:pt x="4" y="22"/>
                      <a:pt x="6" y="16"/>
                      <a:pt x="11" y="11"/>
                    </a:cubicBezTo>
                    <a:cubicBezTo>
                      <a:pt x="16" y="6"/>
                      <a:pt x="22" y="4"/>
                      <a:pt x="28" y="4"/>
                    </a:cubicBezTo>
                    <a:cubicBezTo>
                      <a:pt x="34" y="4"/>
                      <a:pt x="40" y="6"/>
                      <a:pt x="45" y="11"/>
                    </a:cubicBezTo>
                    <a:cubicBezTo>
                      <a:pt x="50" y="16"/>
                      <a:pt x="52" y="22"/>
                      <a:pt x="52" y="28"/>
                    </a:cubicBezTo>
                    <a:cubicBezTo>
                      <a:pt x="52" y="34"/>
                      <a:pt x="50" y="40"/>
                      <a:pt x="4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YaHei" charset="-122"/>
                  <a:ea typeface="Microsoft YaHei" charset="-122"/>
                  <a:cs typeface="Microsoft YaHei" charset="-122"/>
                </a:endParaRPr>
              </a:p>
            </p:txBody>
          </p:sp>
        </p:grpSp>
      </p:grpSp>
      <p:cxnSp>
        <p:nvCxnSpPr>
          <p:cNvPr id="74" name="Straight Connector 73"/>
          <p:cNvCxnSpPr/>
          <p:nvPr/>
        </p:nvCxnSpPr>
        <p:spPr bwMode="auto">
          <a:xfrm flipV="1">
            <a:off x="350841" y="2283188"/>
            <a:ext cx="2203704" cy="3062"/>
          </a:xfrm>
          <a:prstGeom prst="line">
            <a:avLst/>
          </a:prstGeom>
          <a:noFill/>
          <a:ln w="28575" cap="flat" cmpd="sng" algn="ctr">
            <a:solidFill>
              <a:srgbClr val="000000"/>
            </a:solidFill>
            <a:prstDash val="solid"/>
            <a:round/>
            <a:headEnd type="none" w="med" len="med"/>
            <a:tailEnd type="none" w="med" len="med"/>
          </a:ln>
          <a:effectLst/>
        </p:spPr>
      </p:cxnSp>
      <p:cxnSp>
        <p:nvCxnSpPr>
          <p:cNvPr id="75" name="Straight Connector 74"/>
          <p:cNvCxnSpPr/>
          <p:nvPr/>
        </p:nvCxnSpPr>
        <p:spPr bwMode="auto">
          <a:xfrm flipV="1">
            <a:off x="350841" y="4954685"/>
            <a:ext cx="2203704" cy="3062"/>
          </a:xfrm>
          <a:prstGeom prst="line">
            <a:avLst/>
          </a:prstGeom>
          <a:noFill/>
          <a:ln w="28575" cap="flat" cmpd="sng" algn="ctr">
            <a:solidFill>
              <a:srgbClr val="000000"/>
            </a:solidFill>
            <a:prstDash val="solid"/>
            <a:round/>
            <a:headEnd type="none" w="med" len="med"/>
            <a:tailEnd type="none" w="med" len="med"/>
          </a:ln>
          <a:effectLst/>
        </p:spPr>
      </p:cxnSp>
      <p:sp>
        <p:nvSpPr>
          <p:cNvPr id="3" name="Rectangle 2"/>
          <p:cNvSpPr/>
          <p:nvPr/>
        </p:nvSpPr>
        <p:spPr bwMode="auto">
          <a:xfrm>
            <a:off x="28380" y="2244355"/>
            <a:ext cx="12188825" cy="4184114"/>
          </a:xfrm>
          <a:prstGeom prst="rect">
            <a:avLst/>
          </a:prstGeom>
          <a:solidFill>
            <a:schemeClr val="bg1"/>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rmAutofit/>
          </a:bodyPr>
          <a:lstStyle/>
          <a:p>
            <a:pPr algn="ctr" defTabSz="1461590" fontAlgn="base">
              <a:spcBef>
                <a:spcPct val="0"/>
              </a:spcBef>
              <a:spcAft>
                <a:spcPct val="0"/>
              </a:spcAft>
            </a:pPr>
            <a:endParaRPr lang="en-US" dirty="0" smtClean="0">
              <a:latin typeface="Microsoft YaHei" charset="-122"/>
              <a:ea typeface="Microsoft YaHei" charset="-122"/>
              <a:cs typeface="Microsoft YaHei" charset="-122"/>
            </a:endParaRPr>
          </a:p>
        </p:txBody>
      </p:sp>
      <p:sp>
        <p:nvSpPr>
          <p:cNvPr id="4" name="TextBox 3"/>
          <p:cNvSpPr txBox="1"/>
          <p:nvPr/>
        </p:nvSpPr>
        <p:spPr>
          <a:xfrm>
            <a:off x="194847" y="2326251"/>
            <a:ext cx="2208780" cy="523220"/>
          </a:xfrm>
          <a:prstGeom prst="rect">
            <a:avLst/>
          </a:prstGeom>
          <a:noFill/>
        </p:spPr>
        <p:txBody>
          <a:bodyPr wrap="square" rtlCol="0">
            <a:spAutoFit/>
          </a:bodyPr>
          <a:lstStyle/>
          <a:p>
            <a:pPr algn="ctr"/>
            <a:r>
              <a:rPr lang="en-US" sz="2800" b="0" dirty="0" smtClean="0">
                <a:latin typeface="Microsoft YaHei" charset="-122"/>
                <a:ea typeface="Microsoft YaHei" charset="-122"/>
                <a:cs typeface="Microsoft YaHei" charset="-122"/>
              </a:rPr>
              <a:t>L2-3</a:t>
            </a:r>
          </a:p>
        </p:txBody>
      </p:sp>
      <p:sp>
        <p:nvSpPr>
          <p:cNvPr id="76" name="TextBox 75"/>
          <p:cNvSpPr txBox="1"/>
          <p:nvPr/>
        </p:nvSpPr>
        <p:spPr>
          <a:xfrm>
            <a:off x="2520454" y="2338189"/>
            <a:ext cx="2208780" cy="523220"/>
          </a:xfrm>
          <a:prstGeom prst="rect">
            <a:avLst/>
          </a:prstGeom>
          <a:noFill/>
        </p:spPr>
        <p:txBody>
          <a:bodyPr wrap="square" rtlCol="0">
            <a:spAutoFit/>
          </a:bodyPr>
          <a:lstStyle/>
          <a:p>
            <a:pPr algn="ctr"/>
            <a:r>
              <a:rPr lang="en-US" sz="2800" b="0" dirty="0" smtClean="0">
                <a:latin typeface="Microsoft YaHei" charset="-122"/>
                <a:ea typeface="Microsoft YaHei" charset="-122"/>
                <a:cs typeface="Microsoft YaHei" charset="-122"/>
              </a:rPr>
              <a:t>L4-5</a:t>
            </a:r>
          </a:p>
        </p:txBody>
      </p:sp>
      <p:sp>
        <p:nvSpPr>
          <p:cNvPr id="77" name="TextBox 76"/>
          <p:cNvSpPr txBox="1"/>
          <p:nvPr/>
        </p:nvSpPr>
        <p:spPr>
          <a:xfrm>
            <a:off x="4933742" y="2326251"/>
            <a:ext cx="2208780" cy="523220"/>
          </a:xfrm>
          <a:prstGeom prst="rect">
            <a:avLst/>
          </a:prstGeom>
          <a:noFill/>
        </p:spPr>
        <p:txBody>
          <a:bodyPr wrap="square" rtlCol="0">
            <a:spAutoFit/>
          </a:bodyPr>
          <a:lstStyle/>
          <a:p>
            <a:pPr algn="ctr"/>
            <a:r>
              <a:rPr lang="en-US" sz="2800" b="0" dirty="0" smtClean="0">
                <a:latin typeface="Microsoft YaHei" charset="-122"/>
                <a:ea typeface="Microsoft YaHei" charset="-122"/>
                <a:cs typeface="Microsoft YaHei" charset="-122"/>
              </a:rPr>
              <a:t>L7</a:t>
            </a:r>
          </a:p>
        </p:txBody>
      </p:sp>
      <p:sp>
        <p:nvSpPr>
          <p:cNvPr id="78" name="TextBox 77"/>
          <p:cNvSpPr txBox="1"/>
          <p:nvPr/>
        </p:nvSpPr>
        <p:spPr>
          <a:xfrm>
            <a:off x="7118173" y="2317185"/>
            <a:ext cx="2208780" cy="523220"/>
          </a:xfrm>
          <a:prstGeom prst="rect">
            <a:avLst/>
          </a:prstGeom>
          <a:noFill/>
        </p:spPr>
        <p:txBody>
          <a:bodyPr wrap="square" rtlCol="0">
            <a:spAutoFit/>
          </a:bodyPr>
          <a:lstStyle/>
          <a:p>
            <a:pPr algn="ctr"/>
            <a:r>
              <a:rPr lang="zh-TW" altLang="en-US" sz="2800" dirty="0" smtClean="0">
                <a:latin typeface="Microsoft YaHei" charset="-122"/>
                <a:ea typeface="Microsoft YaHei" charset="-122"/>
                <a:cs typeface="Microsoft YaHei" charset="-122"/>
              </a:rPr>
              <a:t>用戸识別</a:t>
            </a:r>
            <a:endParaRPr lang="en-US" sz="2800" b="0" dirty="0" smtClean="0">
              <a:latin typeface="Microsoft YaHei" charset="-122"/>
              <a:ea typeface="Microsoft YaHei" charset="-122"/>
              <a:cs typeface="Microsoft YaHei" charset="-122"/>
            </a:endParaRPr>
          </a:p>
        </p:txBody>
      </p:sp>
      <p:sp>
        <p:nvSpPr>
          <p:cNvPr id="79" name="TextBox 78"/>
          <p:cNvSpPr txBox="1"/>
          <p:nvPr/>
        </p:nvSpPr>
        <p:spPr>
          <a:xfrm>
            <a:off x="9516003" y="2317185"/>
            <a:ext cx="2208780" cy="523220"/>
          </a:xfrm>
          <a:prstGeom prst="rect">
            <a:avLst/>
          </a:prstGeom>
          <a:noFill/>
        </p:spPr>
        <p:txBody>
          <a:bodyPr wrap="square" rtlCol="0">
            <a:spAutoFit/>
          </a:bodyPr>
          <a:lstStyle/>
          <a:p>
            <a:pPr algn="ctr"/>
            <a:r>
              <a:rPr lang="zh-TW" altLang="en-US" sz="2800" b="0" dirty="0" smtClean="0">
                <a:latin typeface="Microsoft YaHei" charset="-122"/>
                <a:ea typeface="Microsoft YaHei" charset="-122"/>
                <a:cs typeface="Microsoft YaHei" charset="-122"/>
              </a:rPr>
              <a:t>用戸监控</a:t>
            </a:r>
            <a:endParaRPr lang="en-US" sz="2800" b="0"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4522746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6"/>
                                        </p:tgtEl>
                                      </p:cBhvr>
                                    </p:animEffect>
                                    <p:set>
                                      <p:cBhvr>
                                        <p:cTn id="10" dur="1" fill="hold">
                                          <p:stCondLst>
                                            <p:cond delay="499"/>
                                          </p:stCondLst>
                                        </p:cTn>
                                        <p:tgtEl>
                                          <p:spTgt spid="7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7"/>
                                        </p:tgtEl>
                                      </p:cBhvr>
                                    </p:animEffect>
                                    <p:set>
                                      <p:cBhvr>
                                        <p:cTn id="13" dur="1" fill="hold">
                                          <p:stCondLst>
                                            <p:cond delay="499"/>
                                          </p:stCondLst>
                                        </p:cTn>
                                        <p:tgtEl>
                                          <p:spTgt spid="7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8"/>
                                        </p:tgtEl>
                                      </p:cBhvr>
                                    </p:animEffect>
                                    <p:set>
                                      <p:cBhvr>
                                        <p:cTn id="16" dur="1" fill="hold">
                                          <p:stCondLst>
                                            <p:cond delay="499"/>
                                          </p:stCondLst>
                                        </p:cTn>
                                        <p:tgtEl>
                                          <p:spTgt spid="7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79"/>
                                        </p:tgtEl>
                                      </p:cBhvr>
                                    </p:animEffect>
                                    <p:set>
                                      <p:cBhvr>
                                        <p:cTn id="19" dur="1" fill="hold">
                                          <p:stCondLst>
                                            <p:cond delay="499"/>
                                          </p:stCondLst>
                                        </p:cTn>
                                        <p:tgtEl>
                                          <p:spTgt spid="79"/>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6" grpId="0"/>
      <p:bldP spid="77" grpId="0"/>
      <p:bldP spid="78" grpId="0"/>
      <p:bldP spid="7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是</a:t>
            </a:r>
            <a:r>
              <a:rPr lang="en-US" dirty="0" smtClean="0">
                <a:latin typeface="Microsoft YaHei" charset="-122"/>
                <a:ea typeface="Microsoft YaHei" charset="-122"/>
                <a:cs typeface="Microsoft YaHei" charset="-122"/>
              </a:rPr>
              <a:t> </a:t>
            </a:r>
            <a:r>
              <a:rPr lang="en-US" dirty="0" err="1" smtClean="0">
                <a:latin typeface="Microsoft YaHei" charset="-122"/>
                <a:ea typeface="Microsoft YaHei" charset="-122"/>
                <a:cs typeface="Microsoft YaHei" charset="-122"/>
              </a:rPr>
              <a:t>TriScale</a:t>
            </a:r>
            <a:r>
              <a:rPr lang="en-US" dirty="0" smtClean="0">
                <a:latin typeface="Microsoft YaHei" charset="-122"/>
                <a:ea typeface="Microsoft YaHei" charset="-122"/>
                <a:cs typeface="Microsoft YaHei" charset="-122"/>
              </a:rPr>
              <a:t> </a:t>
            </a:r>
            <a:r>
              <a:rPr lang="en-US" altLang="zh-TW" dirty="0" smtClean="0">
                <a:latin typeface="Microsoft YaHei" charset="-122"/>
                <a:ea typeface="Microsoft YaHei" charset="-122"/>
                <a:cs typeface="Microsoft YaHei" charset="-122"/>
              </a:rPr>
              <a:t>(</a:t>
            </a:r>
            <a:r>
              <a:rPr lang="zh-TW" altLang="en-US" dirty="0" smtClean="0">
                <a:latin typeface="Microsoft YaHei" charset="-122"/>
                <a:ea typeface="Microsoft YaHei" charset="-122"/>
                <a:cs typeface="Microsoft YaHei" charset="-122"/>
              </a:rPr>
              <a:t>网络三省</a:t>
            </a:r>
            <a:r>
              <a:rPr lang="en-US" altLang="zh-TW" dirty="0" smtClean="0">
                <a:latin typeface="Microsoft YaHei" charset="-122"/>
                <a:ea typeface="Microsoft YaHei" charset="-122"/>
                <a:cs typeface="Microsoft YaHei" charset="-122"/>
              </a:rPr>
              <a:t>)</a:t>
            </a:r>
            <a:endParaRPr lang="en-US" dirty="0">
              <a:latin typeface="Microsoft YaHei" charset="-122"/>
              <a:ea typeface="Microsoft YaHei" charset="-122"/>
              <a:cs typeface="Microsoft YaHei" charset="-122"/>
            </a:endParaRPr>
          </a:p>
        </p:txBody>
      </p:sp>
      <p:sp>
        <p:nvSpPr>
          <p:cNvPr id="2" name="Text Placeholder 1"/>
          <p:cNvSpPr>
            <a:spLocks noGrp="1"/>
          </p:cNvSpPr>
          <p:nvPr>
            <p:ph type="body" sz="quarter" idx="11"/>
          </p:nvPr>
        </p:nvSpPr>
        <p:spPr/>
        <p:txBody>
          <a:bodyPr/>
          <a:lstStyle/>
          <a:p>
            <a:r>
              <a:rPr lang="zh-TW" altLang="en-US" dirty="0" smtClean="0">
                <a:latin typeface="Microsoft YaHei" charset="-122"/>
                <a:ea typeface="Microsoft YaHei" charset="-122"/>
                <a:cs typeface="Microsoft YaHei" charset="-122"/>
              </a:rPr>
              <a:t>向上扩展</a:t>
            </a:r>
            <a:r>
              <a:rPr lang="en-US" dirty="0" smtClean="0">
                <a:latin typeface="Microsoft YaHei" charset="-122"/>
                <a:ea typeface="Microsoft YaHei" charset="-122"/>
                <a:cs typeface="Microsoft YaHei" charset="-122"/>
              </a:rPr>
              <a:t>, </a:t>
            </a:r>
            <a:r>
              <a:rPr lang="zh-TW" altLang="en-US" dirty="0" smtClean="0">
                <a:latin typeface="Microsoft YaHei" charset="-122"/>
                <a:ea typeface="Microsoft YaHei" charset="-122"/>
                <a:cs typeface="Microsoft YaHei" charset="-122"/>
              </a:rPr>
              <a:t>向内扩展</a:t>
            </a:r>
            <a:r>
              <a:rPr lang="en-US" altLang="zh-TW" dirty="0" smtClean="0">
                <a:latin typeface="Microsoft YaHei" charset="-122"/>
                <a:ea typeface="Microsoft YaHei" charset="-122"/>
                <a:cs typeface="Microsoft YaHei" charset="-122"/>
              </a:rPr>
              <a:t>, </a:t>
            </a:r>
            <a:r>
              <a:rPr lang="zh-TW" altLang="en-US" dirty="0" smtClean="0">
                <a:latin typeface="Microsoft YaHei" charset="-122"/>
                <a:ea typeface="Microsoft YaHei" charset="-122"/>
                <a:cs typeface="Microsoft YaHei" charset="-122"/>
              </a:rPr>
              <a:t>向外扩展</a:t>
            </a:r>
            <a:endParaRPr lang="en-US" dirty="0" smtClean="0">
              <a:latin typeface="Microsoft YaHei" charset="-122"/>
              <a:ea typeface="Microsoft YaHei" charset="-122"/>
              <a:cs typeface="Microsoft YaHei" charset="-122"/>
            </a:endParaRPr>
          </a:p>
        </p:txBody>
      </p:sp>
      <p:grpSp>
        <p:nvGrpSpPr>
          <p:cNvPr id="4" name="Group 3"/>
          <p:cNvGrpSpPr/>
          <p:nvPr/>
        </p:nvGrpSpPr>
        <p:grpSpPr>
          <a:xfrm>
            <a:off x="4164515" y="2210118"/>
            <a:ext cx="2736304" cy="2742567"/>
            <a:chOff x="4090129" y="848753"/>
            <a:chExt cx="7343248" cy="6776043"/>
          </a:xfrm>
        </p:grpSpPr>
        <p:sp>
          <p:nvSpPr>
            <p:cNvPr id="53" name="TextBox 52"/>
            <p:cNvSpPr txBox="1"/>
            <p:nvPr/>
          </p:nvSpPr>
          <p:spPr>
            <a:xfrm>
              <a:off x="4090129" y="848753"/>
              <a:ext cx="3422373" cy="1064506"/>
            </a:xfrm>
            <a:prstGeom prst="rect">
              <a:avLst/>
            </a:prstGeom>
            <a:noFill/>
          </p:spPr>
          <p:txBody>
            <a:bodyPr wrap="none" lIns="121883" tIns="60943" rIns="121883" bIns="60943" rtlCol="0">
              <a:spAutoFit/>
            </a:bodyPr>
            <a:lstStyle/>
            <a:p>
              <a:r>
                <a:rPr lang="en-US" sz="2000" dirty="0">
                  <a:solidFill>
                    <a:srgbClr val="4D4F53"/>
                  </a:solidFill>
                  <a:latin typeface="Microsoft YaHei" charset="-122"/>
                  <a:ea typeface="Microsoft YaHei" charset="-122"/>
                  <a:cs typeface="Microsoft YaHei" charset="-122"/>
                </a:rPr>
                <a:t>Scale up</a:t>
              </a:r>
            </a:p>
          </p:txBody>
        </p:sp>
        <p:sp>
          <p:nvSpPr>
            <p:cNvPr id="54" name="TextBox 53"/>
            <p:cNvSpPr txBox="1"/>
            <p:nvPr/>
          </p:nvSpPr>
          <p:spPr>
            <a:xfrm>
              <a:off x="7752889" y="6560290"/>
              <a:ext cx="3680488" cy="1064506"/>
            </a:xfrm>
            <a:prstGeom prst="rect">
              <a:avLst/>
            </a:prstGeom>
            <a:noFill/>
          </p:spPr>
          <p:txBody>
            <a:bodyPr wrap="none" lIns="121883" tIns="60943" rIns="121883" bIns="60943" rtlCol="0">
              <a:spAutoFit/>
            </a:bodyPr>
            <a:lstStyle/>
            <a:p>
              <a:r>
                <a:rPr lang="en-US" sz="2000" dirty="0">
                  <a:solidFill>
                    <a:srgbClr val="4D4F53"/>
                  </a:solidFill>
                  <a:latin typeface="Microsoft YaHei" charset="-122"/>
                  <a:ea typeface="Microsoft YaHei" charset="-122"/>
                  <a:cs typeface="Microsoft YaHei" charset="-122"/>
                </a:rPr>
                <a:t>Scale out</a:t>
              </a:r>
            </a:p>
          </p:txBody>
        </p:sp>
        <p:sp>
          <p:nvSpPr>
            <p:cNvPr id="57" name="TextBox 56"/>
            <p:cNvSpPr txBox="1"/>
            <p:nvPr/>
          </p:nvSpPr>
          <p:spPr>
            <a:xfrm>
              <a:off x="5993335" y="3358323"/>
              <a:ext cx="3168565" cy="1064506"/>
            </a:xfrm>
            <a:prstGeom prst="rect">
              <a:avLst/>
            </a:prstGeom>
            <a:noFill/>
          </p:spPr>
          <p:txBody>
            <a:bodyPr wrap="none" lIns="121883" tIns="60943" rIns="121883" bIns="60943" rtlCol="0">
              <a:spAutoFit/>
            </a:bodyPr>
            <a:lstStyle/>
            <a:p>
              <a:r>
                <a:rPr lang="en-US" sz="2000" dirty="0">
                  <a:solidFill>
                    <a:srgbClr val="4D4F53"/>
                  </a:solidFill>
                  <a:latin typeface="Microsoft YaHei" charset="-122"/>
                  <a:ea typeface="Microsoft YaHei" charset="-122"/>
                  <a:cs typeface="Microsoft YaHei" charset="-122"/>
                </a:rPr>
                <a:t>Scale in</a:t>
              </a:r>
            </a:p>
          </p:txBody>
        </p:sp>
        <p:sp>
          <p:nvSpPr>
            <p:cNvPr id="5" name="Freeform 6"/>
            <p:cNvSpPr>
              <a:spLocks/>
            </p:cNvSpPr>
            <p:nvPr/>
          </p:nvSpPr>
          <p:spPr bwMode="auto">
            <a:xfrm>
              <a:off x="4213931" y="2190750"/>
              <a:ext cx="3834693" cy="4241801"/>
            </a:xfrm>
            <a:custGeom>
              <a:avLst/>
              <a:gdLst>
                <a:gd name="T0" fmla="*/ 2628 w 2628"/>
                <a:gd name="T1" fmla="*/ 2789 h 2907"/>
                <a:gd name="T2" fmla="*/ 2368 w 2628"/>
                <a:gd name="T3" fmla="*/ 2636 h 2907"/>
                <a:gd name="T4" fmla="*/ 2367 w 2628"/>
                <a:gd name="T5" fmla="*/ 2729 h 2907"/>
                <a:gd name="T6" fmla="*/ 295 w 2628"/>
                <a:gd name="T7" fmla="*/ 2482 h 2907"/>
                <a:gd name="T8" fmla="*/ 1136 w 2628"/>
                <a:gd name="T9" fmla="*/ 1905 h 2907"/>
                <a:gd name="T10" fmla="*/ 1217 w 2628"/>
                <a:gd name="T11" fmla="*/ 1931 h 2907"/>
                <a:gd name="T12" fmla="*/ 1209 w 2628"/>
                <a:gd name="T13" fmla="*/ 1814 h 2907"/>
                <a:gd name="T14" fmla="*/ 971 w 2628"/>
                <a:gd name="T15" fmla="*/ 1847 h 2907"/>
                <a:gd name="T16" fmla="*/ 1061 w 2628"/>
                <a:gd name="T17" fmla="*/ 1874 h 2907"/>
                <a:gd name="T18" fmla="*/ 211 w 2628"/>
                <a:gd name="T19" fmla="*/ 2439 h 2907"/>
                <a:gd name="T20" fmla="*/ 180 w 2628"/>
                <a:gd name="T21" fmla="*/ 245 h 2907"/>
                <a:gd name="T22" fmla="*/ 289 w 2628"/>
                <a:gd name="T23" fmla="*/ 246 h 2907"/>
                <a:gd name="T24" fmla="*/ 137 w 2628"/>
                <a:gd name="T25" fmla="*/ 0 h 2907"/>
                <a:gd name="T26" fmla="*/ 0 w 2628"/>
                <a:gd name="T27" fmla="*/ 243 h 2907"/>
                <a:gd name="T28" fmla="*/ 92 w 2628"/>
                <a:gd name="T29" fmla="*/ 244 h 2907"/>
                <a:gd name="T30" fmla="*/ 125 w 2628"/>
                <a:gd name="T31" fmla="*/ 2536 h 2907"/>
                <a:gd name="T32" fmla="*/ 2359 w 2628"/>
                <a:gd name="T33" fmla="*/ 2808 h 2907"/>
                <a:gd name="T34" fmla="*/ 2358 w 2628"/>
                <a:gd name="T35" fmla="*/ 2907 h 2907"/>
                <a:gd name="T36" fmla="*/ 2628 w 2628"/>
                <a:gd name="T37" fmla="*/ 2789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28" h="2907">
                  <a:moveTo>
                    <a:pt x="2628" y="2789"/>
                  </a:moveTo>
                  <a:lnTo>
                    <a:pt x="2368" y="2636"/>
                  </a:lnTo>
                  <a:lnTo>
                    <a:pt x="2367" y="2729"/>
                  </a:lnTo>
                  <a:lnTo>
                    <a:pt x="295" y="2482"/>
                  </a:lnTo>
                  <a:lnTo>
                    <a:pt x="1136" y="1905"/>
                  </a:lnTo>
                  <a:lnTo>
                    <a:pt x="1217" y="1931"/>
                  </a:lnTo>
                  <a:lnTo>
                    <a:pt x="1209" y="1814"/>
                  </a:lnTo>
                  <a:lnTo>
                    <a:pt x="971" y="1847"/>
                  </a:lnTo>
                  <a:lnTo>
                    <a:pt x="1061" y="1874"/>
                  </a:lnTo>
                  <a:lnTo>
                    <a:pt x="211" y="2439"/>
                  </a:lnTo>
                  <a:lnTo>
                    <a:pt x="180" y="245"/>
                  </a:lnTo>
                  <a:lnTo>
                    <a:pt x="289" y="246"/>
                  </a:lnTo>
                  <a:lnTo>
                    <a:pt x="137" y="0"/>
                  </a:lnTo>
                  <a:lnTo>
                    <a:pt x="0" y="243"/>
                  </a:lnTo>
                  <a:lnTo>
                    <a:pt x="92" y="244"/>
                  </a:lnTo>
                  <a:lnTo>
                    <a:pt x="125" y="2536"/>
                  </a:lnTo>
                  <a:lnTo>
                    <a:pt x="2359" y="2808"/>
                  </a:lnTo>
                  <a:lnTo>
                    <a:pt x="2358" y="2907"/>
                  </a:lnTo>
                  <a:lnTo>
                    <a:pt x="2628" y="2789"/>
                  </a:lnTo>
                  <a:close/>
                </a:path>
              </a:pathLst>
            </a:custGeom>
            <a:gradFill flip="none" rotWithShape="1">
              <a:gsLst>
                <a:gs pos="0">
                  <a:schemeClr val="tx1">
                    <a:shade val="30000"/>
                    <a:satMod val="115000"/>
                  </a:schemeClr>
                </a:gs>
                <a:gs pos="48000">
                  <a:schemeClr val="tx1">
                    <a:shade val="67500"/>
                    <a:satMod val="115000"/>
                    <a:lumMod val="66000"/>
                    <a:lumOff val="34000"/>
                  </a:schemeClr>
                </a:gs>
                <a:gs pos="100000">
                  <a:schemeClr val="tx1">
                    <a:shade val="100000"/>
                    <a:satMod val="115000"/>
                    <a:lumMod val="78000"/>
                  </a:schemeClr>
                </a:gs>
              </a:gsLst>
              <a:lin ang="5400000" scaled="1"/>
              <a:tileRect/>
            </a:gradFill>
            <a:ln>
              <a:noFill/>
            </a:ln>
          </p:spPr>
          <p:txBody>
            <a:bodyPr vert="horz" wrap="square" lIns="121888" tIns="60944" rIns="121888" bIns="60944" numCol="1" anchor="t" anchorCtr="0" compatLnSpc="1">
              <a:prstTxWarp prst="textNoShape">
                <a:avLst/>
              </a:prstTxWarp>
            </a:bodyPr>
            <a:lstStyle/>
            <a:p>
              <a:endParaRPr lang="en-US" sz="2799">
                <a:solidFill>
                  <a:srgbClr val="4D4F53"/>
                </a:solidFill>
                <a:latin typeface="Microsoft YaHei" charset="-122"/>
                <a:ea typeface="Microsoft YaHei" charset="-122"/>
                <a:cs typeface="Microsoft YaHei" charset="-122"/>
              </a:endParaRPr>
            </a:p>
          </p:txBody>
        </p:sp>
      </p:grpSp>
      <p:pic>
        <p:nvPicPr>
          <p:cNvPr id="112" name="Picture 3" descr="\\Eric-pauls-power-mac-g5.local\desktop\Graphic Tank\egwe.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5842776" y="2748794"/>
            <a:ext cx="1901527" cy="721295"/>
          </a:xfrm>
          <a:prstGeom prst="rect">
            <a:avLst/>
          </a:prstGeom>
          <a:ln>
            <a:noFill/>
          </a:ln>
          <a:effectLst>
            <a:glow rad="63500">
              <a:schemeClr val="accent4">
                <a:satMod val="175000"/>
                <a:alpha val="40000"/>
              </a:schemeClr>
            </a:glow>
            <a:outerShdw blurRad="279400" sx="114000" sy="114000" algn="ctr" rotWithShape="0">
              <a:schemeClr val="accent1">
                <a:alpha val="52000"/>
              </a:schemeClr>
            </a:outerShdw>
          </a:effectLst>
        </p:spPr>
      </p:pic>
      <p:grpSp>
        <p:nvGrpSpPr>
          <p:cNvPr id="7" name="Group 6"/>
          <p:cNvGrpSpPr/>
          <p:nvPr/>
        </p:nvGrpSpPr>
        <p:grpSpPr>
          <a:xfrm>
            <a:off x="5765572" y="2621919"/>
            <a:ext cx="2052280" cy="619819"/>
            <a:chOff x="6376033" y="2817285"/>
            <a:chExt cx="2052280" cy="619980"/>
          </a:xfrm>
        </p:grpSpPr>
        <p:grpSp>
          <p:nvGrpSpPr>
            <p:cNvPr id="113" name="Group 9"/>
            <p:cNvGrpSpPr/>
            <p:nvPr/>
          </p:nvGrpSpPr>
          <p:grpSpPr>
            <a:xfrm>
              <a:off x="6376033" y="2817285"/>
              <a:ext cx="1216068" cy="373048"/>
              <a:chOff x="6782979" y="3247406"/>
              <a:chExt cx="4846291" cy="1508967"/>
            </a:xfrm>
          </p:grpSpPr>
          <p:pic>
            <p:nvPicPr>
              <p:cNvPr id="146" name="Picture 145"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47" name="Picture 146"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48" name="Picture 147"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33761"/>
                <a:ext cx="2902364" cy="1122612"/>
              </a:xfrm>
              <a:prstGeom prst="rect">
                <a:avLst/>
              </a:prstGeom>
              <a:noFill/>
              <a:ln>
                <a:noFill/>
              </a:ln>
            </p:spPr>
          </p:pic>
        </p:grpSp>
        <p:grpSp>
          <p:nvGrpSpPr>
            <p:cNvPr id="114" name="Group 13"/>
            <p:cNvGrpSpPr/>
            <p:nvPr/>
          </p:nvGrpSpPr>
          <p:grpSpPr>
            <a:xfrm>
              <a:off x="6783187" y="2937458"/>
              <a:ext cx="1216068" cy="373048"/>
              <a:chOff x="6782979" y="3247406"/>
              <a:chExt cx="4846291" cy="1508967"/>
            </a:xfrm>
          </p:grpSpPr>
          <p:pic>
            <p:nvPicPr>
              <p:cNvPr id="143" name="Picture 142"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44" name="Picture 143"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45" name="Picture 144"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33761"/>
                <a:ext cx="2902364" cy="1122612"/>
              </a:xfrm>
              <a:prstGeom prst="rect">
                <a:avLst/>
              </a:prstGeom>
              <a:noFill/>
              <a:ln>
                <a:noFill/>
              </a:ln>
            </p:spPr>
          </p:pic>
        </p:grpSp>
        <p:grpSp>
          <p:nvGrpSpPr>
            <p:cNvPr id="115" name="Group 8"/>
            <p:cNvGrpSpPr/>
            <p:nvPr/>
          </p:nvGrpSpPr>
          <p:grpSpPr>
            <a:xfrm>
              <a:off x="7212245" y="3064217"/>
              <a:ext cx="1216068" cy="373048"/>
              <a:chOff x="6782979" y="3247406"/>
              <a:chExt cx="4846291" cy="1508967"/>
            </a:xfrm>
          </p:grpSpPr>
          <p:pic>
            <p:nvPicPr>
              <p:cNvPr id="140" name="Picture 139"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41" name="Picture 140"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42" name="Picture 141"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33761"/>
                <a:ext cx="2902364" cy="1122612"/>
              </a:xfrm>
              <a:prstGeom prst="rect">
                <a:avLst/>
              </a:prstGeom>
              <a:noFill/>
              <a:ln>
                <a:noFill/>
              </a:ln>
            </p:spPr>
          </p:pic>
        </p:grpSp>
      </p:grpSp>
      <p:grpSp>
        <p:nvGrpSpPr>
          <p:cNvPr id="8" name="Group 7"/>
          <p:cNvGrpSpPr/>
          <p:nvPr/>
        </p:nvGrpSpPr>
        <p:grpSpPr>
          <a:xfrm>
            <a:off x="5767398" y="2505684"/>
            <a:ext cx="2052280" cy="629341"/>
            <a:chOff x="8431248" y="2394787"/>
            <a:chExt cx="2052280" cy="629505"/>
          </a:xfrm>
        </p:grpSpPr>
        <p:grpSp>
          <p:nvGrpSpPr>
            <p:cNvPr id="116" name="Group 17"/>
            <p:cNvGrpSpPr/>
            <p:nvPr/>
          </p:nvGrpSpPr>
          <p:grpSpPr>
            <a:xfrm>
              <a:off x="8431248" y="2394787"/>
              <a:ext cx="1216068" cy="382573"/>
              <a:chOff x="6782979" y="3247406"/>
              <a:chExt cx="4846291" cy="1547495"/>
            </a:xfrm>
          </p:grpSpPr>
          <p:pic>
            <p:nvPicPr>
              <p:cNvPr id="137" name="Picture 136"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38" name="Picture 137"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39" name="Picture 138"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72289"/>
                <a:ext cx="2902363" cy="1122612"/>
              </a:xfrm>
              <a:prstGeom prst="rect">
                <a:avLst/>
              </a:prstGeom>
              <a:noFill/>
              <a:ln>
                <a:noFill/>
              </a:ln>
            </p:spPr>
          </p:pic>
        </p:grpSp>
        <p:grpSp>
          <p:nvGrpSpPr>
            <p:cNvPr id="117" name="Group 21"/>
            <p:cNvGrpSpPr/>
            <p:nvPr/>
          </p:nvGrpSpPr>
          <p:grpSpPr>
            <a:xfrm>
              <a:off x="8838402" y="2514960"/>
              <a:ext cx="1216068" cy="382573"/>
              <a:chOff x="6782979" y="3247406"/>
              <a:chExt cx="4846291" cy="1547495"/>
            </a:xfrm>
          </p:grpSpPr>
          <p:pic>
            <p:nvPicPr>
              <p:cNvPr id="134" name="Picture 133"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35" name="Picture 134"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36" name="Picture 135"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72289"/>
                <a:ext cx="2902363" cy="1122612"/>
              </a:xfrm>
              <a:prstGeom prst="rect">
                <a:avLst/>
              </a:prstGeom>
              <a:noFill/>
              <a:ln>
                <a:noFill/>
              </a:ln>
            </p:spPr>
          </p:pic>
        </p:grpSp>
        <p:grpSp>
          <p:nvGrpSpPr>
            <p:cNvPr id="118" name="Group 25"/>
            <p:cNvGrpSpPr/>
            <p:nvPr/>
          </p:nvGrpSpPr>
          <p:grpSpPr>
            <a:xfrm>
              <a:off x="9267460" y="2641719"/>
              <a:ext cx="1216068" cy="382573"/>
              <a:chOff x="6782979" y="3247406"/>
              <a:chExt cx="4846291" cy="1547495"/>
            </a:xfrm>
          </p:grpSpPr>
          <p:pic>
            <p:nvPicPr>
              <p:cNvPr id="131" name="Picture 130"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32" name="Picture 131"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33" name="Picture 132"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672289"/>
                <a:ext cx="2902363" cy="1122612"/>
              </a:xfrm>
              <a:prstGeom prst="rect">
                <a:avLst/>
              </a:prstGeom>
              <a:noFill/>
              <a:ln>
                <a:noFill/>
              </a:ln>
            </p:spPr>
          </p:pic>
        </p:grpSp>
      </p:grpSp>
      <p:grpSp>
        <p:nvGrpSpPr>
          <p:cNvPr id="9" name="Group 8"/>
          <p:cNvGrpSpPr/>
          <p:nvPr/>
        </p:nvGrpSpPr>
        <p:grpSpPr>
          <a:xfrm>
            <a:off x="5767398" y="2378957"/>
            <a:ext cx="2052280" cy="638864"/>
            <a:chOff x="9071608" y="1852958"/>
            <a:chExt cx="2052280" cy="639030"/>
          </a:xfrm>
        </p:grpSpPr>
        <p:grpSp>
          <p:nvGrpSpPr>
            <p:cNvPr id="119" name="Group 29"/>
            <p:cNvGrpSpPr/>
            <p:nvPr/>
          </p:nvGrpSpPr>
          <p:grpSpPr>
            <a:xfrm>
              <a:off x="9071608" y="1852958"/>
              <a:ext cx="1216068" cy="401623"/>
              <a:chOff x="6782979" y="3247406"/>
              <a:chExt cx="4846291" cy="1624552"/>
            </a:xfrm>
          </p:grpSpPr>
          <p:pic>
            <p:nvPicPr>
              <p:cNvPr id="128" name="Picture 127"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29" name="Picture 128"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30" name="Picture 129"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749346"/>
                <a:ext cx="2902363" cy="1122612"/>
              </a:xfrm>
              <a:prstGeom prst="rect">
                <a:avLst/>
              </a:prstGeom>
              <a:noFill/>
              <a:ln>
                <a:noFill/>
              </a:ln>
            </p:spPr>
          </p:pic>
        </p:grpSp>
        <p:grpSp>
          <p:nvGrpSpPr>
            <p:cNvPr id="120" name="Group 33"/>
            <p:cNvGrpSpPr/>
            <p:nvPr/>
          </p:nvGrpSpPr>
          <p:grpSpPr>
            <a:xfrm>
              <a:off x="9478762" y="1973131"/>
              <a:ext cx="1216068" cy="392098"/>
              <a:chOff x="6782979" y="3247406"/>
              <a:chExt cx="4846291" cy="1586024"/>
            </a:xfrm>
          </p:grpSpPr>
          <p:pic>
            <p:nvPicPr>
              <p:cNvPr id="125" name="Picture 124"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26" name="Picture 125"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27" name="Picture 126"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710818"/>
                <a:ext cx="2902363" cy="1122612"/>
              </a:xfrm>
              <a:prstGeom prst="rect">
                <a:avLst/>
              </a:prstGeom>
              <a:noFill/>
              <a:ln>
                <a:noFill/>
              </a:ln>
            </p:spPr>
          </p:pic>
        </p:grpSp>
        <p:grpSp>
          <p:nvGrpSpPr>
            <p:cNvPr id="121" name="Group 37"/>
            <p:cNvGrpSpPr/>
            <p:nvPr/>
          </p:nvGrpSpPr>
          <p:grpSpPr>
            <a:xfrm>
              <a:off x="9907820" y="2099890"/>
              <a:ext cx="1216068" cy="392098"/>
              <a:chOff x="6782979" y="3247406"/>
              <a:chExt cx="4846291" cy="1586024"/>
            </a:xfrm>
          </p:grpSpPr>
          <p:pic>
            <p:nvPicPr>
              <p:cNvPr id="122" name="Picture 121"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6906" y="3247406"/>
                <a:ext cx="2902364" cy="1122612"/>
              </a:xfrm>
              <a:prstGeom prst="rect">
                <a:avLst/>
              </a:prstGeom>
              <a:noFill/>
              <a:ln>
                <a:noFill/>
              </a:ln>
            </p:spPr>
          </p:pic>
          <p:pic>
            <p:nvPicPr>
              <p:cNvPr id="123" name="Picture 122"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28" y="3469710"/>
                <a:ext cx="2902364" cy="1122612"/>
              </a:xfrm>
              <a:prstGeom prst="rect">
                <a:avLst/>
              </a:prstGeom>
              <a:noFill/>
              <a:ln>
                <a:noFill/>
              </a:ln>
            </p:spPr>
          </p:pic>
          <p:pic>
            <p:nvPicPr>
              <p:cNvPr id="124" name="Picture 123" descr="BoxA.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2979" y="3710818"/>
                <a:ext cx="2902363" cy="1122612"/>
              </a:xfrm>
              <a:prstGeom prst="rect">
                <a:avLst/>
              </a:prstGeom>
              <a:noFill/>
              <a:ln>
                <a:noFill/>
              </a:ln>
            </p:spPr>
          </p:pic>
        </p:grpSp>
      </p:grpSp>
      <p:sp>
        <p:nvSpPr>
          <p:cNvPr id="149" name="TextBox 148"/>
          <p:cNvSpPr txBox="1"/>
          <p:nvPr/>
        </p:nvSpPr>
        <p:spPr>
          <a:xfrm>
            <a:off x="6019543" y="3497440"/>
            <a:ext cx="1790843" cy="590917"/>
          </a:xfrm>
          <a:prstGeom prst="rect">
            <a:avLst/>
          </a:prstGeom>
          <a:noFill/>
        </p:spPr>
        <p:txBody>
          <a:bodyPr wrap="none" lIns="91424" tIns="45713" rIns="91424" bIns="45713" rtlCol="0">
            <a:spAutoFit/>
          </a:bodyPr>
          <a:lstStyle/>
          <a:p>
            <a:pPr algn="ctr">
              <a:lnSpc>
                <a:spcPct val="90000"/>
              </a:lnSpc>
            </a:pPr>
            <a:r>
              <a:rPr lang="en-US" sz="1800" dirty="0">
                <a:solidFill>
                  <a:schemeClr val="accent1"/>
                </a:solidFill>
                <a:latin typeface="Microsoft YaHei" charset="-122"/>
                <a:ea typeface="Microsoft YaHei" charset="-122"/>
                <a:cs typeface="Microsoft YaHei" charset="-122"/>
              </a:rPr>
              <a:t>Simplicity </a:t>
            </a:r>
            <a:r>
              <a:rPr lang="en-US" sz="1800" dirty="0">
                <a:solidFill>
                  <a:srgbClr val="4D4F53"/>
                </a:solidFill>
                <a:latin typeface="Microsoft YaHei" charset="-122"/>
                <a:ea typeface="Microsoft YaHei" charset="-122"/>
                <a:cs typeface="Microsoft YaHei" charset="-122"/>
              </a:rPr>
              <a:t>with</a:t>
            </a:r>
          </a:p>
          <a:p>
            <a:pPr algn="ctr">
              <a:lnSpc>
                <a:spcPct val="90000"/>
              </a:lnSpc>
            </a:pPr>
            <a:r>
              <a:rPr lang="en-US" sz="1800" dirty="0">
                <a:solidFill>
                  <a:srgbClr val="4D4F53"/>
                </a:solidFill>
                <a:latin typeface="Microsoft YaHei" charset="-122"/>
                <a:ea typeface="Microsoft YaHei" charset="-122"/>
                <a:cs typeface="Microsoft YaHei" charset="-122"/>
              </a:rPr>
              <a:t>Many-In-One</a:t>
            </a:r>
          </a:p>
        </p:txBody>
      </p:sp>
      <p:sp>
        <p:nvSpPr>
          <p:cNvPr id="150" name="TextBox 149"/>
          <p:cNvSpPr txBox="1"/>
          <p:nvPr/>
        </p:nvSpPr>
        <p:spPr>
          <a:xfrm>
            <a:off x="5866317" y="1877190"/>
            <a:ext cx="1967494" cy="523078"/>
          </a:xfrm>
          <a:prstGeom prst="rect">
            <a:avLst/>
          </a:prstGeom>
          <a:noFill/>
        </p:spPr>
        <p:txBody>
          <a:bodyPr wrap="none" lIns="91424" tIns="45713" rIns="91424" bIns="45713" rtlCol="0">
            <a:spAutoFit/>
          </a:bodyPr>
          <a:lstStyle/>
          <a:p>
            <a:pPr algn="ctr"/>
            <a:r>
              <a:rPr lang="en-US" sz="2799" dirty="0">
                <a:solidFill>
                  <a:schemeClr val="accent1"/>
                </a:solidFill>
                <a:latin typeface="Microsoft YaHei" charset="-122"/>
                <a:ea typeface="Microsoft YaHei" charset="-122"/>
                <a:cs typeface="Microsoft YaHei" charset="-122"/>
              </a:rPr>
              <a:t>Up to 80:1</a:t>
            </a:r>
          </a:p>
        </p:txBody>
      </p:sp>
      <p:sp>
        <p:nvSpPr>
          <p:cNvPr id="154" name="TextBox 153"/>
          <p:cNvSpPr txBox="1"/>
          <p:nvPr/>
        </p:nvSpPr>
        <p:spPr>
          <a:xfrm>
            <a:off x="1215623" y="4515296"/>
            <a:ext cx="2539445" cy="840216"/>
          </a:xfrm>
          <a:prstGeom prst="rect">
            <a:avLst/>
          </a:prstGeom>
          <a:noFill/>
        </p:spPr>
        <p:txBody>
          <a:bodyPr wrap="none" lIns="91424" tIns="45713" rIns="91424" bIns="45713" rtlCol="0">
            <a:spAutoFit/>
          </a:bodyPr>
          <a:lstStyle/>
          <a:p>
            <a:pPr algn="ctr">
              <a:lnSpc>
                <a:spcPct val="90000"/>
              </a:lnSpc>
            </a:pPr>
            <a:r>
              <a:rPr lang="en-US" sz="1800" dirty="0">
                <a:solidFill>
                  <a:schemeClr val="accent1"/>
                </a:solidFill>
                <a:latin typeface="Microsoft YaHei" charset="-122"/>
                <a:ea typeface="Microsoft YaHei" charset="-122"/>
                <a:cs typeface="Microsoft YaHei" charset="-122"/>
              </a:rPr>
              <a:t>Elasticity </a:t>
            </a:r>
            <a:r>
              <a:rPr lang="en-US" sz="1800" dirty="0">
                <a:solidFill>
                  <a:srgbClr val="4D4F53"/>
                </a:solidFill>
                <a:latin typeface="Microsoft YaHei" charset="-122"/>
                <a:ea typeface="Microsoft YaHei" charset="-122"/>
                <a:cs typeface="Microsoft YaHei" charset="-122"/>
              </a:rPr>
              <a:t>with</a:t>
            </a:r>
          </a:p>
          <a:p>
            <a:pPr algn="ctr">
              <a:lnSpc>
                <a:spcPct val="90000"/>
              </a:lnSpc>
            </a:pPr>
            <a:r>
              <a:rPr lang="en-US" sz="1800" dirty="0">
                <a:solidFill>
                  <a:srgbClr val="4D4F53"/>
                </a:solidFill>
                <a:latin typeface="Microsoft YaHei" charset="-122"/>
                <a:ea typeface="Microsoft YaHei" charset="-122"/>
                <a:cs typeface="Microsoft YaHei" charset="-122"/>
              </a:rPr>
              <a:t>Pay-As-You-Grow</a:t>
            </a:r>
          </a:p>
          <a:p>
            <a:pPr algn="ctr">
              <a:lnSpc>
                <a:spcPct val="90000"/>
              </a:lnSpc>
            </a:pPr>
            <a:r>
              <a:rPr lang="en-US" sz="1800" dirty="0">
                <a:solidFill>
                  <a:srgbClr val="4D4F53"/>
                </a:solidFill>
                <a:latin typeface="Microsoft YaHei" charset="-122"/>
                <a:ea typeface="Microsoft YaHei" charset="-122"/>
                <a:cs typeface="Microsoft YaHei" charset="-122"/>
              </a:rPr>
              <a:t>Functions All-in-One </a:t>
            </a:r>
          </a:p>
        </p:txBody>
      </p:sp>
      <p:sp>
        <p:nvSpPr>
          <p:cNvPr id="155" name="TextBox 154"/>
          <p:cNvSpPr txBox="1"/>
          <p:nvPr/>
        </p:nvSpPr>
        <p:spPr>
          <a:xfrm>
            <a:off x="1130342" y="2869753"/>
            <a:ext cx="2710005" cy="523078"/>
          </a:xfrm>
          <a:prstGeom prst="rect">
            <a:avLst/>
          </a:prstGeom>
          <a:noFill/>
        </p:spPr>
        <p:txBody>
          <a:bodyPr wrap="none" lIns="91424" tIns="45713" rIns="91424" bIns="45713" rtlCol="0">
            <a:spAutoFit/>
          </a:bodyPr>
          <a:lstStyle/>
          <a:p>
            <a:pPr algn="ctr"/>
            <a:r>
              <a:rPr lang="en-US" sz="2799" dirty="0">
                <a:solidFill>
                  <a:schemeClr val="accent1"/>
                </a:solidFill>
                <a:latin typeface="Microsoft YaHei" charset="-122"/>
                <a:ea typeface="Microsoft YaHei" charset="-122"/>
                <a:cs typeface="Microsoft YaHei" charset="-122"/>
              </a:rPr>
              <a:t>Up to 5x faster</a:t>
            </a:r>
          </a:p>
        </p:txBody>
      </p:sp>
      <p:pic>
        <p:nvPicPr>
          <p:cNvPr id="152" name="Picture 151" descr="fma_SAS70.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3217" y="3732517"/>
            <a:ext cx="2164254" cy="364108"/>
          </a:xfrm>
          <a:prstGeom prst="rect">
            <a:avLst/>
          </a:prstGeom>
          <a:noFill/>
          <a:ln w="9525">
            <a:noFill/>
            <a:miter lim="800000"/>
            <a:headEnd/>
            <a:tailEnd/>
          </a:ln>
          <a:effectLst>
            <a:glow rad="101600">
              <a:schemeClr val="accent1">
                <a:satMod val="175000"/>
                <a:alpha val="40000"/>
              </a:schemeClr>
            </a:glow>
            <a:outerShdw dist="38100" dir="2700000" rotWithShape="0">
              <a:srgbClr val="808080">
                <a:alpha val="42998"/>
              </a:srgbClr>
            </a:outerShdw>
          </a:effectLst>
        </p:spPr>
      </p:pic>
      <p:pic>
        <p:nvPicPr>
          <p:cNvPr id="173" name="Picture 172"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17197" y="4393227"/>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74" name="Picture 173"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17197" y="4583264"/>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75" name="Picture 174"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17197" y="4771387"/>
            <a:ext cx="1043889" cy="140794"/>
          </a:xfrm>
          <a:prstGeom prst="rect">
            <a:avLst/>
          </a:prstGeom>
          <a:noFill/>
          <a:ln w="9525">
            <a:noFill/>
            <a:miter lim="800000"/>
            <a:headEnd/>
            <a:tailEnd/>
          </a:ln>
          <a:effectLst>
            <a:outerShdw dist="38100" dir="2700000" rotWithShape="0">
              <a:srgbClr val="808080">
                <a:alpha val="42998"/>
              </a:srgbClr>
            </a:outerShdw>
          </a:effectLst>
        </p:spPr>
      </p:pic>
      <p:sp>
        <p:nvSpPr>
          <p:cNvPr id="179" name="TextBox 178"/>
          <p:cNvSpPr txBox="1"/>
          <p:nvPr/>
        </p:nvSpPr>
        <p:spPr>
          <a:xfrm>
            <a:off x="8811116" y="5332086"/>
            <a:ext cx="2199609" cy="590917"/>
          </a:xfrm>
          <a:prstGeom prst="rect">
            <a:avLst/>
          </a:prstGeom>
          <a:noFill/>
        </p:spPr>
        <p:txBody>
          <a:bodyPr wrap="none" lIns="91424" tIns="45713" rIns="91424" bIns="45713" rtlCol="0">
            <a:spAutoFit/>
          </a:bodyPr>
          <a:lstStyle/>
          <a:p>
            <a:pPr algn="ctr">
              <a:lnSpc>
                <a:spcPct val="90000"/>
              </a:lnSpc>
            </a:pPr>
            <a:r>
              <a:rPr lang="en-US" sz="1800" dirty="0">
                <a:solidFill>
                  <a:srgbClr val="844CB0"/>
                </a:solidFill>
                <a:latin typeface="Microsoft YaHei" charset="-122"/>
                <a:ea typeface="Microsoft YaHei" charset="-122"/>
                <a:cs typeface="Microsoft YaHei" charset="-122"/>
              </a:rPr>
              <a:t>Expandability </a:t>
            </a:r>
            <a:r>
              <a:rPr lang="en-US" sz="1800" dirty="0">
                <a:solidFill>
                  <a:srgbClr val="4D4F53"/>
                </a:solidFill>
                <a:latin typeface="Microsoft YaHei" charset="-122"/>
                <a:ea typeface="Microsoft YaHei" charset="-122"/>
                <a:cs typeface="Microsoft YaHei" charset="-122"/>
              </a:rPr>
              <a:t>with</a:t>
            </a:r>
          </a:p>
          <a:p>
            <a:pPr algn="ctr">
              <a:lnSpc>
                <a:spcPct val="90000"/>
              </a:lnSpc>
            </a:pPr>
            <a:r>
              <a:rPr lang="en-US" sz="1800" dirty="0">
                <a:solidFill>
                  <a:srgbClr val="4D4F53"/>
                </a:solidFill>
                <a:latin typeface="Microsoft YaHei" charset="-122"/>
                <a:ea typeface="Microsoft YaHei" charset="-122"/>
                <a:cs typeface="Microsoft YaHei" charset="-122"/>
              </a:rPr>
              <a:t>Add-and-Go</a:t>
            </a:r>
          </a:p>
        </p:txBody>
      </p:sp>
      <p:sp>
        <p:nvSpPr>
          <p:cNvPr id="180" name="TextBox 179"/>
          <p:cNvSpPr txBox="1"/>
          <p:nvPr/>
        </p:nvSpPr>
        <p:spPr>
          <a:xfrm>
            <a:off x="8984878" y="3646583"/>
            <a:ext cx="1852078" cy="523078"/>
          </a:xfrm>
          <a:prstGeom prst="rect">
            <a:avLst/>
          </a:prstGeom>
          <a:noFill/>
        </p:spPr>
        <p:txBody>
          <a:bodyPr wrap="none" lIns="91424" tIns="45713" rIns="91424" bIns="45713" rtlCol="0">
            <a:spAutoFit/>
          </a:bodyPr>
          <a:lstStyle/>
          <a:p>
            <a:pPr algn="ctr"/>
            <a:r>
              <a:rPr lang="en-US" sz="2799" dirty="0">
                <a:solidFill>
                  <a:srgbClr val="844CB0"/>
                </a:solidFill>
                <a:latin typeface="Microsoft YaHei" charset="-122"/>
                <a:ea typeface="Microsoft YaHei" charset="-122"/>
                <a:cs typeface="Microsoft YaHei" charset="-122"/>
              </a:rPr>
              <a:t>Up to 32x</a:t>
            </a:r>
          </a:p>
        </p:txBody>
      </p:sp>
      <p:pic>
        <p:nvPicPr>
          <p:cNvPr id="184" name="Picture 183"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938509" y="4393227"/>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85" name="Picture 184"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938509" y="4583264"/>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86" name="Picture 185"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938509" y="4771387"/>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87" name="Picture 186"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17197" y="4204529"/>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188" name="Picture 187" descr="fma_SAS70.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938509" y="4204529"/>
            <a:ext cx="1043889" cy="140794"/>
          </a:xfrm>
          <a:prstGeom prst="rect">
            <a:avLst/>
          </a:prstGeom>
          <a:noFill/>
          <a:ln w="9525">
            <a:noFill/>
            <a:miter lim="800000"/>
            <a:headEnd/>
            <a:tailEnd/>
          </a:ln>
          <a:effectLst>
            <a:outerShdw dist="38100" dir="2700000" rotWithShape="0">
              <a:srgbClr val="808080">
                <a:alpha val="42998"/>
              </a:srgbClr>
            </a:outerShdw>
          </a:effectLst>
        </p:spPr>
      </p:pic>
      <p:pic>
        <p:nvPicPr>
          <p:cNvPr id="232" name="Picture 231" descr="fma_SAS70.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26722" y="4966895"/>
            <a:ext cx="2168395" cy="292458"/>
          </a:xfrm>
          <a:prstGeom prst="rect">
            <a:avLst/>
          </a:prstGeom>
          <a:noFill/>
          <a:ln w="9525">
            <a:noFill/>
            <a:miter lim="800000"/>
            <a:headEnd/>
            <a:tailEnd/>
          </a:ln>
          <a:effectLst>
            <a:glow rad="101600">
              <a:schemeClr val="accent1">
                <a:satMod val="175000"/>
                <a:alpha val="40000"/>
              </a:schemeClr>
            </a:glow>
            <a:outerShdw dist="38100" dir="2700000" rotWithShape="0">
              <a:srgbClr val="808080">
                <a:alpha val="42998"/>
              </a:srgbClr>
            </a:outerShdw>
          </a:effectLst>
        </p:spPr>
      </p:pic>
      <p:sp>
        <p:nvSpPr>
          <p:cNvPr id="3" name="Rectangle 2"/>
          <p:cNvSpPr/>
          <p:nvPr/>
        </p:nvSpPr>
        <p:spPr bwMode="auto">
          <a:xfrm>
            <a:off x="1268843" y="3622458"/>
            <a:ext cx="2433005" cy="584229"/>
          </a:xfrm>
          <a:prstGeom prst="rect">
            <a:avLst/>
          </a:prstGeom>
          <a:noFill/>
          <a:ln w="28575" algn="ctr">
            <a:solidFill>
              <a:schemeClr val="accent1"/>
            </a:solidFill>
            <a:prstDash val="sysDash"/>
            <a:miter lim="800000"/>
            <a:headEnd/>
            <a:tailEnd/>
          </a:ln>
          <a:effectLst/>
          <a:extLst/>
        </p:spPr>
        <p:txBody>
          <a:bodyPr lIns="91428" tIns="45715" rIns="91428" bIns="45715" rtlCol="0" anchor="ctr"/>
          <a:lstStyle/>
          <a:p>
            <a:pPr algn="ctr" eaLnBrk="0" fontAlgn="base" hangingPunct="0">
              <a:spcBef>
                <a:spcPct val="0"/>
              </a:spcBef>
              <a:spcAft>
                <a:spcPct val="0"/>
              </a:spcAft>
            </a:pPr>
            <a:endParaRPr lang="en-US" sz="1600" dirty="0">
              <a:solidFill>
                <a:srgbClr val="FFFFFF"/>
              </a:solidFill>
              <a:latin typeface="Microsoft YaHei" charset="-122"/>
              <a:ea typeface="Microsoft YaHei" charset="-122"/>
              <a:cs typeface="Microsoft YaHei" charset="-122"/>
            </a:endParaRPr>
          </a:p>
        </p:txBody>
      </p:sp>
      <p:sp>
        <p:nvSpPr>
          <p:cNvPr id="70" name="Rectangle 69"/>
          <p:cNvSpPr/>
          <p:nvPr/>
        </p:nvSpPr>
        <p:spPr bwMode="auto">
          <a:xfrm>
            <a:off x="1157956" y="3512074"/>
            <a:ext cx="2673824" cy="805000"/>
          </a:xfrm>
          <a:prstGeom prst="rect">
            <a:avLst/>
          </a:prstGeom>
          <a:noFill/>
          <a:ln w="28575" algn="ctr">
            <a:solidFill>
              <a:schemeClr val="accent1">
                <a:lumMod val="60000"/>
                <a:lumOff val="40000"/>
              </a:schemeClr>
            </a:solidFill>
            <a:prstDash val="sysDash"/>
            <a:miter lim="800000"/>
            <a:headEnd/>
            <a:tailEnd/>
          </a:ln>
          <a:effectLst/>
          <a:extLst/>
        </p:spPr>
        <p:txBody>
          <a:bodyPr lIns="91428" tIns="45715" rIns="91428" bIns="45715" rtlCol="0" anchor="ctr"/>
          <a:lstStyle/>
          <a:p>
            <a:pPr algn="ctr" eaLnBrk="0" fontAlgn="base" hangingPunct="0">
              <a:spcBef>
                <a:spcPct val="0"/>
              </a:spcBef>
              <a:spcAft>
                <a:spcPct val="0"/>
              </a:spcAft>
            </a:pPr>
            <a:endParaRPr lang="en-US" sz="1600" dirty="0">
              <a:solidFill>
                <a:srgbClr val="FFFFFF"/>
              </a:solidFill>
              <a:latin typeface="Microsoft YaHei" charset="-122"/>
              <a:ea typeface="Microsoft YaHei" charset="-122"/>
              <a:cs typeface="Microsoft YaHei" charset="-122"/>
            </a:endParaRPr>
          </a:p>
        </p:txBody>
      </p:sp>
      <p:sp>
        <p:nvSpPr>
          <p:cNvPr id="71" name="Rectangle 70"/>
          <p:cNvSpPr/>
          <p:nvPr/>
        </p:nvSpPr>
        <p:spPr bwMode="auto">
          <a:xfrm>
            <a:off x="1037844" y="3400215"/>
            <a:ext cx="2895001" cy="1028715"/>
          </a:xfrm>
          <a:prstGeom prst="rect">
            <a:avLst/>
          </a:prstGeom>
          <a:noFill/>
          <a:ln w="28575" algn="ctr">
            <a:solidFill>
              <a:schemeClr val="accent1">
                <a:lumMod val="60000"/>
                <a:lumOff val="40000"/>
              </a:schemeClr>
            </a:solidFill>
            <a:prstDash val="sysDash"/>
            <a:miter lim="800000"/>
            <a:headEnd/>
            <a:tailEnd/>
          </a:ln>
          <a:effectLst/>
          <a:extLst/>
        </p:spPr>
        <p:txBody>
          <a:bodyPr lIns="91428" tIns="45715" rIns="91428" bIns="45715" rtlCol="0" anchor="ctr"/>
          <a:lstStyle/>
          <a:p>
            <a:pPr algn="ctr" eaLnBrk="0" fontAlgn="base" hangingPunct="0">
              <a:spcBef>
                <a:spcPct val="0"/>
              </a:spcBef>
              <a:spcAft>
                <a:spcPct val="0"/>
              </a:spcAft>
            </a:pPr>
            <a:endParaRPr lang="en-US" sz="1600" dirty="0">
              <a:solidFill>
                <a:srgbClr val="FFFFFF"/>
              </a:solidFill>
              <a:latin typeface="Microsoft YaHei" charset="-122"/>
              <a:ea typeface="Microsoft YaHei" charset="-122"/>
              <a:cs typeface="Microsoft YaHei" charset="-122"/>
            </a:endParaRPr>
          </a:p>
        </p:txBody>
      </p:sp>
      <p:sp>
        <p:nvSpPr>
          <p:cNvPr id="10" name="TextBox 9"/>
          <p:cNvSpPr txBox="1"/>
          <p:nvPr/>
        </p:nvSpPr>
        <p:spPr>
          <a:xfrm>
            <a:off x="938285" y="5424682"/>
            <a:ext cx="3254417"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zh-TW" altLang="en-US" sz="2400" dirty="0">
                <a:latin typeface="Microsoft YaHei" charset="-122"/>
                <a:ea typeface="Microsoft YaHei" charset="-122"/>
                <a:cs typeface="Microsoft YaHei" charset="-122"/>
              </a:rPr>
              <a:t>一省：功能</a:t>
            </a:r>
            <a:r>
              <a:rPr kumimoji="1" lang="en-US" altLang="zh-TW" sz="2400" dirty="0">
                <a:latin typeface="Microsoft YaHei" charset="-122"/>
                <a:ea typeface="Microsoft YaHei" charset="-122"/>
                <a:cs typeface="Microsoft YaHei" charset="-122"/>
              </a:rPr>
              <a:t>All-in-One</a:t>
            </a:r>
            <a:endParaRPr kumimoji="1" lang="zh-TW" altLang="en-US" sz="2400" dirty="0" err="1">
              <a:latin typeface="Microsoft YaHei" charset="-122"/>
              <a:ea typeface="Microsoft YaHei" charset="-122"/>
              <a:cs typeface="Microsoft YaHei" charset="-122"/>
            </a:endParaRPr>
          </a:p>
        </p:txBody>
      </p:sp>
      <p:sp>
        <p:nvSpPr>
          <p:cNvPr id="69" name="TextBox 68"/>
          <p:cNvSpPr txBox="1"/>
          <p:nvPr/>
        </p:nvSpPr>
        <p:spPr>
          <a:xfrm>
            <a:off x="7778346" y="5955877"/>
            <a:ext cx="4185761"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kumimoji="1" lang="zh-TW" altLang="en-US" sz="2400" dirty="0" smtClean="0">
                <a:latin typeface="Microsoft YaHei" charset="-122"/>
                <a:ea typeface="Microsoft YaHei" charset="-122"/>
                <a:cs typeface="Microsoft YaHei" charset="-122"/>
              </a:rPr>
              <a:t>二省：二台变一台，效能加倍</a:t>
            </a:r>
            <a:endParaRPr kumimoji="1" lang="zh-TW" altLang="en-US" sz="2400" dirty="0">
              <a:latin typeface="Microsoft YaHei" charset="-122"/>
              <a:ea typeface="Microsoft YaHei" charset="-122"/>
              <a:cs typeface="Microsoft YaHei" charset="-122"/>
            </a:endParaRPr>
          </a:p>
        </p:txBody>
      </p:sp>
      <p:sp>
        <p:nvSpPr>
          <p:cNvPr id="72" name="TextBox 71"/>
          <p:cNvSpPr txBox="1"/>
          <p:nvPr/>
        </p:nvSpPr>
        <p:spPr>
          <a:xfrm>
            <a:off x="8113631" y="1765097"/>
            <a:ext cx="3262432" cy="83099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pPr algn="ctr"/>
            <a:r>
              <a:rPr kumimoji="1" lang="zh-TW" altLang="en-US" sz="2400" dirty="0" smtClean="0">
                <a:latin typeface="Microsoft YaHei" charset="-122"/>
                <a:ea typeface="Microsoft YaHei" charset="-122"/>
                <a:cs typeface="Microsoft YaHei" charset="-122"/>
              </a:rPr>
              <a:t>三省：一台变多台，</a:t>
            </a:r>
            <a:endParaRPr kumimoji="1" lang="en-US" altLang="zh-TW" sz="2400" dirty="0">
              <a:latin typeface="Microsoft YaHei" charset="-122"/>
              <a:ea typeface="Microsoft YaHei" charset="-122"/>
              <a:cs typeface="Microsoft YaHei" charset="-122"/>
            </a:endParaRPr>
          </a:p>
          <a:p>
            <a:pPr algn="ctr"/>
            <a:r>
              <a:rPr kumimoji="1" lang="zh-TW" altLang="en-US" sz="2400" dirty="0" smtClean="0">
                <a:latin typeface="Microsoft YaHei" charset="-122"/>
                <a:ea typeface="Microsoft YaHei" charset="-122"/>
                <a:cs typeface="Microsoft YaHei" charset="-122"/>
              </a:rPr>
              <a:t>省电、省空间、省空调</a:t>
            </a:r>
            <a:endParaRPr kumimoji="1" lang="zh-TW" altLang="en-US" sz="2400"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52998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500"/>
                                        <p:tgtEl>
                                          <p:spTgt spid="15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4"/>
                                        </p:tgtEl>
                                        <p:attrNameLst>
                                          <p:attrName>style.visibility</p:attrName>
                                        </p:attrNameLst>
                                      </p:cBhvr>
                                      <p:to>
                                        <p:strVal val="visible"/>
                                      </p:to>
                                    </p:set>
                                    <p:animEffect transition="in" filter="fade">
                                      <p:cBhvr>
                                        <p:cTn id="14" dur="1000"/>
                                        <p:tgtEl>
                                          <p:spTgt spid="15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fade">
                                      <p:cBhvr>
                                        <p:cTn id="18" dur="1000"/>
                                        <p:tgtEl>
                                          <p:spTgt spid="155"/>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par>
                          <p:cTn id="23" fill="hold">
                            <p:stCondLst>
                              <p:cond delay="3250"/>
                            </p:stCondLst>
                            <p:childTnLst>
                              <p:par>
                                <p:cTn id="24" presetID="10" presetClass="entr" presetSubtype="0"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750"/>
                                        <p:tgtEl>
                                          <p:spTgt spid="70"/>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750"/>
                                        <p:tgtEl>
                                          <p:spTgt spid="7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79"/>
                                        </p:tgtEl>
                                        <p:attrNameLst>
                                          <p:attrName>style.visibility</p:attrName>
                                        </p:attrNameLst>
                                      </p:cBhvr>
                                      <p:to>
                                        <p:strVal val="visible"/>
                                      </p:to>
                                    </p:set>
                                    <p:animEffect transition="in" filter="fade">
                                      <p:cBhvr>
                                        <p:cTn id="39" dur="500"/>
                                        <p:tgtEl>
                                          <p:spTgt spid="179"/>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32"/>
                                        </p:tgtEl>
                                        <p:attrNameLst>
                                          <p:attrName>style.visibility</p:attrName>
                                        </p:attrNameLst>
                                      </p:cBhvr>
                                      <p:to>
                                        <p:strVal val="visible"/>
                                      </p:to>
                                    </p:set>
                                    <p:animEffect transition="in" filter="fade">
                                      <p:cBhvr>
                                        <p:cTn id="43" dur="500"/>
                                        <p:tgtEl>
                                          <p:spTgt spid="23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80"/>
                                        </p:tgtEl>
                                        <p:attrNameLst>
                                          <p:attrName>style.visibility</p:attrName>
                                        </p:attrNameLst>
                                      </p:cBhvr>
                                      <p:to>
                                        <p:strVal val="visible"/>
                                      </p:to>
                                    </p:set>
                                    <p:animEffect transition="in" filter="fade">
                                      <p:cBhvr>
                                        <p:cTn id="47" dur="500"/>
                                        <p:tgtEl>
                                          <p:spTgt spid="180"/>
                                        </p:tgtEl>
                                      </p:cBhvr>
                                    </p:animEffect>
                                  </p:childTnLst>
                                </p:cTn>
                              </p:par>
                            </p:childTnLst>
                          </p:cTn>
                        </p:par>
                        <p:par>
                          <p:cTn id="48" fill="hold">
                            <p:stCondLst>
                              <p:cond delay="2000"/>
                            </p:stCondLst>
                            <p:childTnLst>
                              <p:par>
                                <p:cTn id="49" presetID="47" presetClass="entr" presetSubtype="0" fill="hold"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750"/>
                                        <p:tgtEl>
                                          <p:spTgt spid="175"/>
                                        </p:tgtEl>
                                      </p:cBhvr>
                                    </p:animEffect>
                                    <p:anim calcmode="lin" valueType="num">
                                      <p:cBhvr>
                                        <p:cTn id="52" dur="750" fill="hold"/>
                                        <p:tgtEl>
                                          <p:spTgt spid="175"/>
                                        </p:tgtEl>
                                        <p:attrNameLst>
                                          <p:attrName>ppt_x</p:attrName>
                                        </p:attrNameLst>
                                      </p:cBhvr>
                                      <p:tavLst>
                                        <p:tav tm="0">
                                          <p:val>
                                            <p:strVal val="#ppt_x"/>
                                          </p:val>
                                        </p:tav>
                                        <p:tav tm="100000">
                                          <p:val>
                                            <p:strVal val="#ppt_x"/>
                                          </p:val>
                                        </p:tav>
                                      </p:tavLst>
                                    </p:anim>
                                    <p:anim calcmode="lin" valueType="num">
                                      <p:cBhvr>
                                        <p:cTn id="53" dur="750" fill="hold"/>
                                        <p:tgtEl>
                                          <p:spTgt spid="175"/>
                                        </p:tgtEl>
                                        <p:attrNameLst>
                                          <p:attrName>ppt_y</p:attrName>
                                        </p:attrNameLst>
                                      </p:cBhvr>
                                      <p:tavLst>
                                        <p:tav tm="0">
                                          <p:val>
                                            <p:strVal val="#ppt_y-.1"/>
                                          </p:val>
                                        </p:tav>
                                        <p:tav tm="100000">
                                          <p:val>
                                            <p:strVal val="#ppt_y"/>
                                          </p:val>
                                        </p:tav>
                                      </p:tavLst>
                                    </p:anim>
                                  </p:childTnLst>
                                </p:cTn>
                              </p:par>
                            </p:childTnLst>
                          </p:cTn>
                        </p:par>
                        <p:par>
                          <p:cTn id="54" fill="hold">
                            <p:stCondLst>
                              <p:cond delay="2750"/>
                            </p:stCondLst>
                            <p:childTnLst>
                              <p:par>
                                <p:cTn id="55" presetID="47" presetClass="entr" presetSubtype="0" fill="hold" nodeType="afterEffect">
                                  <p:stCondLst>
                                    <p:cond delay="0"/>
                                  </p:stCondLst>
                                  <p:childTnLst>
                                    <p:set>
                                      <p:cBhvr>
                                        <p:cTn id="56" dur="1" fill="hold">
                                          <p:stCondLst>
                                            <p:cond delay="0"/>
                                          </p:stCondLst>
                                        </p:cTn>
                                        <p:tgtEl>
                                          <p:spTgt spid="186"/>
                                        </p:tgtEl>
                                        <p:attrNameLst>
                                          <p:attrName>style.visibility</p:attrName>
                                        </p:attrNameLst>
                                      </p:cBhvr>
                                      <p:to>
                                        <p:strVal val="visible"/>
                                      </p:to>
                                    </p:set>
                                    <p:animEffect transition="in" filter="fade">
                                      <p:cBhvr>
                                        <p:cTn id="57" dur="750"/>
                                        <p:tgtEl>
                                          <p:spTgt spid="186"/>
                                        </p:tgtEl>
                                      </p:cBhvr>
                                    </p:animEffect>
                                    <p:anim calcmode="lin" valueType="num">
                                      <p:cBhvr>
                                        <p:cTn id="58" dur="750" fill="hold"/>
                                        <p:tgtEl>
                                          <p:spTgt spid="186"/>
                                        </p:tgtEl>
                                        <p:attrNameLst>
                                          <p:attrName>ppt_x</p:attrName>
                                        </p:attrNameLst>
                                      </p:cBhvr>
                                      <p:tavLst>
                                        <p:tav tm="0">
                                          <p:val>
                                            <p:strVal val="#ppt_x"/>
                                          </p:val>
                                        </p:tav>
                                        <p:tav tm="100000">
                                          <p:val>
                                            <p:strVal val="#ppt_x"/>
                                          </p:val>
                                        </p:tav>
                                      </p:tavLst>
                                    </p:anim>
                                    <p:anim calcmode="lin" valueType="num">
                                      <p:cBhvr>
                                        <p:cTn id="59" dur="750" fill="hold"/>
                                        <p:tgtEl>
                                          <p:spTgt spid="186"/>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47" presetClass="entr" presetSubtype="0" fill="hold" nodeType="afterEffect">
                                  <p:stCondLst>
                                    <p:cond delay="0"/>
                                  </p:stCondLst>
                                  <p:childTnLst>
                                    <p:set>
                                      <p:cBhvr>
                                        <p:cTn id="62" dur="1" fill="hold">
                                          <p:stCondLst>
                                            <p:cond delay="0"/>
                                          </p:stCondLst>
                                        </p:cTn>
                                        <p:tgtEl>
                                          <p:spTgt spid="174"/>
                                        </p:tgtEl>
                                        <p:attrNameLst>
                                          <p:attrName>style.visibility</p:attrName>
                                        </p:attrNameLst>
                                      </p:cBhvr>
                                      <p:to>
                                        <p:strVal val="visible"/>
                                      </p:to>
                                    </p:set>
                                    <p:animEffect transition="in" filter="fade">
                                      <p:cBhvr>
                                        <p:cTn id="63" dur="750"/>
                                        <p:tgtEl>
                                          <p:spTgt spid="174"/>
                                        </p:tgtEl>
                                      </p:cBhvr>
                                    </p:animEffect>
                                    <p:anim calcmode="lin" valueType="num">
                                      <p:cBhvr>
                                        <p:cTn id="64" dur="750" fill="hold"/>
                                        <p:tgtEl>
                                          <p:spTgt spid="174"/>
                                        </p:tgtEl>
                                        <p:attrNameLst>
                                          <p:attrName>ppt_x</p:attrName>
                                        </p:attrNameLst>
                                      </p:cBhvr>
                                      <p:tavLst>
                                        <p:tav tm="0">
                                          <p:val>
                                            <p:strVal val="#ppt_x"/>
                                          </p:val>
                                        </p:tav>
                                        <p:tav tm="100000">
                                          <p:val>
                                            <p:strVal val="#ppt_x"/>
                                          </p:val>
                                        </p:tav>
                                      </p:tavLst>
                                    </p:anim>
                                    <p:anim calcmode="lin" valueType="num">
                                      <p:cBhvr>
                                        <p:cTn id="65" dur="750" fill="hold"/>
                                        <p:tgtEl>
                                          <p:spTgt spid="174"/>
                                        </p:tgtEl>
                                        <p:attrNameLst>
                                          <p:attrName>ppt_y</p:attrName>
                                        </p:attrNameLst>
                                      </p:cBhvr>
                                      <p:tavLst>
                                        <p:tav tm="0">
                                          <p:val>
                                            <p:strVal val="#ppt_y-.1"/>
                                          </p:val>
                                        </p:tav>
                                        <p:tav tm="100000">
                                          <p:val>
                                            <p:strVal val="#ppt_y"/>
                                          </p:val>
                                        </p:tav>
                                      </p:tavLst>
                                    </p:anim>
                                  </p:childTnLst>
                                </p:cTn>
                              </p:par>
                            </p:childTnLst>
                          </p:cTn>
                        </p:par>
                        <p:par>
                          <p:cTn id="66" fill="hold">
                            <p:stCondLst>
                              <p:cond delay="4250"/>
                            </p:stCondLst>
                            <p:childTnLst>
                              <p:par>
                                <p:cTn id="67" presetID="47" presetClass="entr" presetSubtype="0" fill="hold" nodeType="afterEffect">
                                  <p:stCondLst>
                                    <p:cond delay="0"/>
                                  </p:stCondLst>
                                  <p:childTnLst>
                                    <p:set>
                                      <p:cBhvr>
                                        <p:cTn id="68" dur="1" fill="hold">
                                          <p:stCondLst>
                                            <p:cond delay="0"/>
                                          </p:stCondLst>
                                        </p:cTn>
                                        <p:tgtEl>
                                          <p:spTgt spid="185"/>
                                        </p:tgtEl>
                                        <p:attrNameLst>
                                          <p:attrName>style.visibility</p:attrName>
                                        </p:attrNameLst>
                                      </p:cBhvr>
                                      <p:to>
                                        <p:strVal val="visible"/>
                                      </p:to>
                                    </p:set>
                                    <p:animEffect transition="in" filter="fade">
                                      <p:cBhvr>
                                        <p:cTn id="69" dur="750"/>
                                        <p:tgtEl>
                                          <p:spTgt spid="185"/>
                                        </p:tgtEl>
                                      </p:cBhvr>
                                    </p:animEffect>
                                    <p:anim calcmode="lin" valueType="num">
                                      <p:cBhvr>
                                        <p:cTn id="70" dur="750" fill="hold"/>
                                        <p:tgtEl>
                                          <p:spTgt spid="185"/>
                                        </p:tgtEl>
                                        <p:attrNameLst>
                                          <p:attrName>ppt_x</p:attrName>
                                        </p:attrNameLst>
                                      </p:cBhvr>
                                      <p:tavLst>
                                        <p:tav tm="0">
                                          <p:val>
                                            <p:strVal val="#ppt_x"/>
                                          </p:val>
                                        </p:tav>
                                        <p:tav tm="100000">
                                          <p:val>
                                            <p:strVal val="#ppt_x"/>
                                          </p:val>
                                        </p:tav>
                                      </p:tavLst>
                                    </p:anim>
                                    <p:anim calcmode="lin" valueType="num">
                                      <p:cBhvr>
                                        <p:cTn id="71" dur="750" fill="hold"/>
                                        <p:tgtEl>
                                          <p:spTgt spid="185"/>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47" presetClass="entr" presetSubtype="0" fill="hold" nodeType="afterEffect">
                                  <p:stCondLst>
                                    <p:cond delay="0"/>
                                  </p:stCondLst>
                                  <p:childTnLst>
                                    <p:set>
                                      <p:cBhvr>
                                        <p:cTn id="74" dur="1" fill="hold">
                                          <p:stCondLst>
                                            <p:cond delay="0"/>
                                          </p:stCondLst>
                                        </p:cTn>
                                        <p:tgtEl>
                                          <p:spTgt spid="173"/>
                                        </p:tgtEl>
                                        <p:attrNameLst>
                                          <p:attrName>style.visibility</p:attrName>
                                        </p:attrNameLst>
                                      </p:cBhvr>
                                      <p:to>
                                        <p:strVal val="visible"/>
                                      </p:to>
                                    </p:set>
                                    <p:animEffect transition="in" filter="fade">
                                      <p:cBhvr>
                                        <p:cTn id="75" dur="750"/>
                                        <p:tgtEl>
                                          <p:spTgt spid="173"/>
                                        </p:tgtEl>
                                      </p:cBhvr>
                                    </p:animEffect>
                                    <p:anim calcmode="lin" valueType="num">
                                      <p:cBhvr>
                                        <p:cTn id="76" dur="750" fill="hold"/>
                                        <p:tgtEl>
                                          <p:spTgt spid="173"/>
                                        </p:tgtEl>
                                        <p:attrNameLst>
                                          <p:attrName>ppt_x</p:attrName>
                                        </p:attrNameLst>
                                      </p:cBhvr>
                                      <p:tavLst>
                                        <p:tav tm="0">
                                          <p:val>
                                            <p:strVal val="#ppt_x"/>
                                          </p:val>
                                        </p:tav>
                                        <p:tav tm="100000">
                                          <p:val>
                                            <p:strVal val="#ppt_x"/>
                                          </p:val>
                                        </p:tav>
                                      </p:tavLst>
                                    </p:anim>
                                    <p:anim calcmode="lin" valueType="num">
                                      <p:cBhvr>
                                        <p:cTn id="77" dur="750" fill="hold"/>
                                        <p:tgtEl>
                                          <p:spTgt spid="173"/>
                                        </p:tgtEl>
                                        <p:attrNameLst>
                                          <p:attrName>ppt_y</p:attrName>
                                        </p:attrNameLst>
                                      </p:cBhvr>
                                      <p:tavLst>
                                        <p:tav tm="0">
                                          <p:val>
                                            <p:strVal val="#ppt_y-.1"/>
                                          </p:val>
                                        </p:tav>
                                        <p:tav tm="100000">
                                          <p:val>
                                            <p:strVal val="#ppt_y"/>
                                          </p:val>
                                        </p:tav>
                                      </p:tavLst>
                                    </p:anim>
                                  </p:childTnLst>
                                </p:cTn>
                              </p:par>
                            </p:childTnLst>
                          </p:cTn>
                        </p:par>
                        <p:par>
                          <p:cTn id="78" fill="hold">
                            <p:stCondLst>
                              <p:cond delay="5750"/>
                            </p:stCondLst>
                            <p:childTnLst>
                              <p:par>
                                <p:cTn id="79" presetID="47" presetClass="entr" presetSubtype="0" fill="hold" nodeType="afterEffect">
                                  <p:stCondLst>
                                    <p:cond delay="0"/>
                                  </p:stCondLst>
                                  <p:childTnLst>
                                    <p:set>
                                      <p:cBhvr>
                                        <p:cTn id="80" dur="1" fill="hold">
                                          <p:stCondLst>
                                            <p:cond delay="0"/>
                                          </p:stCondLst>
                                        </p:cTn>
                                        <p:tgtEl>
                                          <p:spTgt spid="184"/>
                                        </p:tgtEl>
                                        <p:attrNameLst>
                                          <p:attrName>style.visibility</p:attrName>
                                        </p:attrNameLst>
                                      </p:cBhvr>
                                      <p:to>
                                        <p:strVal val="visible"/>
                                      </p:to>
                                    </p:set>
                                    <p:animEffect transition="in" filter="fade">
                                      <p:cBhvr>
                                        <p:cTn id="81" dur="750"/>
                                        <p:tgtEl>
                                          <p:spTgt spid="184"/>
                                        </p:tgtEl>
                                      </p:cBhvr>
                                    </p:animEffect>
                                    <p:anim calcmode="lin" valueType="num">
                                      <p:cBhvr>
                                        <p:cTn id="82" dur="750" fill="hold"/>
                                        <p:tgtEl>
                                          <p:spTgt spid="184"/>
                                        </p:tgtEl>
                                        <p:attrNameLst>
                                          <p:attrName>ppt_x</p:attrName>
                                        </p:attrNameLst>
                                      </p:cBhvr>
                                      <p:tavLst>
                                        <p:tav tm="0">
                                          <p:val>
                                            <p:strVal val="#ppt_x"/>
                                          </p:val>
                                        </p:tav>
                                        <p:tav tm="100000">
                                          <p:val>
                                            <p:strVal val="#ppt_x"/>
                                          </p:val>
                                        </p:tav>
                                      </p:tavLst>
                                    </p:anim>
                                    <p:anim calcmode="lin" valueType="num">
                                      <p:cBhvr>
                                        <p:cTn id="83" dur="750" fill="hold"/>
                                        <p:tgtEl>
                                          <p:spTgt spid="184"/>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47" presetClass="entr" presetSubtype="0" fill="hold" nodeType="afterEffect">
                                  <p:stCondLst>
                                    <p:cond delay="0"/>
                                  </p:stCondLst>
                                  <p:childTnLst>
                                    <p:set>
                                      <p:cBhvr>
                                        <p:cTn id="86" dur="1" fill="hold">
                                          <p:stCondLst>
                                            <p:cond delay="0"/>
                                          </p:stCondLst>
                                        </p:cTn>
                                        <p:tgtEl>
                                          <p:spTgt spid="187"/>
                                        </p:tgtEl>
                                        <p:attrNameLst>
                                          <p:attrName>style.visibility</p:attrName>
                                        </p:attrNameLst>
                                      </p:cBhvr>
                                      <p:to>
                                        <p:strVal val="visible"/>
                                      </p:to>
                                    </p:set>
                                    <p:animEffect transition="in" filter="fade">
                                      <p:cBhvr>
                                        <p:cTn id="87" dur="750"/>
                                        <p:tgtEl>
                                          <p:spTgt spid="187"/>
                                        </p:tgtEl>
                                      </p:cBhvr>
                                    </p:animEffect>
                                    <p:anim calcmode="lin" valueType="num">
                                      <p:cBhvr>
                                        <p:cTn id="88" dur="750" fill="hold"/>
                                        <p:tgtEl>
                                          <p:spTgt spid="187"/>
                                        </p:tgtEl>
                                        <p:attrNameLst>
                                          <p:attrName>ppt_x</p:attrName>
                                        </p:attrNameLst>
                                      </p:cBhvr>
                                      <p:tavLst>
                                        <p:tav tm="0">
                                          <p:val>
                                            <p:strVal val="#ppt_x"/>
                                          </p:val>
                                        </p:tav>
                                        <p:tav tm="100000">
                                          <p:val>
                                            <p:strVal val="#ppt_x"/>
                                          </p:val>
                                        </p:tav>
                                      </p:tavLst>
                                    </p:anim>
                                    <p:anim calcmode="lin" valueType="num">
                                      <p:cBhvr>
                                        <p:cTn id="89" dur="750" fill="hold"/>
                                        <p:tgtEl>
                                          <p:spTgt spid="187"/>
                                        </p:tgtEl>
                                        <p:attrNameLst>
                                          <p:attrName>ppt_y</p:attrName>
                                        </p:attrNameLst>
                                      </p:cBhvr>
                                      <p:tavLst>
                                        <p:tav tm="0">
                                          <p:val>
                                            <p:strVal val="#ppt_y-.1"/>
                                          </p:val>
                                        </p:tav>
                                        <p:tav tm="100000">
                                          <p:val>
                                            <p:strVal val="#ppt_y"/>
                                          </p:val>
                                        </p:tav>
                                      </p:tavLst>
                                    </p:anim>
                                  </p:childTnLst>
                                </p:cTn>
                              </p:par>
                            </p:childTnLst>
                          </p:cTn>
                        </p:par>
                        <p:par>
                          <p:cTn id="90" fill="hold">
                            <p:stCondLst>
                              <p:cond delay="7250"/>
                            </p:stCondLst>
                            <p:childTnLst>
                              <p:par>
                                <p:cTn id="91" presetID="47" presetClass="entr" presetSubtype="0" fill="hold" nodeType="afterEffect">
                                  <p:stCondLst>
                                    <p:cond delay="0"/>
                                  </p:stCondLst>
                                  <p:childTnLst>
                                    <p:set>
                                      <p:cBhvr>
                                        <p:cTn id="92" dur="1" fill="hold">
                                          <p:stCondLst>
                                            <p:cond delay="0"/>
                                          </p:stCondLst>
                                        </p:cTn>
                                        <p:tgtEl>
                                          <p:spTgt spid="188"/>
                                        </p:tgtEl>
                                        <p:attrNameLst>
                                          <p:attrName>style.visibility</p:attrName>
                                        </p:attrNameLst>
                                      </p:cBhvr>
                                      <p:to>
                                        <p:strVal val="visible"/>
                                      </p:to>
                                    </p:set>
                                    <p:animEffect transition="in" filter="fade">
                                      <p:cBhvr>
                                        <p:cTn id="93" dur="750"/>
                                        <p:tgtEl>
                                          <p:spTgt spid="188"/>
                                        </p:tgtEl>
                                      </p:cBhvr>
                                    </p:animEffect>
                                    <p:anim calcmode="lin" valueType="num">
                                      <p:cBhvr>
                                        <p:cTn id="94" dur="750" fill="hold"/>
                                        <p:tgtEl>
                                          <p:spTgt spid="188"/>
                                        </p:tgtEl>
                                        <p:attrNameLst>
                                          <p:attrName>ppt_x</p:attrName>
                                        </p:attrNameLst>
                                      </p:cBhvr>
                                      <p:tavLst>
                                        <p:tav tm="0">
                                          <p:val>
                                            <p:strVal val="#ppt_x"/>
                                          </p:val>
                                        </p:tav>
                                        <p:tav tm="100000">
                                          <p:val>
                                            <p:strVal val="#ppt_x"/>
                                          </p:val>
                                        </p:tav>
                                      </p:tavLst>
                                    </p:anim>
                                    <p:anim calcmode="lin" valueType="num">
                                      <p:cBhvr>
                                        <p:cTn id="95" dur="75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wipe(down)">
                                      <p:cBhvr>
                                        <p:cTn id="100" dur="500"/>
                                        <p:tgtEl>
                                          <p:spTgt spid="72"/>
                                        </p:tgtEl>
                                      </p:cBhvr>
                                    </p:animEffect>
                                  </p:childTnLst>
                                </p:cTn>
                              </p:par>
                            </p:childTnLst>
                          </p:cTn>
                        </p:par>
                        <p:par>
                          <p:cTn id="101" fill="hold">
                            <p:stCondLst>
                              <p:cond delay="500"/>
                            </p:stCondLst>
                            <p:childTnLst>
                              <p:par>
                                <p:cTn id="102" presetID="10" presetClass="entr" presetSubtype="0" fill="hold" nodeType="afterEffect">
                                  <p:stCondLst>
                                    <p:cond delay="0"/>
                                  </p:stCondLst>
                                  <p:childTnLst>
                                    <p:set>
                                      <p:cBhvr>
                                        <p:cTn id="103" dur="1" fill="hold">
                                          <p:stCondLst>
                                            <p:cond delay="0"/>
                                          </p:stCondLst>
                                        </p:cTn>
                                        <p:tgtEl>
                                          <p:spTgt spid="112"/>
                                        </p:tgtEl>
                                        <p:attrNameLst>
                                          <p:attrName>style.visibility</p:attrName>
                                        </p:attrNameLst>
                                      </p:cBhvr>
                                      <p:to>
                                        <p:strVal val="visible"/>
                                      </p:to>
                                    </p:set>
                                    <p:animEffect transition="in" filter="fade">
                                      <p:cBhvr>
                                        <p:cTn id="104" dur="500"/>
                                        <p:tgtEl>
                                          <p:spTgt spid="112"/>
                                        </p:tgtEl>
                                      </p:cBhvr>
                                    </p:animEffect>
                                  </p:childTnLst>
                                </p:cTn>
                              </p:par>
                            </p:childTnLst>
                          </p:cTn>
                        </p:par>
                        <p:par>
                          <p:cTn id="105" fill="hold">
                            <p:stCondLst>
                              <p:cond delay="1000"/>
                            </p:stCondLst>
                            <p:childTnLst>
                              <p:par>
                                <p:cTn id="106" presetID="10" presetClass="entr" presetSubtype="0" fill="hold" grpId="0" nodeType="afterEffect">
                                  <p:stCondLst>
                                    <p:cond delay="0"/>
                                  </p:stCondLst>
                                  <p:childTnLst>
                                    <p:set>
                                      <p:cBhvr>
                                        <p:cTn id="107" dur="1" fill="hold">
                                          <p:stCondLst>
                                            <p:cond delay="0"/>
                                          </p:stCondLst>
                                        </p:cTn>
                                        <p:tgtEl>
                                          <p:spTgt spid="149"/>
                                        </p:tgtEl>
                                        <p:attrNameLst>
                                          <p:attrName>style.visibility</p:attrName>
                                        </p:attrNameLst>
                                      </p:cBhvr>
                                      <p:to>
                                        <p:strVal val="visible"/>
                                      </p:to>
                                    </p:set>
                                    <p:animEffect transition="in" filter="fade">
                                      <p:cBhvr>
                                        <p:cTn id="108" dur="500"/>
                                        <p:tgtEl>
                                          <p:spTgt spid="149"/>
                                        </p:tgtEl>
                                      </p:cBhvr>
                                    </p:animEffect>
                                  </p:childTnLst>
                                </p:cTn>
                              </p:par>
                            </p:childTnLst>
                          </p:cTn>
                        </p:par>
                        <p:par>
                          <p:cTn id="109" fill="hold">
                            <p:stCondLst>
                              <p:cond delay="1500"/>
                            </p:stCondLst>
                            <p:childTnLst>
                              <p:par>
                                <p:cTn id="110" presetID="10" presetClass="entr" presetSubtype="0" fill="hold" grpId="0" nodeType="afterEffect">
                                  <p:stCondLst>
                                    <p:cond delay="0"/>
                                  </p:stCondLst>
                                  <p:childTnLst>
                                    <p:set>
                                      <p:cBhvr>
                                        <p:cTn id="111" dur="1" fill="hold">
                                          <p:stCondLst>
                                            <p:cond delay="0"/>
                                          </p:stCondLst>
                                        </p:cTn>
                                        <p:tgtEl>
                                          <p:spTgt spid="150"/>
                                        </p:tgtEl>
                                        <p:attrNameLst>
                                          <p:attrName>style.visibility</p:attrName>
                                        </p:attrNameLst>
                                      </p:cBhvr>
                                      <p:to>
                                        <p:strVal val="visible"/>
                                      </p:to>
                                    </p:set>
                                    <p:animEffect transition="in" filter="fade">
                                      <p:cBhvr>
                                        <p:cTn id="112" dur="500"/>
                                        <p:tgtEl>
                                          <p:spTgt spid="150"/>
                                        </p:tgtEl>
                                      </p:cBhvr>
                                    </p:animEffect>
                                  </p:childTnLst>
                                </p:cTn>
                              </p:par>
                            </p:childTnLst>
                          </p:cTn>
                        </p:par>
                        <p:par>
                          <p:cTn id="113" fill="hold">
                            <p:stCondLst>
                              <p:cond delay="2000"/>
                            </p:stCondLst>
                            <p:childTnLst>
                              <p:par>
                                <p:cTn id="114" presetID="10" presetClass="entr" presetSubtype="0" fill="hold" nodeType="afterEffect">
                                  <p:stCondLst>
                                    <p:cond delay="0"/>
                                  </p:stCondLst>
                                  <p:childTnLst>
                                    <p:set>
                                      <p:cBhvr>
                                        <p:cTn id="115" dur="1" fill="hold">
                                          <p:stCondLst>
                                            <p:cond delay="0"/>
                                          </p:stCondLst>
                                        </p:cTn>
                                        <p:tgtEl>
                                          <p:spTgt spid="7"/>
                                        </p:tgtEl>
                                        <p:attrNameLst>
                                          <p:attrName>style.visibility</p:attrName>
                                        </p:attrNameLst>
                                      </p:cBhvr>
                                      <p:to>
                                        <p:strVal val="visible"/>
                                      </p:to>
                                    </p:set>
                                    <p:animEffect transition="in" filter="fade">
                                      <p:cBhvr>
                                        <p:cTn id="116" dur="750"/>
                                        <p:tgtEl>
                                          <p:spTgt spid="7"/>
                                        </p:tgtEl>
                                      </p:cBhvr>
                                    </p:animEffect>
                                  </p:childTnLst>
                                </p:cTn>
                              </p:par>
                            </p:childTnLst>
                          </p:cTn>
                        </p:par>
                        <p:par>
                          <p:cTn id="117" fill="hold">
                            <p:stCondLst>
                              <p:cond delay="2750"/>
                            </p:stCondLst>
                            <p:childTnLst>
                              <p:par>
                                <p:cTn id="118" presetID="10" presetClass="entr" presetSubtype="0" fill="hold" nodeType="afterEffect">
                                  <p:stCondLst>
                                    <p:cond delay="0"/>
                                  </p:stCondLst>
                                  <p:childTnLst>
                                    <p:set>
                                      <p:cBhvr>
                                        <p:cTn id="119" dur="1" fill="hold">
                                          <p:stCondLst>
                                            <p:cond delay="0"/>
                                          </p:stCondLst>
                                        </p:cTn>
                                        <p:tgtEl>
                                          <p:spTgt spid="8"/>
                                        </p:tgtEl>
                                        <p:attrNameLst>
                                          <p:attrName>style.visibility</p:attrName>
                                        </p:attrNameLst>
                                      </p:cBhvr>
                                      <p:to>
                                        <p:strVal val="visible"/>
                                      </p:to>
                                    </p:set>
                                    <p:animEffect transition="in" filter="fade">
                                      <p:cBhvr>
                                        <p:cTn id="120" dur="750"/>
                                        <p:tgtEl>
                                          <p:spTgt spid="8"/>
                                        </p:tgtEl>
                                      </p:cBhvr>
                                    </p:animEffect>
                                  </p:childTnLst>
                                </p:cTn>
                              </p:par>
                            </p:childTnLst>
                          </p:cTn>
                        </p:par>
                        <p:par>
                          <p:cTn id="121" fill="hold">
                            <p:stCondLst>
                              <p:cond delay="3500"/>
                            </p:stCondLst>
                            <p:childTnLst>
                              <p:par>
                                <p:cTn id="122" presetID="10" presetClass="entr" presetSubtype="0" fill="hold" nodeType="after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fade">
                                      <p:cBhvr>
                                        <p:cTn id="12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0" grpId="0"/>
      <p:bldP spid="154" grpId="0"/>
      <p:bldP spid="155" grpId="0"/>
      <p:bldP spid="179" grpId="0"/>
      <p:bldP spid="180" grpId="0"/>
      <p:bldP spid="3" grpId="0" animBg="1"/>
      <p:bldP spid="70" grpId="0" animBg="1"/>
      <p:bldP spid="71" grpId="0" animBg="1"/>
      <p:bldP spid="10" grpId="0" animBg="1"/>
      <p:bldP spid="69" grpId="0" animBg="1"/>
      <p:bldP spid="7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latin typeface="Microsoft YaHei" charset="-122"/>
                <a:ea typeface="Microsoft YaHei" charset="-122"/>
                <a:cs typeface="Microsoft YaHei" charset="-122"/>
              </a:rPr>
              <a:t>最理想的销售机会与</a:t>
            </a:r>
            <a:r>
              <a:rPr lang="zh-CN" altLang="en-US" dirty="0" smtClean="0">
                <a:latin typeface="Microsoft YaHei" charset="-122"/>
                <a:ea typeface="Microsoft YaHei" charset="-122"/>
                <a:cs typeface="Microsoft YaHei" charset="-122"/>
              </a:rPr>
              <a:t>案例</a:t>
            </a:r>
            <a:endParaRPr lang="en-US" dirty="0">
              <a:latin typeface="Microsoft YaHei" charset="-122"/>
              <a:ea typeface="Microsoft YaHei" charset="-122"/>
              <a:cs typeface="Microsoft YaHei" charset="-122"/>
            </a:endParaRPr>
          </a:p>
        </p:txBody>
      </p:sp>
      <p:sp>
        <p:nvSpPr>
          <p:cNvPr id="4" name="Text Placeholder 3"/>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635593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altLang="en-US" dirty="0">
                <a:latin typeface="Microsoft YaHei" charset="-122"/>
                <a:ea typeface="Microsoft YaHei" charset="-122"/>
                <a:cs typeface="Microsoft YaHei" charset="-122"/>
              </a:rPr>
              <a:t>对公众的</a:t>
            </a:r>
            <a:r>
              <a:rPr lang="en-US" altLang="zh-CN" dirty="0">
                <a:latin typeface="Microsoft YaHei" charset="-122"/>
                <a:ea typeface="Microsoft YaHei" charset="-122"/>
                <a:cs typeface="Microsoft YaHei" charset="-122"/>
              </a:rPr>
              <a:t>Web</a:t>
            </a:r>
            <a:r>
              <a:rPr lang="zh-CN" altLang="en-US" dirty="0">
                <a:latin typeface="Microsoft YaHei" charset="-122"/>
                <a:ea typeface="Microsoft YaHei" charset="-122"/>
                <a:cs typeface="Microsoft YaHei" charset="-122"/>
              </a:rPr>
              <a:t>应用环境</a:t>
            </a:r>
            <a:endParaRPr lang="en-US" dirty="0">
              <a:latin typeface="Microsoft YaHei" charset="-122"/>
              <a:ea typeface="Microsoft YaHei" charset="-122"/>
              <a:cs typeface="Microsoft YaHei" charset="-122"/>
            </a:endParaRPr>
          </a:p>
        </p:txBody>
      </p:sp>
      <p:graphicFrame>
        <p:nvGraphicFramePr>
          <p:cNvPr id="3" name="图示 2"/>
          <p:cNvGraphicFramePr/>
          <p:nvPr>
            <p:extLst>
              <p:ext uri="{D42A27DB-BD31-4B8C-83A1-F6EECF244321}">
                <p14:modId xmlns:p14="http://schemas.microsoft.com/office/powerpoint/2010/main" val="341630929"/>
              </p:ext>
            </p:extLst>
          </p:nvPr>
        </p:nvGraphicFramePr>
        <p:xfrm>
          <a:off x="1117309" y="1600676"/>
          <a:ext cx="10360501" cy="44692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3458832"/>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zh-CN" altLang="en-US" dirty="0" smtClean="0">
                <a:latin typeface="Microsoft YaHei" charset="-122"/>
                <a:ea typeface="Microsoft YaHei" charset="-122"/>
                <a:cs typeface="Microsoft YaHei" charset="-122"/>
              </a:rPr>
              <a:t>某国内著名电商 </a:t>
            </a:r>
            <a:endParaRPr lang="en-US" dirty="0">
              <a:latin typeface="Microsoft YaHei" charset="-122"/>
              <a:ea typeface="Microsoft YaHei" charset="-122"/>
              <a:cs typeface="Microsoft YaHei" charset="-122"/>
            </a:endParaRPr>
          </a:p>
        </p:txBody>
      </p:sp>
      <p:sp>
        <p:nvSpPr>
          <p:cNvPr id="5" name="Content Placeholder 4"/>
          <p:cNvSpPr>
            <a:spLocks noGrp="1"/>
          </p:cNvSpPr>
          <p:nvPr>
            <p:ph sz="quarter" idx="20"/>
          </p:nvPr>
        </p:nvSpPr>
        <p:spPr/>
        <p:txBody>
          <a:bodyPr/>
          <a:lstStyle/>
          <a:p>
            <a:pPr>
              <a:buFont typeface="Arial" pitchFamily="34" charset="0"/>
              <a:buChar char="•"/>
            </a:pPr>
            <a:r>
              <a:rPr lang="zh-CN" altLang="en-US" dirty="0">
                <a:latin typeface="Microsoft YaHei" charset="-122"/>
                <a:ea typeface="Microsoft YaHei" charset="-122"/>
                <a:cs typeface="Microsoft YaHei" charset="-122"/>
              </a:rPr>
              <a:t>其</a:t>
            </a:r>
            <a:r>
              <a:rPr lang="zh-CN" altLang="en-US" dirty="0" smtClean="0">
                <a:latin typeface="Microsoft YaHei" charset="-122"/>
                <a:ea typeface="Microsoft YaHei" charset="-122"/>
                <a:cs typeface="Microsoft YaHei" charset="-122"/>
              </a:rPr>
              <a:t>一直</a:t>
            </a:r>
            <a:r>
              <a:rPr lang="zh-CN" altLang="en-US" dirty="0" smtClean="0">
                <a:latin typeface="Microsoft YaHei" charset="-122"/>
                <a:ea typeface="Microsoft YaHei" charset="-122"/>
                <a:cs typeface="Microsoft YaHei" charset="-122"/>
              </a:rPr>
              <a:t>是</a:t>
            </a:r>
            <a:r>
              <a:rPr lang="en-US" altLang="zh-CN" dirty="0" smtClean="0">
                <a:latin typeface="Microsoft YaHei" charset="-122"/>
                <a:ea typeface="Microsoft YaHei" charset="-122"/>
                <a:cs typeface="Microsoft YaHei" charset="-122"/>
              </a:rPr>
              <a:t>F5</a:t>
            </a:r>
            <a:r>
              <a:rPr lang="zh-CN" altLang="en-US" dirty="0" smtClean="0">
                <a:latin typeface="Microsoft YaHei" charset="-122"/>
                <a:ea typeface="Microsoft YaHei" charset="-122"/>
                <a:cs typeface="Microsoft YaHei" charset="-122"/>
              </a:rPr>
              <a:t>传统用户</a:t>
            </a:r>
          </a:p>
          <a:p>
            <a:pPr>
              <a:buFont typeface="Arial" pitchFamily="34" charset="0"/>
              <a:buChar char="•"/>
            </a:pPr>
            <a:r>
              <a:rPr lang="zh-CN" altLang="en-US" dirty="0" smtClean="0">
                <a:latin typeface="Microsoft YaHei" charset="-122"/>
                <a:ea typeface="Microsoft YaHei" charset="-122"/>
                <a:cs typeface="Microsoft YaHei" charset="-122"/>
              </a:rPr>
              <a:t>此次新购四台</a:t>
            </a:r>
            <a:r>
              <a:rPr lang="en-US" altLang="zh-CN" dirty="0" err="1" smtClean="0">
                <a:latin typeface="Microsoft YaHei" charset="-122"/>
                <a:ea typeface="Microsoft YaHei" charset="-122"/>
                <a:cs typeface="Microsoft YaHei" charset="-122"/>
              </a:rPr>
              <a:t>NetScaler</a:t>
            </a:r>
            <a:r>
              <a:rPr lang="zh-CN" altLang="en-US" dirty="0" smtClean="0">
                <a:latin typeface="Microsoft YaHei" charset="-122"/>
                <a:ea typeface="Microsoft YaHei" charset="-122"/>
                <a:cs typeface="Microsoft YaHei" charset="-122"/>
              </a:rPr>
              <a:t> （</a:t>
            </a:r>
            <a:r>
              <a:rPr lang="en-US" altLang="zh-CN" dirty="0" smtClean="0">
                <a:latin typeface="Microsoft YaHei" charset="-122"/>
                <a:ea typeface="Microsoft YaHei" charset="-122"/>
                <a:cs typeface="Microsoft YaHei" charset="-122"/>
              </a:rPr>
              <a:t>MPX8005)</a:t>
            </a:r>
            <a:r>
              <a:rPr lang="zh-CN" altLang="en-US" dirty="0" smtClean="0">
                <a:latin typeface="Microsoft YaHei" charset="-122"/>
                <a:ea typeface="Microsoft YaHei" charset="-122"/>
                <a:cs typeface="Microsoft YaHei" charset="-122"/>
              </a:rPr>
              <a:t>，对网站页面的用户登录、充值系统、及促销活动进行应用负载及优化防护</a:t>
            </a:r>
            <a:endParaRPr lang="en-US" altLang="zh-CN" dirty="0" smtClean="0">
              <a:latin typeface="Microsoft YaHei" charset="-122"/>
              <a:ea typeface="Microsoft YaHei" charset="-122"/>
              <a:cs typeface="Microsoft YaHei" charset="-122"/>
            </a:endParaRPr>
          </a:p>
          <a:p>
            <a:pPr>
              <a:buFont typeface="Arial" pitchFamily="34" charset="0"/>
              <a:buChar char="•"/>
            </a:pPr>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219107191"/>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icrosoft YaHei" charset="-122"/>
                <a:ea typeface="Microsoft YaHei" charset="-122"/>
                <a:cs typeface="Microsoft YaHei" charset="-122"/>
              </a:rPr>
              <a:t>用户登录及促销活动系统</a:t>
            </a:r>
            <a:endParaRPr lang="en-US" dirty="0">
              <a:latin typeface="Microsoft YaHei" charset="-122"/>
              <a:ea typeface="Microsoft YaHei" charset="-122"/>
              <a:cs typeface="Microsoft YaHei" charset="-122"/>
            </a:endParaRPr>
          </a:p>
        </p:txBody>
      </p:sp>
      <p:sp>
        <p:nvSpPr>
          <p:cNvPr id="3" name="文本占位符 2"/>
          <p:cNvSpPr>
            <a:spLocks noGrp="1"/>
          </p:cNvSpPr>
          <p:nvPr>
            <p:ph type="body" sz="quarter" idx="16"/>
          </p:nvPr>
        </p:nvSpPr>
        <p:spPr/>
        <p:txBody>
          <a:bodyPr/>
          <a:lstStyle/>
          <a:p>
            <a:endParaRPr lang="en-US"/>
          </a:p>
        </p:txBody>
      </p:sp>
      <p:sp>
        <p:nvSpPr>
          <p:cNvPr id="4" name="内容占位符 3"/>
          <p:cNvSpPr>
            <a:spLocks noGrp="1"/>
          </p:cNvSpPr>
          <p:nvPr>
            <p:ph sz="quarter" idx="20"/>
          </p:nvPr>
        </p:nvSpPr>
        <p:spPr/>
        <p:txBody>
          <a:bodyPr/>
          <a:lstStyle/>
          <a:p>
            <a:pPr marL="0" indent="0">
              <a:buNone/>
            </a:pPr>
            <a:r>
              <a:rPr lang="en-US" altLang="zh-CN" dirty="0" smtClean="0">
                <a:latin typeface="Microsoft YaHei" charset="-122"/>
                <a:ea typeface="Microsoft YaHei" charset="-122"/>
                <a:cs typeface="Microsoft YaHei" charset="-122"/>
              </a:rPr>
              <a:t>1.</a:t>
            </a:r>
            <a:r>
              <a:rPr lang="zh-CN" altLang="en-US" dirty="0" smtClean="0">
                <a:latin typeface="Microsoft YaHei" charset="-122"/>
                <a:ea typeface="Microsoft YaHei" charset="-122"/>
                <a:cs typeface="Microsoft YaHei" charset="-122"/>
              </a:rPr>
              <a:t>业务增长迅速</a:t>
            </a:r>
            <a:endParaRPr lang="en-US" altLang="zh-CN" dirty="0" smtClean="0">
              <a:latin typeface="Microsoft YaHei" charset="-122"/>
              <a:ea typeface="Microsoft YaHei" charset="-122"/>
              <a:cs typeface="Microsoft YaHei" charset="-122"/>
            </a:endParaRPr>
          </a:p>
          <a:p>
            <a:pPr marL="0" indent="0">
              <a:buNone/>
            </a:pPr>
            <a:r>
              <a:rPr lang="en-US" altLang="zh-CN" dirty="0" smtClean="0">
                <a:latin typeface="Microsoft YaHei" charset="-122"/>
                <a:ea typeface="Microsoft YaHei" charset="-122"/>
                <a:cs typeface="Microsoft YaHei" charset="-122"/>
              </a:rPr>
              <a:t>2.</a:t>
            </a:r>
            <a:r>
              <a:rPr lang="zh-CN" altLang="en-US" dirty="0" smtClean="0">
                <a:latin typeface="Microsoft YaHei" charset="-122"/>
                <a:ea typeface="Microsoft YaHei" charset="-122"/>
                <a:cs typeface="Microsoft YaHei" charset="-122"/>
              </a:rPr>
              <a:t>促销活动页面容易被攻击</a:t>
            </a:r>
            <a:endParaRPr lang="en-US" altLang="zh-CN" dirty="0" smtClean="0">
              <a:latin typeface="Microsoft YaHei" charset="-122"/>
              <a:ea typeface="Microsoft YaHei" charset="-122"/>
              <a:cs typeface="Microsoft YaHei" charset="-122"/>
            </a:endParaRPr>
          </a:p>
          <a:p>
            <a:pPr marL="0" indent="0">
              <a:buNone/>
            </a:pPr>
            <a:r>
              <a:rPr lang="en-US" altLang="zh-CN" dirty="0" smtClean="0">
                <a:latin typeface="Microsoft YaHei" charset="-122"/>
                <a:ea typeface="Microsoft YaHei" charset="-122"/>
                <a:cs typeface="Microsoft YaHei" charset="-122"/>
              </a:rPr>
              <a:t>3.</a:t>
            </a:r>
            <a:r>
              <a:rPr lang="zh-CN" altLang="en-US" dirty="0" smtClean="0">
                <a:latin typeface="Microsoft YaHei" charset="-122"/>
                <a:ea typeface="Microsoft YaHei" charset="-122"/>
                <a:cs typeface="Microsoft YaHei" charset="-122"/>
              </a:rPr>
              <a:t>担心如果用户体验下降，用户会快速流失</a:t>
            </a:r>
          </a:p>
          <a:p>
            <a:pPr marL="0" indent="0">
              <a:buNone/>
            </a:pPr>
            <a:r>
              <a:rPr lang="en-US" altLang="zh-CN" dirty="0" smtClean="0">
                <a:latin typeface="Microsoft YaHei" charset="-122"/>
                <a:ea typeface="Microsoft YaHei" charset="-122"/>
                <a:cs typeface="Microsoft YaHei" charset="-122"/>
              </a:rPr>
              <a:t>4.LVS</a:t>
            </a:r>
            <a:r>
              <a:rPr lang="zh-CN" altLang="en-US" dirty="0" smtClean="0">
                <a:latin typeface="Microsoft YaHei" charset="-122"/>
                <a:ea typeface="Microsoft YaHei" charset="-122"/>
                <a:cs typeface="Microsoft YaHei" charset="-122"/>
              </a:rPr>
              <a:t> </a:t>
            </a:r>
            <a:r>
              <a:rPr lang="en-US" altLang="zh-CN" dirty="0" smtClean="0">
                <a:latin typeface="Microsoft YaHei" charset="-122"/>
                <a:ea typeface="Microsoft YaHei" charset="-122"/>
                <a:cs typeface="Microsoft YaHei" charset="-122"/>
              </a:rPr>
              <a:t>+</a:t>
            </a:r>
            <a:r>
              <a:rPr lang="zh-CN" altLang="en-US" dirty="0" smtClean="0">
                <a:latin typeface="Microsoft YaHei" charset="-122"/>
                <a:ea typeface="Microsoft YaHei" charset="-122"/>
                <a:cs typeface="Microsoft YaHei" charset="-122"/>
              </a:rPr>
              <a:t> </a:t>
            </a:r>
            <a:r>
              <a:rPr lang="en-US" altLang="zh-CN" dirty="0" err="1" smtClean="0">
                <a:latin typeface="Microsoft YaHei" charset="-122"/>
                <a:ea typeface="Microsoft YaHei" charset="-122"/>
                <a:cs typeface="Microsoft YaHei" charset="-122"/>
              </a:rPr>
              <a:t>Nginx</a:t>
            </a:r>
            <a:r>
              <a:rPr lang="zh-CN" altLang="en-US" dirty="0" smtClean="0">
                <a:latin typeface="Microsoft YaHei" charset="-122"/>
                <a:ea typeface="Microsoft YaHei" charset="-122"/>
                <a:cs typeface="Microsoft YaHei" charset="-122"/>
              </a:rPr>
              <a:t> 稳定性差，较高维护成本</a:t>
            </a:r>
            <a:endParaRPr lang="en-US" altLang="zh-CN"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816420936"/>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1481" y="-75122"/>
            <a:ext cx="11362232" cy="985840"/>
          </a:xfrm>
        </p:spPr>
        <p:txBody>
          <a:bodyPr/>
          <a:lstStyle/>
          <a:p>
            <a:r>
              <a:rPr kumimoji="1" lang="zh-TW" altLang="en-US" dirty="0" smtClean="0">
                <a:latin typeface="Microsoft YaHei" charset="-122"/>
                <a:ea typeface="Microsoft YaHei" charset="-122"/>
                <a:cs typeface="Microsoft YaHei" charset="-122"/>
              </a:rPr>
              <a:t>思杰价値</a:t>
            </a:r>
            <a:endParaRPr kumimoji="1" lang="zh-CN" altLang="en-US" dirty="0">
              <a:latin typeface="Microsoft YaHei" charset="-122"/>
              <a:ea typeface="Microsoft YaHei" charset="-122"/>
              <a:cs typeface="Microsoft YaHei" charset="-122"/>
            </a:endParaRPr>
          </a:p>
        </p:txBody>
      </p:sp>
      <p:sp>
        <p:nvSpPr>
          <p:cNvPr id="5" name="内容占位符 4"/>
          <p:cNvSpPr>
            <a:spLocks noGrp="1"/>
          </p:cNvSpPr>
          <p:nvPr>
            <p:ph sz="quarter" idx="20"/>
          </p:nvPr>
        </p:nvSpPr>
        <p:spPr>
          <a:xfrm>
            <a:off x="409386" y="867351"/>
            <a:ext cx="11364327" cy="4909036"/>
          </a:xfrm>
          <a:prstGeom prst="rect">
            <a:avLst/>
          </a:prstGeom>
        </p:spPr>
        <p:txBody>
          <a:bodyPr wrap="square">
            <a:spAutoFit/>
          </a:bodyPr>
          <a:lstStyle/>
          <a:p>
            <a:pPr marL="171450" indent="-171450" algn="l">
              <a:lnSpc>
                <a:spcPct val="150000"/>
              </a:lnSpc>
              <a:buFont typeface="Arial"/>
              <a:buChar char="•"/>
            </a:pPr>
            <a:r>
              <a:rPr lang="en-US" altLang="zh-CN" sz="1800" dirty="0" smtClean="0">
                <a:latin typeface="Microsoft YaHei" charset="-122"/>
                <a:ea typeface="Microsoft YaHei" charset="-122"/>
                <a:cs typeface="Microsoft YaHei" charset="-122"/>
              </a:rPr>
              <a:t>Citrix 8005</a:t>
            </a:r>
            <a:endParaRPr lang="en-US" altLang="zh-CN" sz="1800" dirty="0">
              <a:latin typeface="Microsoft YaHei" charset="-122"/>
              <a:ea typeface="Microsoft YaHei" charset="-122"/>
              <a:cs typeface="Microsoft YaHei" charset="-122"/>
            </a:endParaRPr>
          </a:p>
          <a:p>
            <a:pPr marL="171450" indent="-171450" algn="l">
              <a:lnSpc>
                <a:spcPct val="150000"/>
              </a:lnSpc>
              <a:buFont typeface="Arial"/>
              <a:buChar char="•"/>
            </a:pPr>
            <a:r>
              <a:rPr lang="en-US" altLang="zh-CN" sz="1800" dirty="0" smtClean="0">
                <a:latin typeface="Microsoft YaHei" charset="-122"/>
                <a:ea typeface="Microsoft YaHei" charset="-122"/>
                <a:cs typeface="Microsoft YaHei" charset="-122"/>
              </a:rPr>
              <a:t>Citrix</a:t>
            </a:r>
            <a:r>
              <a:rPr lang="zh-CN" altLang="en-US" sz="1800" dirty="0" smtClean="0">
                <a:latin typeface="Microsoft YaHei" charset="-122"/>
                <a:ea typeface="Microsoft YaHei" charset="-122"/>
                <a:cs typeface="Microsoft YaHei" charset="-122"/>
              </a:rPr>
              <a:t>的</a:t>
            </a:r>
            <a:r>
              <a:rPr lang="en-US" altLang="zh-CN" sz="1800" dirty="0" smtClean="0">
                <a:latin typeface="Microsoft YaHei" charset="-122"/>
                <a:ea typeface="Microsoft YaHei" charset="-122"/>
                <a:cs typeface="Microsoft YaHei" charset="-122"/>
              </a:rPr>
              <a:t>Rate-limit</a:t>
            </a:r>
            <a:r>
              <a:rPr lang="zh-CN" altLang="en-US" sz="1800" dirty="0" smtClean="0">
                <a:latin typeface="Microsoft YaHei" charset="-122"/>
                <a:ea typeface="Microsoft YaHei" charset="-122"/>
                <a:cs typeface="Microsoft YaHei" charset="-122"/>
              </a:rPr>
              <a:t>功能</a:t>
            </a:r>
            <a:endParaRPr lang="en-US" altLang="zh-CN" sz="1800" dirty="0" smtClean="0">
              <a:latin typeface="Microsoft YaHei" charset="-122"/>
              <a:ea typeface="Microsoft YaHei" charset="-122"/>
              <a:cs typeface="Microsoft YaHei" charset="-122"/>
            </a:endParaRPr>
          </a:p>
          <a:p>
            <a:pPr marL="171450" indent="-171450" algn="l">
              <a:lnSpc>
                <a:spcPct val="150000"/>
              </a:lnSpc>
              <a:buFont typeface="Arial"/>
              <a:buChar char="•"/>
            </a:pPr>
            <a:r>
              <a:rPr lang="en-US" altLang="zh-CN" sz="1800" dirty="0" smtClean="0">
                <a:latin typeface="Microsoft YaHei" charset="-122"/>
                <a:ea typeface="Microsoft YaHei" charset="-122"/>
                <a:cs typeface="Microsoft YaHei" charset="-122"/>
              </a:rPr>
              <a:t>Citrix</a:t>
            </a:r>
            <a:r>
              <a:rPr lang="zh-CN" altLang="en-US" sz="1800" dirty="0" smtClean="0">
                <a:latin typeface="Microsoft YaHei" charset="-122"/>
                <a:ea typeface="Microsoft YaHei" charset="-122"/>
                <a:cs typeface="Microsoft YaHei" charset="-122"/>
              </a:rPr>
              <a:t>七层性能优异</a:t>
            </a:r>
            <a:endParaRPr lang="en-US" altLang="zh-CN" sz="1800" dirty="0" smtClean="0">
              <a:latin typeface="Microsoft YaHei" charset="-122"/>
              <a:ea typeface="Microsoft YaHei" charset="-122"/>
              <a:cs typeface="Microsoft YaHei" charset="-122"/>
            </a:endParaRPr>
          </a:p>
          <a:p>
            <a:pPr marL="171450" indent="-171450" algn="l">
              <a:lnSpc>
                <a:spcPct val="150000"/>
              </a:lnSpc>
              <a:buFont typeface="Arial"/>
              <a:buChar char="•"/>
            </a:pPr>
            <a:r>
              <a:rPr lang="zh-CN" altLang="en-US" sz="1800" dirty="0" smtClean="0">
                <a:latin typeface="Microsoft YaHei" charset="-122"/>
                <a:ea typeface="Microsoft YaHei" charset="-122"/>
                <a:cs typeface="Microsoft YaHei" charset="-122"/>
              </a:rPr>
              <a:t>两个数据中心</a:t>
            </a:r>
            <a:endParaRPr lang="en-AU" altLang="zh-CN" sz="1800" dirty="0">
              <a:latin typeface="Microsoft YaHei" charset="-122"/>
              <a:ea typeface="Microsoft YaHei" charset="-122"/>
              <a:cs typeface="Microsoft YaHei" charset="-122"/>
            </a:endParaRPr>
          </a:p>
          <a:p>
            <a:pPr marL="171450" lvl="0" indent="-171450" algn="l">
              <a:lnSpc>
                <a:spcPct val="150000"/>
              </a:lnSpc>
              <a:buFont typeface="Arial"/>
              <a:buChar char="•"/>
            </a:pPr>
            <a:r>
              <a:rPr lang="en-AU" altLang="zh-CN" sz="1800" b="1" dirty="0">
                <a:latin typeface="Microsoft YaHei" charset="-122"/>
                <a:ea typeface="Microsoft YaHei" charset="-122"/>
                <a:cs typeface="Microsoft YaHei" charset="-122"/>
              </a:rPr>
              <a:t>Why CITRIX WON –</a:t>
            </a:r>
          </a:p>
          <a:p>
            <a:pPr marL="628650" lvl="1" indent="-171450" algn="l">
              <a:lnSpc>
                <a:spcPct val="150000"/>
              </a:lnSpc>
              <a:buFont typeface="Arial"/>
              <a:buChar char="•"/>
            </a:pPr>
            <a:r>
              <a:rPr lang="en-US" altLang="zh-CN" sz="1800" dirty="0" smtClean="0">
                <a:latin typeface="Microsoft YaHei" charset="-122"/>
                <a:ea typeface="Microsoft YaHei" charset="-122"/>
                <a:cs typeface="Microsoft YaHei" charset="-122"/>
              </a:rPr>
              <a:t>CPU</a:t>
            </a:r>
            <a:r>
              <a:rPr lang="zh-CN" altLang="en-US" sz="1800" dirty="0" smtClean="0">
                <a:latin typeface="Microsoft YaHei" charset="-122"/>
                <a:ea typeface="Microsoft YaHei" charset="-122"/>
                <a:cs typeface="Microsoft YaHei" charset="-122"/>
              </a:rPr>
              <a:t>利用率低</a:t>
            </a:r>
            <a:endParaRPr lang="en-US" altLang="zh-CN" sz="1800" dirty="0" smtClean="0">
              <a:latin typeface="Microsoft YaHei" charset="-122"/>
              <a:ea typeface="Microsoft YaHei" charset="-122"/>
              <a:cs typeface="Microsoft YaHei" charset="-122"/>
            </a:endParaRPr>
          </a:p>
          <a:p>
            <a:pPr marL="628650" lvl="1" indent="-171450" algn="l">
              <a:lnSpc>
                <a:spcPct val="150000"/>
              </a:lnSpc>
              <a:buFont typeface="Arial"/>
              <a:buChar char="•"/>
            </a:pPr>
            <a:r>
              <a:rPr lang="zh-CN" altLang="en-US" sz="1800" dirty="0" smtClean="0">
                <a:latin typeface="Microsoft YaHei" charset="-122"/>
                <a:ea typeface="Microsoft YaHei" charset="-122"/>
                <a:cs typeface="Microsoft YaHei" charset="-122"/>
              </a:rPr>
              <a:t>应用层策略配置简便</a:t>
            </a:r>
            <a:endParaRPr lang="en-US" altLang="zh-CN" sz="1800" dirty="0" smtClean="0">
              <a:latin typeface="Microsoft YaHei" charset="-122"/>
              <a:ea typeface="Microsoft YaHei" charset="-122"/>
              <a:cs typeface="Microsoft YaHei" charset="-122"/>
            </a:endParaRPr>
          </a:p>
          <a:p>
            <a:pPr marL="628650" lvl="1" indent="-171450" algn="l">
              <a:lnSpc>
                <a:spcPct val="150000"/>
              </a:lnSpc>
              <a:buFont typeface="Arial"/>
              <a:buChar char="•"/>
            </a:pPr>
            <a:r>
              <a:rPr lang="en-US" altLang="zh-CN" sz="1800" dirty="0" smtClean="0">
                <a:latin typeface="Microsoft YaHei" charset="-122"/>
                <a:ea typeface="Microsoft YaHei" charset="-122"/>
                <a:cs typeface="Microsoft YaHei" charset="-122"/>
              </a:rPr>
              <a:t>Rate Limit</a:t>
            </a:r>
            <a:r>
              <a:rPr lang="zh-CN" altLang="en-US" sz="1800" dirty="0" smtClean="0">
                <a:latin typeface="Microsoft YaHei" charset="-122"/>
                <a:ea typeface="Microsoft YaHei" charset="-122"/>
                <a:cs typeface="Microsoft YaHei" charset="-122"/>
              </a:rPr>
              <a:t>防止恶意刷新</a:t>
            </a:r>
            <a:endParaRPr lang="en-US" altLang="zh-CN" sz="1800" dirty="0" smtClean="0">
              <a:latin typeface="Microsoft YaHei" charset="-122"/>
              <a:ea typeface="Microsoft YaHei" charset="-122"/>
              <a:cs typeface="Microsoft YaHei" charset="-122"/>
            </a:endParaRPr>
          </a:p>
          <a:p>
            <a:pPr marL="628650" lvl="1" indent="-171450" algn="l">
              <a:lnSpc>
                <a:spcPct val="150000"/>
              </a:lnSpc>
              <a:buFont typeface="Arial"/>
              <a:buChar char="•"/>
            </a:pPr>
            <a:r>
              <a:rPr lang="zh-CN" altLang="en-US" sz="1800" dirty="0" smtClean="0">
                <a:latin typeface="Microsoft YaHei" charset="-122"/>
                <a:ea typeface="Microsoft YaHei" charset="-122"/>
                <a:cs typeface="Microsoft YaHei" charset="-122"/>
              </a:rPr>
              <a:t>前期的使用体验</a:t>
            </a:r>
            <a:r>
              <a:rPr lang="zh-CN" altLang="en-US" sz="1800" dirty="0">
                <a:latin typeface="Microsoft YaHei" charset="-122"/>
                <a:ea typeface="Microsoft YaHei" charset="-122"/>
                <a:cs typeface="Microsoft YaHei" charset="-122"/>
              </a:rPr>
              <a:t>好</a:t>
            </a:r>
            <a:endParaRPr lang="en-AU" altLang="zh-CN" sz="1800"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26290040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647" y="1569836"/>
            <a:ext cx="6089916" cy="3287942"/>
          </a:xfrm>
          <a:prstGeom prst="rect">
            <a:avLst/>
          </a:prstGeom>
        </p:spPr>
      </p:pic>
      <p:sp>
        <p:nvSpPr>
          <p:cNvPr id="2" name="Title 1"/>
          <p:cNvSpPr>
            <a:spLocks noGrp="1"/>
          </p:cNvSpPr>
          <p:nvPr>
            <p:ph type="title"/>
          </p:nvPr>
        </p:nvSpPr>
        <p:spPr/>
        <p:txBody>
          <a:bodyPr/>
          <a:lstStyle/>
          <a:p>
            <a:r>
              <a:rPr lang="en-US" dirty="0" smtClean="0"/>
              <a:t>Winning Over Remote Access Users with One URL</a:t>
            </a:r>
            <a:endParaRPr lang="en-US" dirty="0"/>
          </a:p>
        </p:txBody>
      </p:sp>
      <p:sp>
        <p:nvSpPr>
          <p:cNvPr id="164" name="TextBox 163"/>
          <p:cNvSpPr txBox="1"/>
          <p:nvPr/>
        </p:nvSpPr>
        <p:spPr>
          <a:xfrm>
            <a:off x="2346017" y="3725556"/>
            <a:ext cx="1914525" cy="523082"/>
          </a:xfrm>
          <a:prstGeom prst="rect">
            <a:avLst/>
          </a:prstGeom>
          <a:noFill/>
        </p:spPr>
        <p:txBody>
          <a:bodyPr wrap="square" lIns="91428" tIns="45715" rIns="91428" bIns="45715" rtlCol="0">
            <a:spAutoFit/>
          </a:bodyPr>
          <a:lstStyle/>
          <a:p>
            <a:pPr algn="ctr" defTabSz="457147"/>
            <a:r>
              <a:rPr lang="en-US" sz="2799" b="1" dirty="0">
                <a:solidFill>
                  <a:srgbClr val="34AAFF"/>
                </a:solidFill>
                <a:latin typeface="Citrix Sans"/>
                <a:cs typeface="Citrix Sans"/>
              </a:rPr>
              <a:t>One URL</a:t>
            </a:r>
          </a:p>
        </p:txBody>
      </p:sp>
      <p:sp>
        <p:nvSpPr>
          <p:cNvPr id="11" name="TextBox 10"/>
          <p:cNvSpPr txBox="1"/>
          <p:nvPr/>
        </p:nvSpPr>
        <p:spPr>
          <a:xfrm>
            <a:off x="3304341" y="4805899"/>
            <a:ext cx="8884483" cy="1661560"/>
          </a:xfrm>
          <a:prstGeom prst="rect">
            <a:avLst/>
          </a:prstGeom>
          <a:solidFill>
            <a:srgbClr val="226DB5"/>
          </a:solidFill>
          <a:ln>
            <a:solidFill>
              <a:srgbClr val="FFFFFF"/>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wrap="square" lIns="365714" tIns="182856" rIns="91428" bIns="182856" rtlCol="0">
            <a:spAutoFit/>
          </a:bodyPr>
          <a:lstStyle/>
          <a:p>
            <a:r>
              <a:rPr lang="en-US" sz="2799" dirty="0">
                <a:solidFill>
                  <a:srgbClr val="FFFFFF"/>
                </a:solidFill>
                <a:latin typeface="Citrix Sans"/>
                <a:cs typeface="Citrix Sans"/>
              </a:rPr>
              <a:t>NetScaler is a </a:t>
            </a:r>
            <a:r>
              <a:rPr lang="en-US" sz="2799" i="1" dirty="0">
                <a:solidFill>
                  <a:srgbClr val="FFFFFF"/>
                </a:solidFill>
                <a:latin typeface="Citrix Sans"/>
                <a:cs typeface="Citrix Sans"/>
              </a:rPr>
              <a:t>unique</a:t>
            </a:r>
            <a:r>
              <a:rPr lang="en-US" sz="2799" dirty="0">
                <a:solidFill>
                  <a:srgbClr val="FFFFFF"/>
                </a:solidFill>
                <a:latin typeface="Citrix Sans"/>
                <a:cs typeface="Citrix Sans"/>
              </a:rPr>
              <a:t> remote access solution: </a:t>
            </a:r>
            <a:br>
              <a:rPr lang="en-US" sz="2799" dirty="0">
                <a:solidFill>
                  <a:srgbClr val="FFFFFF"/>
                </a:solidFill>
                <a:latin typeface="Citrix Sans"/>
                <a:cs typeface="Citrix Sans"/>
              </a:rPr>
            </a:br>
            <a:r>
              <a:rPr lang="en-US" sz="2799" dirty="0">
                <a:solidFill>
                  <a:srgbClr val="FFFFFF"/>
                </a:solidFill>
                <a:latin typeface="Citrix Sans"/>
                <a:cs typeface="Citrix Sans"/>
              </a:rPr>
              <a:t>Best for XenApp/Xen Desktop + </a:t>
            </a:r>
            <a:r>
              <a:rPr lang="en-US" sz="2799" i="1" dirty="0">
                <a:solidFill>
                  <a:srgbClr val="FFFFFF"/>
                </a:solidFill>
                <a:latin typeface="Citrix Sans"/>
                <a:cs typeface="Citrix Sans"/>
              </a:rPr>
              <a:t>Unified</a:t>
            </a:r>
            <a:r>
              <a:rPr lang="en-US" sz="2799" dirty="0">
                <a:solidFill>
                  <a:srgbClr val="FFFFFF"/>
                </a:solidFill>
                <a:latin typeface="Citrix Sans"/>
                <a:cs typeface="Citrix Sans"/>
              </a:rPr>
              <a:t> solution: </a:t>
            </a:r>
            <a:r>
              <a:rPr lang="en-US" sz="2799" b="1" dirty="0">
                <a:solidFill>
                  <a:srgbClr val="FFFFFF"/>
                </a:solidFill>
                <a:latin typeface="Citrix Sans"/>
                <a:cs typeface="Citrix Sans"/>
              </a:rPr>
              <a:t>One URL</a:t>
            </a:r>
            <a:r>
              <a:rPr lang="en-US" sz="2799" dirty="0">
                <a:solidFill>
                  <a:srgbClr val="FFFFFF"/>
                </a:solidFill>
                <a:latin typeface="Citrix Sans"/>
                <a:cs typeface="Citrix Sans"/>
              </a:rPr>
              <a:t> for </a:t>
            </a:r>
            <a:r>
              <a:rPr lang="en-US" sz="2799" i="1" dirty="0">
                <a:solidFill>
                  <a:srgbClr val="FFFFFF"/>
                </a:solidFill>
                <a:latin typeface="Citrix Sans"/>
                <a:cs typeface="Citrix Sans"/>
              </a:rPr>
              <a:t>all</a:t>
            </a:r>
            <a:r>
              <a:rPr lang="en-US" sz="2799" dirty="0">
                <a:solidFill>
                  <a:srgbClr val="FFFFFF"/>
                </a:solidFill>
                <a:latin typeface="Citrix Sans"/>
                <a:cs typeface="Citrix Sans"/>
              </a:rPr>
              <a:t> apps and access</a:t>
            </a:r>
          </a:p>
        </p:txBody>
      </p:sp>
      <p:grpSp>
        <p:nvGrpSpPr>
          <p:cNvPr id="9" name="Group 8"/>
          <p:cNvGrpSpPr/>
          <p:nvPr/>
        </p:nvGrpSpPr>
        <p:grpSpPr>
          <a:xfrm>
            <a:off x="6968105" y="1687913"/>
            <a:ext cx="5220721" cy="2420849"/>
            <a:chOff x="6968104" y="1276962"/>
            <a:chExt cx="5220721" cy="2421479"/>
          </a:xfrm>
        </p:grpSpPr>
        <p:grpSp>
          <p:nvGrpSpPr>
            <p:cNvPr id="4" name="Group 3"/>
            <p:cNvGrpSpPr/>
            <p:nvPr/>
          </p:nvGrpSpPr>
          <p:grpSpPr>
            <a:xfrm>
              <a:off x="6968104" y="3113642"/>
              <a:ext cx="5160424" cy="584799"/>
              <a:chOff x="6968104" y="3113642"/>
              <a:chExt cx="5160424" cy="584799"/>
            </a:xfrm>
          </p:grpSpPr>
          <p:sp>
            <p:nvSpPr>
              <p:cNvPr id="182" name="TextBox 181"/>
              <p:cNvSpPr txBox="1"/>
              <p:nvPr/>
            </p:nvSpPr>
            <p:spPr>
              <a:xfrm>
                <a:off x="8243590" y="3221365"/>
                <a:ext cx="3884938" cy="379562"/>
              </a:xfrm>
              <a:prstGeom prst="rect">
                <a:avLst/>
              </a:prstGeom>
              <a:noFill/>
            </p:spPr>
            <p:txBody>
              <a:bodyPr wrap="square" rtlCol="0">
                <a:spAutoFit/>
              </a:bodyPr>
              <a:lstStyle/>
              <a:p>
                <a:pPr defTabSz="457147">
                  <a:spcAft>
                    <a:spcPts val="600"/>
                  </a:spcAft>
                </a:pPr>
                <a:r>
                  <a:rPr lang="en-US" sz="1866" dirty="0">
                    <a:solidFill>
                      <a:srgbClr val="4D4F53"/>
                    </a:solidFill>
                  </a:rPr>
                  <a:t>$billions invested in old devices</a:t>
                </a:r>
              </a:p>
            </p:txBody>
          </p:sp>
          <p:sp>
            <p:nvSpPr>
              <p:cNvPr id="16" name="TextBox 15"/>
              <p:cNvSpPr txBox="1"/>
              <p:nvPr/>
            </p:nvSpPr>
            <p:spPr>
              <a:xfrm>
                <a:off x="6968104" y="3113642"/>
                <a:ext cx="1275486" cy="584799"/>
              </a:xfrm>
              <a:prstGeom prst="rect">
                <a:avLst/>
              </a:prstGeom>
              <a:noFill/>
            </p:spPr>
            <p:txBody>
              <a:bodyPr wrap="square" rtlCol="0">
                <a:spAutoFit/>
              </a:bodyPr>
              <a:lstStyle/>
              <a:p>
                <a:pPr defTabSz="457147">
                  <a:spcAft>
                    <a:spcPts val="600"/>
                  </a:spcAft>
                </a:pPr>
                <a:r>
                  <a:rPr lang="en-US" sz="3199" dirty="0">
                    <a:solidFill>
                      <a:srgbClr val="34AAFF"/>
                    </a:solidFill>
                    <a:latin typeface="Citrix Sans"/>
                    <a:cs typeface="Citrix Sans"/>
                  </a:rPr>
                  <a:t>Why</a:t>
                </a:r>
                <a:endParaRPr lang="en-US" sz="2799" dirty="0"/>
              </a:p>
            </p:txBody>
          </p:sp>
        </p:grpSp>
        <p:grpSp>
          <p:nvGrpSpPr>
            <p:cNvPr id="6" name="Group 5"/>
            <p:cNvGrpSpPr/>
            <p:nvPr/>
          </p:nvGrpSpPr>
          <p:grpSpPr>
            <a:xfrm>
              <a:off x="6968104" y="1276962"/>
              <a:ext cx="5220721" cy="953971"/>
              <a:chOff x="6968104" y="1276962"/>
              <a:chExt cx="5220721" cy="953971"/>
            </a:xfrm>
          </p:grpSpPr>
          <p:sp>
            <p:nvSpPr>
              <p:cNvPr id="10" name="TextBox 9"/>
              <p:cNvSpPr txBox="1"/>
              <p:nvPr/>
            </p:nvSpPr>
            <p:spPr>
              <a:xfrm>
                <a:off x="6968104" y="1276962"/>
                <a:ext cx="1275486" cy="584799"/>
              </a:xfrm>
              <a:prstGeom prst="rect">
                <a:avLst/>
              </a:prstGeom>
              <a:noFill/>
            </p:spPr>
            <p:txBody>
              <a:bodyPr wrap="square" rtlCol="0">
                <a:spAutoFit/>
              </a:bodyPr>
              <a:lstStyle/>
              <a:p>
                <a:pPr defTabSz="457147">
                  <a:spcAft>
                    <a:spcPts val="600"/>
                  </a:spcAft>
                </a:pPr>
                <a:r>
                  <a:rPr lang="en-US" sz="3199" dirty="0">
                    <a:solidFill>
                      <a:srgbClr val="34AAFF"/>
                    </a:solidFill>
                    <a:latin typeface="Citrix Sans"/>
                    <a:cs typeface="Citrix Sans"/>
                  </a:rPr>
                  <a:t>Who</a:t>
                </a:r>
                <a:endParaRPr lang="en-US" sz="2799" dirty="0"/>
              </a:p>
            </p:txBody>
          </p:sp>
          <p:sp>
            <p:nvSpPr>
              <p:cNvPr id="17" name="TextBox 16"/>
              <p:cNvSpPr txBox="1"/>
              <p:nvPr/>
            </p:nvSpPr>
            <p:spPr>
              <a:xfrm>
                <a:off x="8243590" y="1276962"/>
                <a:ext cx="3945235" cy="953971"/>
              </a:xfrm>
              <a:prstGeom prst="rect">
                <a:avLst/>
              </a:prstGeom>
              <a:noFill/>
            </p:spPr>
            <p:txBody>
              <a:bodyPr wrap="square" rtlCol="0">
                <a:spAutoFit/>
              </a:bodyPr>
              <a:lstStyle/>
              <a:p>
                <a:pPr defTabSz="457147">
                  <a:spcAft>
                    <a:spcPts val="600"/>
                  </a:spcAft>
                </a:pPr>
                <a:r>
                  <a:rPr lang="en-US" sz="1866" dirty="0"/>
                  <a:t>Remote Access Device admins, in Network team, Security team, App team</a:t>
                </a:r>
              </a:p>
            </p:txBody>
          </p:sp>
        </p:grpSp>
        <p:grpSp>
          <p:nvGrpSpPr>
            <p:cNvPr id="5" name="Group 4"/>
            <p:cNvGrpSpPr/>
            <p:nvPr/>
          </p:nvGrpSpPr>
          <p:grpSpPr>
            <a:xfrm>
              <a:off x="6968104" y="2198381"/>
              <a:ext cx="5220721" cy="584799"/>
              <a:chOff x="6968104" y="2198381"/>
              <a:chExt cx="5220721" cy="584799"/>
            </a:xfrm>
          </p:grpSpPr>
          <p:sp>
            <p:nvSpPr>
              <p:cNvPr id="15" name="TextBox 14"/>
              <p:cNvSpPr txBox="1"/>
              <p:nvPr/>
            </p:nvSpPr>
            <p:spPr>
              <a:xfrm>
                <a:off x="6968104" y="2198381"/>
                <a:ext cx="1275486" cy="584799"/>
              </a:xfrm>
              <a:prstGeom prst="rect">
                <a:avLst/>
              </a:prstGeom>
              <a:noFill/>
            </p:spPr>
            <p:txBody>
              <a:bodyPr wrap="square" rtlCol="0">
                <a:spAutoFit/>
              </a:bodyPr>
              <a:lstStyle/>
              <a:p>
                <a:pPr defTabSz="457147">
                  <a:spcAft>
                    <a:spcPts val="600"/>
                  </a:spcAft>
                </a:pPr>
                <a:r>
                  <a:rPr lang="en-US" sz="3199" dirty="0">
                    <a:solidFill>
                      <a:srgbClr val="34AAFF"/>
                    </a:solidFill>
                    <a:latin typeface="Citrix Sans"/>
                    <a:cs typeface="Citrix Sans"/>
                  </a:rPr>
                  <a:t>Value</a:t>
                </a:r>
                <a:endParaRPr lang="en-US" sz="2799" dirty="0"/>
              </a:p>
            </p:txBody>
          </p:sp>
          <p:sp>
            <p:nvSpPr>
              <p:cNvPr id="18" name="TextBox 17"/>
              <p:cNvSpPr txBox="1"/>
              <p:nvPr/>
            </p:nvSpPr>
            <p:spPr>
              <a:xfrm>
                <a:off x="8243590" y="2306104"/>
                <a:ext cx="3945235" cy="379562"/>
              </a:xfrm>
              <a:prstGeom prst="rect">
                <a:avLst/>
              </a:prstGeom>
              <a:noFill/>
            </p:spPr>
            <p:txBody>
              <a:bodyPr wrap="square" rtlCol="0">
                <a:spAutoFit/>
              </a:bodyPr>
              <a:lstStyle/>
              <a:p>
                <a:pPr defTabSz="457147">
                  <a:spcAft>
                    <a:spcPts val="600"/>
                  </a:spcAft>
                </a:pPr>
                <a:r>
                  <a:rPr lang="en-US" sz="1866" dirty="0">
                    <a:solidFill>
                      <a:srgbClr val="4D4F53"/>
                    </a:solidFill>
                  </a:rPr>
                  <a:t>Consolidation savings. One URL</a:t>
                </a:r>
              </a:p>
            </p:txBody>
          </p:sp>
        </p:grpSp>
      </p:grpSp>
      <p:pic>
        <p:nvPicPr>
          <p:cNvPr id="19" name="Picture 18"/>
          <p:cNvPicPr>
            <a:picLocks noChangeAspect="1"/>
          </p:cNvPicPr>
          <p:nvPr/>
        </p:nvPicPr>
        <p:blipFill>
          <a:blip r:embed="rId5"/>
          <a:stretch>
            <a:fillRect/>
          </a:stretch>
        </p:blipFill>
        <p:spPr>
          <a:xfrm>
            <a:off x="462793" y="1450165"/>
            <a:ext cx="6314441" cy="3153858"/>
          </a:xfrm>
          <a:prstGeom prst="rect">
            <a:avLst/>
          </a:prstGeom>
          <a:ln>
            <a:solidFill>
              <a:srgbClr val="FFFFFF"/>
            </a:solidFill>
          </a:ln>
        </p:spPr>
      </p:pic>
      <p:pic>
        <p:nvPicPr>
          <p:cNvPr id="20" name="Picture 19"/>
          <p:cNvPicPr>
            <a:picLocks noChangeAspect="1"/>
          </p:cNvPicPr>
          <p:nvPr/>
        </p:nvPicPr>
        <p:blipFill>
          <a:blip r:embed="rId6"/>
          <a:stretch>
            <a:fillRect/>
          </a:stretch>
        </p:blipFill>
        <p:spPr>
          <a:xfrm>
            <a:off x="460124" y="1439277"/>
            <a:ext cx="6304280" cy="3143701"/>
          </a:xfrm>
          <a:prstGeom prst="rect">
            <a:avLst/>
          </a:prstGeom>
          <a:ln>
            <a:solidFill>
              <a:srgbClr val="FFFFFF"/>
            </a:solidFill>
          </a:ln>
        </p:spPr>
      </p:pic>
    </p:spTree>
    <p:custDataLst>
      <p:tags r:id="rId1"/>
    </p:custDataLst>
    <p:extLst>
      <p:ext uri="{BB962C8B-B14F-4D97-AF65-F5344CB8AC3E}">
        <p14:creationId xmlns:p14="http://schemas.microsoft.com/office/powerpoint/2010/main" val="1005418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30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par>
                          <p:cTn id="18" fill="hold">
                            <p:stCondLst>
                              <p:cond delay="4500"/>
                            </p:stCondLst>
                            <p:childTnLst>
                              <p:par>
                                <p:cTn id="19" presetID="10" presetClass="entr" presetSubtype="0" fill="hold" grpId="0" nodeType="afterEffect">
                                  <p:stCondLst>
                                    <p:cond delay="3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zh-TW" altLang="en-US" dirty="0" smtClean="0">
                <a:latin typeface="Microsoft YaHei" charset="-122"/>
                <a:ea typeface="Microsoft YaHei" charset="-122"/>
                <a:cs typeface="Microsoft YaHei" charset="-122"/>
              </a:rPr>
              <a:t>用戸效益</a:t>
            </a:r>
            <a:endParaRPr lang="en-US" dirty="0">
              <a:latin typeface="Microsoft YaHei" charset="-122"/>
              <a:ea typeface="Microsoft YaHei" charset="-122"/>
              <a:cs typeface="Microsoft YaHei" charset="-122"/>
            </a:endParaRPr>
          </a:p>
        </p:txBody>
      </p:sp>
      <p:sp>
        <p:nvSpPr>
          <p:cNvPr id="2" name="Text Placeholder 1"/>
          <p:cNvSpPr>
            <a:spLocks noGrp="1"/>
          </p:cNvSpPr>
          <p:nvPr>
            <p:ph type="body" sz="quarter" idx="16"/>
          </p:nvPr>
        </p:nvSpPr>
        <p:spPr/>
        <p:txBody>
          <a:bodyPr/>
          <a:lstStyle/>
          <a:p>
            <a:endParaRPr lang="en-US"/>
          </a:p>
        </p:txBody>
      </p:sp>
      <p:sp>
        <p:nvSpPr>
          <p:cNvPr id="3" name="Content Placeholder 2"/>
          <p:cNvSpPr>
            <a:spLocks noGrp="1"/>
          </p:cNvSpPr>
          <p:nvPr>
            <p:ph sz="quarter" idx="20"/>
          </p:nvPr>
        </p:nvSpPr>
        <p:spPr/>
        <p:txBody>
          <a:bodyPr/>
          <a:lstStyle/>
          <a:p>
            <a:pPr>
              <a:buFont typeface="Arial" pitchFamily="34" charset="0"/>
              <a:buChar char="•"/>
            </a:pPr>
            <a:r>
              <a:rPr lang="zh-CN" altLang="en-US" dirty="0" smtClean="0">
                <a:latin typeface="Microsoft YaHei" charset="-122"/>
                <a:ea typeface="Microsoft YaHei" charset="-122"/>
                <a:cs typeface="Microsoft YaHei" charset="-122"/>
              </a:rPr>
              <a:t>应用层性能高，</a:t>
            </a:r>
            <a:r>
              <a:rPr lang="en-US" altLang="zh-CN" dirty="0" smtClean="0">
                <a:latin typeface="Microsoft YaHei" charset="-122"/>
                <a:ea typeface="Microsoft YaHei" charset="-122"/>
                <a:cs typeface="Microsoft YaHei" charset="-122"/>
              </a:rPr>
              <a:t>CPU</a:t>
            </a:r>
            <a:r>
              <a:rPr lang="zh-CN" altLang="en-US" dirty="0" smtClean="0">
                <a:latin typeface="Microsoft YaHei" charset="-122"/>
                <a:ea typeface="Microsoft YaHei" charset="-122"/>
                <a:cs typeface="Microsoft YaHei" charset="-122"/>
              </a:rPr>
              <a:t>利用率低，运维部门压力小</a:t>
            </a:r>
            <a:endParaRPr lang="en-US" altLang="zh-CN" dirty="0" smtClean="0">
              <a:latin typeface="Microsoft YaHei" charset="-122"/>
              <a:ea typeface="Microsoft YaHei" charset="-122"/>
              <a:cs typeface="Microsoft YaHei" charset="-122"/>
            </a:endParaRPr>
          </a:p>
          <a:p>
            <a:pPr>
              <a:buFont typeface="Arial" pitchFamily="34" charset="0"/>
              <a:buChar char="•"/>
            </a:pPr>
            <a:r>
              <a:rPr lang="zh-CN" altLang="en-US" dirty="0">
                <a:latin typeface="Microsoft YaHei" charset="-122"/>
                <a:ea typeface="Microsoft YaHei" charset="-122"/>
                <a:cs typeface="Microsoft YaHei" charset="-122"/>
              </a:rPr>
              <a:t>不再出现</a:t>
            </a:r>
            <a:r>
              <a:rPr lang="zh-CN" altLang="en-US" dirty="0" smtClean="0">
                <a:latin typeface="Microsoft YaHei" charset="-122"/>
                <a:ea typeface="Microsoft YaHei" charset="-122"/>
                <a:cs typeface="Microsoft YaHei" charset="-122"/>
              </a:rPr>
              <a:t>用户提交失败的</a:t>
            </a:r>
            <a:r>
              <a:rPr lang="zh-CN" altLang="en-US" dirty="0">
                <a:latin typeface="Microsoft YaHei" charset="-122"/>
                <a:ea typeface="Microsoft YaHei" charset="-122"/>
                <a:cs typeface="Microsoft YaHei" charset="-122"/>
              </a:rPr>
              <a:t>现象</a:t>
            </a:r>
            <a:endParaRPr lang="en-US" altLang="zh-CN" dirty="0">
              <a:latin typeface="Microsoft YaHei" charset="-122"/>
              <a:ea typeface="Microsoft YaHei" charset="-122"/>
              <a:cs typeface="Microsoft YaHei" charset="-122"/>
            </a:endParaRPr>
          </a:p>
          <a:p>
            <a:pPr>
              <a:buFont typeface="Arial" pitchFamily="34" charset="0"/>
              <a:buChar char="•"/>
            </a:pPr>
            <a:r>
              <a:rPr lang="en-US" altLang="zh-CN" dirty="0" smtClean="0">
                <a:latin typeface="Microsoft YaHei" charset="-122"/>
                <a:ea typeface="Microsoft YaHei" charset="-122"/>
                <a:cs typeface="Microsoft YaHei" charset="-122"/>
              </a:rPr>
              <a:t>SSL</a:t>
            </a:r>
            <a:r>
              <a:rPr lang="zh-CN" altLang="en-US" dirty="0" smtClean="0">
                <a:latin typeface="Microsoft YaHei" charset="-122"/>
                <a:ea typeface="Microsoft YaHei" charset="-122"/>
                <a:cs typeface="Microsoft YaHei" charset="-122"/>
              </a:rPr>
              <a:t>性能高，将来用</a:t>
            </a:r>
            <a:r>
              <a:rPr lang="en-US" altLang="zh-CN" dirty="0" smtClean="0">
                <a:latin typeface="Microsoft YaHei" charset="-122"/>
                <a:ea typeface="Microsoft YaHei" charset="-122"/>
                <a:cs typeface="Microsoft YaHei" charset="-122"/>
              </a:rPr>
              <a:t>HTTP/2</a:t>
            </a:r>
            <a:endParaRPr lang="en-US" altLang="zh-CN" dirty="0">
              <a:latin typeface="Microsoft YaHei" charset="-122"/>
              <a:ea typeface="Microsoft YaHei" charset="-122"/>
              <a:cs typeface="Microsoft YaHei" charset="-122"/>
            </a:endParaRPr>
          </a:p>
          <a:p>
            <a:pPr>
              <a:buFont typeface="Arial" pitchFamily="34" charset="0"/>
              <a:buChar char="•"/>
            </a:pPr>
            <a:r>
              <a:rPr lang="en-US" altLang="zh-CN" dirty="0" smtClean="0">
                <a:latin typeface="Microsoft YaHei" charset="-122"/>
                <a:ea typeface="Microsoft YaHei" charset="-122"/>
                <a:cs typeface="Microsoft YaHei" charset="-122"/>
              </a:rPr>
              <a:t>Rate Limit</a:t>
            </a:r>
            <a:r>
              <a:rPr lang="zh-CN" altLang="en-US" dirty="0" smtClean="0">
                <a:latin typeface="Microsoft YaHei" charset="-122"/>
                <a:ea typeface="Microsoft YaHei" charset="-122"/>
                <a:cs typeface="Microsoft YaHei" charset="-122"/>
              </a:rPr>
              <a:t> 保障应用不被恶意干扰</a:t>
            </a:r>
            <a:endParaRPr lang="en-US" altLang="zh-CN" dirty="0" smtClean="0">
              <a:latin typeface="Microsoft YaHei" charset="-122"/>
              <a:ea typeface="Microsoft YaHei" charset="-122"/>
              <a:cs typeface="Microsoft YaHei" charset="-122"/>
            </a:endParaRPr>
          </a:p>
        </p:txBody>
      </p:sp>
    </p:spTree>
    <p:extLst>
      <p:ext uri="{BB962C8B-B14F-4D97-AF65-F5344CB8AC3E}">
        <p14:creationId xmlns:p14="http://schemas.microsoft.com/office/powerpoint/2010/main" val="377674242"/>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示 10"/>
          <p:cNvGraphicFramePr/>
          <p:nvPr>
            <p:extLst>
              <p:ext uri="{D42A27DB-BD31-4B8C-83A1-F6EECF244321}">
                <p14:modId xmlns:p14="http://schemas.microsoft.com/office/powerpoint/2010/main" val="685476862"/>
              </p:ext>
            </p:extLst>
          </p:nvPr>
        </p:nvGraphicFramePr>
        <p:xfrm>
          <a:off x="1422029" y="1499103"/>
          <a:ext cx="9446339" cy="3758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3"/>
          <p:cNvSpPr>
            <a:spLocks noGrp="1"/>
          </p:cNvSpPr>
          <p:nvPr>
            <p:ph type="title"/>
          </p:nvPr>
        </p:nvSpPr>
        <p:spPr/>
        <p:txBody>
          <a:bodyPr/>
          <a:lstStyle/>
          <a:p>
            <a:r>
              <a:rPr lang="zh-CN" altLang="en-US" dirty="0" smtClean="0">
                <a:latin typeface="Microsoft YaHei" charset="-122"/>
                <a:ea typeface="Microsoft YaHei" charset="-122"/>
                <a:cs typeface="Microsoft YaHei" charset="-122"/>
              </a:rPr>
              <a:t>金融行业</a:t>
            </a:r>
            <a:endParaRPr lang="en-US" sz="3732"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33999681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41520" y="2358464"/>
            <a:ext cx="7409181" cy="4000765"/>
          </a:xfrm>
          <a:prstGeom prst="rect">
            <a:avLst/>
          </a:prstGeom>
        </p:spPr>
        <p:txBody>
          <a:bodyPr wrap="square" lIns="91428" tIns="45715" rIns="91428" bIns="45715">
            <a:spAutoFit/>
          </a:bodyPr>
          <a:lstStyle/>
          <a:p>
            <a:pPr>
              <a:lnSpc>
                <a:spcPct val="150000"/>
              </a:lnSpc>
              <a:spcAft>
                <a:spcPts val="600"/>
              </a:spcAft>
            </a:pPr>
            <a:r>
              <a:rPr lang="en-US" altLang="zh-CN" sz="2799" b="1" dirty="0">
                <a:solidFill>
                  <a:srgbClr val="0075B0"/>
                </a:solidFill>
                <a:latin typeface="Heiti SC Light" charset="-122"/>
                <a:ea typeface="Heiti SC Light" charset="-122"/>
                <a:cs typeface="Heiti SC Light" charset="-122"/>
              </a:rPr>
              <a:t>Citrix</a:t>
            </a:r>
            <a:r>
              <a:rPr lang="zh-CN" altLang="en-US" sz="2799" b="1" dirty="0">
                <a:solidFill>
                  <a:srgbClr val="0075B0"/>
                </a:solidFill>
                <a:latin typeface="Heiti SC Light" charset="-122"/>
                <a:ea typeface="Heiti SC Light" charset="-122"/>
                <a:cs typeface="Heiti SC Light" charset="-122"/>
              </a:rPr>
              <a:t>的解决方案</a:t>
            </a:r>
            <a:endParaRPr lang="en-US" altLang="zh-CN" sz="1600" dirty="0">
              <a:latin typeface="Heiti SC Light" charset="-122"/>
              <a:ea typeface="Heiti SC Light" charset="-122"/>
              <a:cs typeface="Heiti SC Light" charset="-122"/>
            </a:endParaRPr>
          </a:p>
          <a:p>
            <a:pPr marL="285717" indent="-285717">
              <a:spcAft>
                <a:spcPts val="600"/>
              </a:spcAft>
              <a:buFont typeface="Arial"/>
              <a:buChar char="•"/>
            </a:pPr>
            <a:r>
              <a:rPr lang="zh-CN" altLang="en-US" sz="1600" dirty="0">
                <a:latin typeface="Heiti SC Light" charset="-122"/>
                <a:ea typeface="Heiti SC Light" charset="-122"/>
                <a:cs typeface="Heiti SC Light" charset="-122"/>
              </a:rPr>
              <a:t>实现建行数据中心</a:t>
            </a:r>
            <a:r>
              <a:rPr lang="zh-CN" altLang="en-US" sz="1600" b="1" dirty="0">
                <a:latin typeface="Heiti SC Light" charset="-122"/>
                <a:ea typeface="Heiti SC Light" charset="-122"/>
                <a:cs typeface="Heiti SC Light" charset="-122"/>
              </a:rPr>
              <a:t>清算管理系统</a:t>
            </a:r>
            <a:r>
              <a:rPr lang="zh-CN" altLang="en-US" sz="1600" dirty="0">
                <a:latin typeface="Heiti SC Light" charset="-122"/>
                <a:ea typeface="Heiti SC Light" charset="-122"/>
                <a:cs typeface="Heiti SC Light" charset="-122"/>
              </a:rPr>
              <a:t>的负载均衡，确保应用高可靠性</a:t>
            </a:r>
            <a:endParaRPr lang="en-US" altLang="zh-CN" sz="1600" dirty="0">
              <a:latin typeface="Heiti SC Light" charset="-122"/>
              <a:ea typeface="Heiti SC Light" charset="-122"/>
              <a:cs typeface="Heiti SC Light" charset="-122"/>
            </a:endParaRPr>
          </a:p>
          <a:p>
            <a:pPr marL="285717" indent="-285717">
              <a:spcAft>
                <a:spcPts val="600"/>
              </a:spcAft>
              <a:buFont typeface="Arial"/>
              <a:buChar char="•"/>
            </a:pPr>
            <a:r>
              <a:rPr lang="zh-CN" altLang="en-US" sz="1600" dirty="0">
                <a:latin typeface="Heiti SC Light" charset="-122"/>
                <a:ea typeface="Heiti SC Light" charset="-122"/>
                <a:cs typeface="Heiti SC Light" charset="-122"/>
              </a:rPr>
              <a:t>通过</a:t>
            </a:r>
            <a:r>
              <a:rPr lang="en-US" altLang="zh-CN" sz="1600" dirty="0">
                <a:latin typeface="Heiti SC Light" charset="-122"/>
                <a:ea typeface="Heiti SC Light" charset="-122"/>
                <a:cs typeface="Heiti SC Light" charset="-122"/>
              </a:rPr>
              <a:t>NS</a:t>
            </a:r>
            <a:r>
              <a:rPr lang="zh-CN" altLang="en-US" sz="1600" dirty="0">
                <a:latin typeface="Heiti SC Light" charset="-122"/>
                <a:ea typeface="Heiti SC Light" charset="-122"/>
                <a:cs typeface="Heiti SC Light" charset="-122"/>
              </a:rPr>
              <a:t>提供基于请求内容的高级七层交换功能及</a:t>
            </a:r>
            <a:r>
              <a:rPr lang="en-US" altLang="zh-CN" sz="1600" dirty="0">
                <a:latin typeface="Heiti SC Light" charset="-122"/>
                <a:ea typeface="Heiti SC Light" charset="-122"/>
                <a:cs typeface="Heiti SC Light" charset="-122"/>
              </a:rPr>
              <a:t>Rewrite</a:t>
            </a:r>
            <a:r>
              <a:rPr lang="zh-CN" altLang="en-US" sz="1600" dirty="0">
                <a:latin typeface="Heiti SC Light" charset="-122"/>
                <a:ea typeface="Heiti SC Light" charset="-122"/>
                <a:cs typeface="Heiti SC Light" charset="-122"/>
              </a:rPr>
              <a:t>重写</a:t>
            </a:r>
            <a:r>
              <a:rPr lang="en-US" altLang="zh-CN" sz="1600" dirty="0">
                <a:latin typeface="Heiti SC Light" charset="-122"/>
                <a:ea typeface="Heiti SC Light" charset="-122"/>
                <a:cs typeface="Heiti SC Light" charset="-122"/>
              </a:rPr>
              <a:t>HTTP </a:t>
            </a:r>
            <a:r>
              <a:rPr lang="zh-CN" altLang="en-US" sz="1600" dirty="0">
                <a:latin typeface="Heiti SC Light" charset="-122"/>
                <a:ea typeface="Heiti SC Light" charset="-122"/>
                <a:cs typeface="Heiti SC Light" charset="-122"/>
              </a:rPr>
              <a:t>抱头等更能，提升应用系统的灵活性</a:t>
            </a:r>
            <a:endParaRPr lang="en-US" altLang="zh-CN" sz="1600" dirty="0">
              <a:latin typeface="Heiti SC Light" charset="-122"/>
              <a:ea typeface="Heiti SC Light" charset="-122"/>
              <a:cs typeface="Heiti SC Light" charset="-122"/>
            </a:endParaRPr>
          </a:p>
          <a:p>
            <a:pPr marL="285717" indent="-285717">
              <a:spcAft>
                <a:spcPts val="600"/>
              </a:spcAft>
              <a:buFont typeface="Arial"/>
              <a:buChar char="•"/>
            </a:pPr>
            <a:r>
              <a:rPr lang="zh-CN" altLang="en-US" sz="1600" dirty="0">
                <a:latin typeface="Heiti SC Light" charset="-122"/>
                <a:ea typeface="Heiti SC Light" charset="-122"/>
                <a:cs typeface="Heiti SC Light" charset="-122"/>
              </a:rPr>
              <a:t>通过多种灵活的会话保持机制，提升用户访问体验及安全性</a:t>
            </a:r>
            <a:endParaRPr lang="en-US" altLang="zh-CN" sz="1600" dirty="0">
              <a:latin typeface="Heiti SC Light" charset="-122"/>
              <a:ea typeface="Heiti SC Light" charset="-122"/>
              <a:cs typeface="Heiti SC Light" charset="-122"/>
            </a:endParaRPr>
          </a:p>
          <a:p>
            <a:pPr marL="285717" indent="-285717">
              <a:spcAft>
                <a:spcPts val="600"/>
              </a:spcAft>
              <a:buFont typeface="Arial"/>
              <a:buChar char="•"/>
            </a:pPr>
            <a:r>
              <a:rPr lang="zh-CN" altLang="en-US" sz="1600" dirty="0">
                <a:latin typeface="Heiti SC Light" charset="-122"/>
                <a:ea typeface="Heiti SC Light" charset="-122"/>
                <a:cs typeface="Heiti SC Light" charset="-122"/>
              </a:rPr>
              <a:t>提供</a:t>
            </a:r>
            <a:r>
              <a:rPr lang="en-US" altLang="zh-CN" sz="1600" dirty="0">
                <a:latin typeface="Heiti SC Light" charset="-122"/>
                <a:ea typeface="Heiti SC Light" charset="-122"/>
                <a:cs typeface="Heiti SC Light" charset="-122"/>
              </a:rPr>
              <a:t>Command center</a:t>
            </a:r>
            <a:r>
              <a:rPr lang="zh-CN" altLang="en-US" sz="1600" dirty="0">
                <a:latin typeface="Heiti SC Light" charset="-122"/>
                <a:ea typeface="Heiti SC Light" charset="-122"/>
                <a:cs typeface="Heiti SC Light" charset="-122"/>
              </a:rPr>
              <a:t>集中网管平台，增强对多台设备的监管及运维</a:t>
            </a:r>
            <a:endParaRPr lang="en-US" sz="1600" dirty="0">
              <a:latin typeface="Heiti SC Light" charset="-122"/>
              <a:ea typeface="Heiti SC Light" charset="-122"/>
              <a:cs typeface="Heiti SC Light" charset="-122"/>
            </a:endParaRPr>
          </a:p>
          <a:p>
            <a:pPr>
              <a:spcAft>
                <a:spcPts val="600"/>
              </a:spcAft>
              <a:buClr>
                <a:srgbClr val="0075B0"/>
              </a:buClr>
            </a:pPr>
            <a:r>
              <a:rPr lang="zh-CN" altLang="en-US" sz="2799" b="1" dirty="0">
                <a:solidFill>
                  <a:srgbClr val="0075B0"/>
                </a:solidFill>
                <a:latin typeface="Heiti SC Light" charset="-122"/>
                <a:ea typeface="Heiti SC Light" charset="-122"/>
                <a:cs typeface="Heiti SC Light" charset="-122"/>
              </a:rPr>
              <a:t>为什么选择</a:t>
            </a:r>
            <a:r>
              <a:rPr lang="en-US" altLang="zh-CN" sz="2799" b="1" dirty="0">
                <a:solidFill>
                  <a:srgbClr val="0075B0"/>
                </a:solidFill>
                <a:latin typeface="Heiti SC Light" charset="-122"/>
                <a:ea typeface="Heiti SC Light" charset="-122"/>
                <a:cs typeface="Heiti SC Light" charset="-122"/>
              </a:rPr>
              <a:t>Citrix</a:t>
            </a:r>
            <a:endParaRPr lang="en-GB" sz="2799" b="1" dirty="0">
              <a:solidFill>
                <a:srgbClr val="0075B0"/>
              </a:solidFill>
              <a:latin typeface="Heiti SC Light" charset="-122"/>
              <a:ea typeface="Heiti SC Light" charset="-122"/>
              <a:cs typeface="Heiti SC Light" charset="-122"/>
            </a:endParaRPr>
          </a:p>
          <a:p>
            <a:pPr marL="285717" indent="-285717">
              <a:spcAft>
                <a:spcPts val="600"/>
              </a:spcAft>
              <a:buClr>
                <a:schemeClr val="accent1"/>
              </a:buClr>
              <a:buFont typeface="Arial"/>
              <a:buChar char="•"/>
            </a:pPr>
            <a:r>
              <a:rPr lang="zh-CN" altLang="en-US" sz="1600" dirty="0">
                <a:latin typeface="Heiti SC Light" charset="-122"/>
                <a:ea typeface="Heiti SC Light" charset="-122"/>
                <a:cs typeface="Heiti SC Light" charset="-122"/>
              </a:rPr>
              <a:t>相比竞争对手</a:t>
            </a:r>
            <a:r>
              <a:rPr lang="en-US" altLang="zh-CN" sz="1600" dirty="0">
                <a:latin typeface="Heiti SC Light" charset="-122"/>
                <a:ea typeface="Heiti SC Light" charset="-122"/>
                <a:cs typeface="Heiti SC Light" charset="-122"/>
              </a:rPr>
              <a:t>NS</a:t>
            </a:r>
            <a:r>
              <a:rPr lang="zh-CN" altLang="en-US" sz="1600" dirty="0">
                <a:latin typeface="Heiti SC Light" charset="-122"/>
                <a:ea typeface="Heiti SC Light" charset="-122"/>
                <a:cs typeface="Heiti SC Light" charset="-122"/>
              </a:rPr>
              <a:t>在七层高级优化方面体现了卓越的性能和稳定性，速率控制策略方便灵活</a:t>
            </a:r>
            <a:endParaRPr lang="en-US" altLang="zh-CN" sz="1600" dirty="0">
              <a:latin typeface="Heiti SC Light" charset="-122"/>
              <a:ea typeface="Heiti SC Light" charset="-122"/>
              <a:cs typeface="Heiti SC Light" charset="-122"/>
            </a:endParaRPr>
          </a:p>
          <a:p>
            <a:pPr marL="285717" indent="-285717">
              <a:spcAft>
                <a:spcPts val="600"/>
              </a:spcAft>
              <a:buClr>
                <a:schemeClr val="accent1"/>
              </a:buClr>
              <a:buFont typeface="Arial"/>
              <a:buChar char="•"/>
            </a:pPr>
            <a:r>
              <a:rPr lang="zh-CN" altLang="en-US" sz="1600" dirty="0">
                <a:latin typeface="Heiti SC Light" charset="-122"/>
                <a:ea typeface="Heiti SC Light" charset="-122"/>
                <a:cs typeface="Heiti SC Light" charset="-122"/>
              </a:rPr>
              <a:t>改善了用户对应用系统的访问体验</a:t>
            </a:r>
            <a:endParaRPr lang="en-US" altLang="zh-CN" sz="1600" dirty="0">
              <a:latin typeface="Heiti SC Light" charset="-122"/>
              <a:ea typeface="Heiti SC Light" charset="-122"/>
              <a:cs typeface="Heiti SC Light" charset="-122"/>
            </a:endParaRPr>
          </a:p>
          <a:p>
            <a:pPr marL="285717" indent="-285717">
              <a:spcAft>
                <a:spcPts val="600"/>
              </a:spcAft>
              <a:buClr>
                <a:schemeClr val="accent1"/>
              </a:buClr>
              <a:buFont typeface="Arial"/>
              <a:buChar char="•"/>
            </a:pPr>
            <a:r>
              <a:rPr lang="zh-CN" altLang="en-US" sz="1600" dirty="0">
                <a:latin typeface="Heiti SC Light" charset="-122"/>
                <a:ea typeface="Heiti SC Light" charset="-122"/>
                <a:cs typeface="Heiti SC Light" charset="-122"/>
              </a:rPr>
              <a:t>原厂专业技术服务</a:t>
            </a:r>
            <a:endParaRPr lang="en-US" sz="1600" dirty="0">
              <a:latin typeface="Heiti SC Light" charset="-122"/>
              <a:ea typeface="Heiti SC Light" charset="-122"/>
              <a:cs typeface="Heiti SC Light" charset="-122"/>
            </a:endParaRPr>
          </a:p>
        </p:txBody>
      </p:sp>
      <p:sp>
        <p:nvSpPr>
          <p:cNvPr id="6" name="Rectangle 5"/>
          <p:cNvSpPr/>
          <p:nvPr/>
        </p:nvSpPr>
        <p:spPr>
          <a:xfrm>
            <a:off x="351480" y="722488"/>
            <a:ext cx="11402848" cy="1569650"/>
          </a:xfrm>
          <a:prstGeom prst="rect">
            <a:avLst/>
          </a:prstGeom>
        </p:spPr>
        <p:txBody>
          <a:bodyPr wrap="square" lIns="91428" tIns="45715" rIns="91428" bIns="45715">
            <a:spAutoFit/>
          </a:bodyPr>
          <a:lstStyle/>
          <a:p>
            <a:pPr>
              <a:lnSpc>
                <a:spcPct val="150000"/>
              </a:lnSpc>
            </a:pPr>
            <a:r>
              <a:rPr lang="zh-CN" altLang="zh-CN" sz="1200" dirty="0" smtClean="0">
                <a:latin typeface="黑体" panose="02010609060101010101" pitchFamily="49" charset="-122"/>
                <a:ea typeface="黑体" panose="02010609060101010101" pitchFamily="49" charset="-122"/>
              </a:rPr>
              <a:t>中国股份</a:t>
            </a:r>
            <a:r>
              <a:rPr lang="zh-CN" altLang="en-US" sz="1200" dirty="0" smtClean="0">
                <a:latin typeface="黑体" panose="02010609060101010101" pitchFamily="49" charset="-122"/>
                <a:ea typeface="黑体" panose="02010609060101010101" pitchFamily="49" charset="-122"/>
              </a:rPr>
              <a:t>制银行</a:t>
            </a:r>
            <a:r>
              <a:rPr lang="zh-CN" altLang="zh-CN" sz="1200" dirty="0" smtClean="0">
                <a:latin typeface="黑体" panose="02010609060101010101" pitchFamily="49" charset="-122"/>
                <a:ea typeface="黑体" panose="02010609060101010101" pitchFamily="49" charset="-122"/>
              </a:rPr>
              <a:t>是</a:t>
            </a:r>
            <a:r>
              <a:rPr lang="zh-CN" altLang="zh-CN" sz="1200" dirty="0">
                <a:latin typeface="黑体" panose="02010609060101010101" pitchFamily="49" charset="-122"/>
                <a:ea typeface="黑体" panose="02010609060101010101" pitchFamily="49" charset="-122"/>
              </a:rPr>
              <a:t>一家在中国市场处于领先地位的股份制商业银行，为客户提供全面的商业银行产品与服务。主要经营领域包括公司银行业务、个人银行业务和资金业务，多种产品和服务（如基本建设贷款、住房按揭贷款和银行卡业务等）在中国银行业居于市场领先地位</a:t>
            </a:r>
            <a:r>
              <a:rPr lang="zh-CN" altLang="en-US" sz="1200" dirty="0">
                <a:latin typeface="黑体" panose="02010609060101010101" pitchFamily="49" charset="-122"/>
                <a:ea typeface="黑体" panose="02010609060101010101" pitchFamily="49" charset="-122"/>
              </a:rPr>
              <a:t>。</a:t>
            </a:r>
          </a:p>
          <a:p>
            <a:pPr>
              <a:lnSpc>
                <a:spcPct val="150000"/>
              </a:lnSpc>
            </a:pPr>
            <a:r>
              <a:rPr lang="zh-CN" altLang="zh-CN" sz="1200" dirty="0">
                <a:latin typeface="黑体" panose="02010609060101010101" pitchFamily="49" charset="-122"/>
                <a:ea typeface="黑体" panose="02010609060101010101" pitchFamily="49" charset="-122"/>
              </a:rPr>
              <a:t>为实现负载均衡资源池建设蓝图，全面增强业务系统的处理能力及支付系统的性能</a:t>
            </a:r>
            <a:r>
              <a:rPr lang="zh-CN" altLang="zh-CN" sz="1200" dirty="0" smtClean="0">
                <a:latin typeface="黑体" panose="02010609060101010101" pitchFamily="49" charset="-122"/>
                <a:ea typeface="黑体" panose="02010609060101010101" pitchFamily="49" charset="-122"/>
              </a:rPr>
              <a:t>。银行</a:t>
            </a:r>
            <a:r>
              <a:rPr lang="zh-CN" altLang="zh-CN" sz="1200" dirty="0">
                <a:latin typeface="黑体" panose="02010609060101010101" pitchFamily="49" charset="-122"/>
                <a:ea typeface="黑体" panose="02010609060101010101" pitchFamily="49" charset="-122"/>
              </a:rPr>
              <a:t>经过认真测试及评估后采用</a:t>
            </a:r>
            <a:r>
              <a:rPr lang="en-US" altLang="zh-CN" sz="1200" dirty="0">
                <a:latin typeface="黑体" panose="02010609060101010101" pitchFamily="49" charset="-122"/>
                <a:ea typeface="黑体" panose="02010609060101010101" pitchFamily="49" charset="-122"/>
              </a:rPr>
              <a:t> </a:t>
            </a:r>
            <a:r>
              <a:rPr lang="en-US" altLang="zh-CN" sz="1200" dirty="0">
                <a:latin typeface="Heiti SC Light" charset="-122"/>
                <a:ea typeface="Heiti SC Light" charset="-122"/>
                <a:cs typeface="Heiti SC Light" charset="-122"/>
              </a:rPr>
              <a:t>Citrix </a:t>
            </a:r>
            <a:r>
              <a:rPr lang="en-US" altLang="zh-CN" sz="1200" dirty="0" err="1" smtClean="0">
                <a:latin typeface="Heiti SC Light" charset="-122"/>
                <a:ea typeface="Heiti SC Light" charset="-122"/>
                <a:cs typeface="Heiti SC Light" charset="-122"/>
              </a:rPr>
              <a:t>NetScaler</a:t>
            </a:r>
            <a:r>
              <a:rPr lang="zh-CN" altLang="en-US" sz="1200" dirty="0" smtClean="0">
                <a:latin typeface="Heiti SC Light" charset="-122"/>
                <a:ea typeface="Heiti SC Light" charset="-122"/>
                <a:cs typeface="Heiti SC Light" charset="-122"/>
              </a:rPr>
              <a:t> </a:t>
            </a:r>
            <a:r>
              <a:rPr lang="zh-CN" altLang="zh-CN" sz="1200" dirty="0" smtClean="0">
                <a:latin typeface="黑体" panose="02010609060101010101" pitchFamily="49" charset="-122"/>
                <a:ea typeface="黑体" panose="02010609060101010101" pitchFamily="49" charset="-122"/>
              </a:rPr>
              <a:t>应用</a:t>
            </a:r>
            <a:r>
              <a:rPr lang="zh-CN" altLang="zh-CN" sz="1200" dirty="0">
                <a:latin typeface="黑体" panose="02010609060101010101" pitchFamily="49" charset="-122"/>
                <a:ea typeface="黑体" panose="02010609060101010101" pitchFamily="49" charset="-122"/>
              </a:rPr>
              <a:t>交付控制器来增强相关系统的可靠性、安全性和整体访问性能。 </a:t>
            </a:r>
          </a:p>
          <a:p>
            <a:endParaRPr lang="zh-CN" altLang="zh-CN" sz="1200" dirty="0">
              <a:latin typeface="黑体" panose="02010609060101010101" pitchFamily="49" charset="-122"/>
              <a:ea typeface="黑体" panose="02010609060101010101" pitchFamily="49" charset="-122"/>
            </a:endParaRPr>
          </a:p>
          <a:p>
            <a:pPr algn="just"/>
            <a:endParaRPr lang="zh-CN" altLang="en-US" sz="1200" dirty="0">
              <a:latin typeface="黑体" panose="02010609060101010101" pitchFamily="49" charset="-122"/>
              <a:ea typeface="黑体" panose="02010609060101010101" pitchFamily="49" charset="-122"/>
            </a:endParaRPr>
          </a:p>
        </p:txBody>
      </p:sp>
      <p:sp>
        <p:nvSpPr>
          <p:cNvPr id="7" name="Rectangle 6"/>
          <p:cNvSpPr/>
          <p:nvPr/>
        </p:nvSpPr>
        <p:spPr>
          <a:xfrm>
            <a:off x="351481" y="2525987"/>
            <a:ext cx="4346642" cy="3693117"/>
          </a:xfrm>
          <a:prstGeom prst="rect">
            <a:avLst/>
          </a:prstGeom>
        </p:spPr>
        <p:txBody>
          <a:bodyPr wrap="square" lIns="91428" tIns="45715" rIns="91428" bIns="45715">
            <a:spAutoFit/>
          </a:bodyPr>
          <a:lstStyle/>
          <a:p>
            <a:pPr>
              <a:lnSpc>
                <a:spcPct val="150000"/>
              </a:lnSpc>
              <a:spcBef>
                <a:spcPts val="600"/>
              </a:spcBef>
            </a:pPr>
            <a:r>
              <a:rPr lang="zh-CN" altLang="en-US" sz="2799" b="1" dirty="0">
                <a:solidFill>
                  <a:srgbClr val="0075B0"/>
                </a:solidFill>
                <a:latin typeface="Heiti SC Light" charset="-122"/>
                <a:ea typeface="Heiti SC Light" charset="-122"/>
                <a:cs typeface="Heiti SC Light" charset="-122"/>
              </a:rPr>
              <a:t>客户需求</a:t>
            </a:r>
            <a:endParaRPr lang="en-US" altLang="zh-CN" sz="2799" b="1" dirty="0">
              <a:solidFill>
                <a:srgbClr val="0075B0"/>
              </a:solidFill>
              <a:latin typeface="Heiti SC Light" charset="-122"/>
              <a:ea typeface="Heiti SC Light" charset="-122"/>
              <a:cs typeface="Heiti SC Light" charset="-122"/>
            </a:endParaRPr>
          </a:p>
          <a:p>
            <a:pPr lvl="0">
              <a:buFont typeface="Arial" pitchFamily="34" charset="0"/>
              <a:buChar char="•"/>
            </a:pPr>
            <a:r>
              <a:rPr lang="en-US" altLang="zh-CN" sz="1600" dirty="0">
                <a:latin typeface="Heiti SC Light" charset="-122"/>
                <a:ea typeface="Heiti SC Light" charset="-122"/>
                <a:cs typeface="Heiti SC Light" charset="-122"/>
              </a:rPr>
              <a:t> </a:t>
            </a:r>
            <a:r>
              <a:rPr lang="zh-CN" altLang="en-US" sz="1600" dirty="0">
                <a:latin typeface="Heiti SC Light" charset="-122"/>
                <a:ea typeface="Heiti SC Light" charset="-122"/>
                <a:cs typeface="Heiti SC Light" charset="-122"/>
              </a:rPr>
              <a:t>北京，武汉等主要数据中心</a:t>
            </a:r>
            <a:r>
              <a:rPr lang="zh-CN" altLang="zh-CN" sz="1600" dirty="0">
                <a:latin typeface="Heiti SC Light" charset="-122"/>
                <a:ea typeface="Heiti SC Light" charset="-122"/>
                <a:cs typeface="Heiti SC Light" charset="-122"/>
              </a:rPr>
              <a:t>均有大量金融相关业务系统（</a:t>
            </a:r>
            <a:r>
              <a:rPr lang="en-US" altLang="zh-CN" sz="1600" dirty="0">
                <a:latin typeface="Heiti SC Light" charset="-122"/>
                <a:ea typeface="Heiti SC Light" charset="-122"/>
                <a:cs typeface="Heiti SC Light" charset="-122"/>
              </a:rPr>
              <a:t>B/S</a:t>
            </a:r>
            <a:r>
              <a:rPr lang="zh-CN" altLang="zh-CN" sz="1600" dirty="0">
                <a:latin typeface="Heiti SC Light" charset="-122"/>
                <a:ea typeface="Heiti SC Light" charset="-122"/>
                <a:cs typeface="Heiti SC Light" charset="-122"/>
              </a:rPr>
              <a:t>架构</a:t>
            </a:r>
            <a:r>
              <a:rPr lang="zh-CN" altLang="en-US" sz="1600" dirty="0">
                <a:latin typeface="Heiti SC Light" charset="-122"/>
                <a:ea typeface="Heiti SC Light" charset="-122"/>
                <a:cs typeface="Heiti SC Light" charset="-122"/>
              </a:rPr>
              <a:t>及</a:t>
            </a:r>
            <a:r>
              <a:rPr lang="en-US" altLang="zh-CN" sz="1600" dirty="0">
                <a:latin typeface="Heiti SC Light" charset="-122"/>
                <a:ea typeface="Heiti SC Light" charset="-122"/>
                <a:cs typeface="Heiti SC Light" charset="-122"/>
              </a:rPr>
              <a:t>C/S</a:t>
            </a:r>
            <a:r>
              <a:rPr lang="zh-CN" altLang="en-US" sz="1600" dirty="0">
                <a:latin typeface="Heiti SC Light" charset="-122"/>
                <a:ea typeface="Heiti SC Light" charset="-122"/>
                <a:cs typeface="Heiti SC Light" charset="-122"/>
              </a:rPr>
              <a:t>架构</a:t>
            </a:r>
            <a:r>
              <a:rPr lang="zh-CN" altLang="zh-CN" sz="1600" dirty="0">
                <a:latin typeface="Heiti SC Light" charset="-122"/>
                <a:ea typeface="Heiti SC Light" charset="-122"/>
                <a:cs typeface="Heiti SC Light" charset="-122"/>
              </a:rPr>
              <a:t>应用）对高级负载均衡功能的需求 </a:t>
            </a:r>
            <a:endParaRPr lang="zh-CN" altLang="en-US" sz="1600" dirty="0">
              <a:latin typeface="Heiti SC Light" charset="-122"/>
              <a:ea typeface="Heiti SC Light" charset="-122"/>
              <a:cs typeface="Heiti SC Light" charset="-122"/>
            </a:endParaRPr>
          </a:p>
          <a:p>
            <a:pPr lvl="0">
              <a:buFont typeface="Arial" pitchFamily="34" charset="0"/>
              <a:buChar char="•"/>
            </a:pPr>
            <a:endParaRPr lang="zh-CN" altLang="zh-CN" sz="1600" dirty="0">
              <a:latin typeface="Heiti SC Light" charset="-122"/>
              <a:ea typeface="Heiti SC Light" charset="-122"/>
              <a:cs typeface="Heiti SC Light" charset="-122"/>
            </a:endParaRPr>
          </a:p>
          <a:p>
            <a:pPr lvl="0">
              <a:buFont typeface="Arial" pitchFamily="34" charset="0"/>
              <a:buChar char="•"/>
            </a:pPr>
            <a:r>
              <a:rPr lang="en-US" altLang="zh-CN" sz="1600" dirty="0">
                <a:latin typeface="Heiti SC Light" charset="-122"/>
                <a:ea typeface="Heiti SC Light" charset="-122"/>
                <a:cs typeface="Heiti SC Light" charset="-122"/>
              </a:rPr>
              <a:t> </a:t>
            </a:r>
            <a:r>
              <a:rPr lang="zh-CN" altLang="zh-CN" sz="1600" dirty="0">
                <a:latin typeface="Heiti SC Light" charset="-122"/>
                <a:ea typeface="Heiti SC Light" charset="-122"/>
                <a:cs typeface="Heiti SC Light" charset="-122"/>
              </a:rPr>
              <a:t>负载均衡设备可以对用户请求进行</a:t>
            </a:r>
            <a:r>
              <a:rPr lang="zh-CN" altLang="en-US" sz="1600" dirty="0">
                <a:latin typeface="Heiti SC Light" charset="-122"/>
                <a:ea typeface="Heiti SC Light" charset="-122"/>
                <a:cs typeface="Heiti SC Light" charset="-122"/>
              </a:rPr>
              <a:t>类似</a:t>
            </a:r>
            <a:r>
              <a:rPr lang="en-US" altLang="zh-CN" sz="1600" dirty="0">
                <a:latin typeface="Heiti SC Light" charset="-122"/>
                <a:ea typeface="Heiti SC Light" charset="-122"/>
                <a:cs typeface="Heiti SC Light" charset="-122"/>
              </a:rPr>
              <a:t>Rewrite</a:t>
            </a:r>
            <a:r>
              <a:rPr lang="zh-CN" altLang="zh-CN" sz="1600" dirty="0">
                <a:latin typeface="Heiti SC Light" charset="-122"/>
                <a:ea typeface="Heiti SC Light" charset="-122"/>
                <a:cs typeface="Heiti SC Light" charset="-122"/>
              </a:rPr>
              <a:t>重写及高级易用的策略控制</a:t>
            </a:r>
            <a:endParaRPr lang="zh-CN" altLang="en-US" sz="1600" dirty="0">
              <a:latin typeface="Heiti SC Light" charset="-122"/>
              <a:ea typeface="Heiti SC Light" charset="-122"/>
              <a:cs typeface="Heiti SC Light" charset="-122"/>
            </a:endParaRPr>
          </a:p>
          <a:p>
            <a:pPr lvl="0">
              <a:buFont typeface="Arial" pitchFamily="34" charset="0"/>
              <a:buChar char="•"/>
            </a:pPr>
            <a:endParaRPr lang="zh-CN" altLang="zh-CN" sz="1600" dirty="0">
              <a:latin typeface="Heiti SC Light" charset="-122"/>
              <a:ea typeface="Heiti SC Light" charset="-122"/>
              <a:cs typeface="Heiti SC Light" charset="-122"/>
            </a:endParaRPr>
          </a:p>
          <a:p>
            <a:pPr lvl="0">
              <a:buFont typeface="Arial" pitchFamily="34" charset="0"/>
              <a:buChar char="•"/>
            </a:pPr>
            <a:r>
              <a:rPr lang="en-US" altLang="zh-CN" sz="1600" dirty="0">
                <a:latin typeface="Heiti SC Light" charset="-122"/>
                <a:ea typeface="Heiti SC Light" charset="-122"/>
                <a:cs typeface="Heiti SC Light" charset="-122"/>
              </a:rPr>
              <a:t> </a:t>
            </a:r>
            <a:r>
              <a:rPr lang="zh-CN" altLang="zh-CN" sz="1600" dirty="0">
                <a:latin typeface="Heiti SC Light" charset="-122"/>
                <a:ea typeface="Heiti SC Light" charset="-122"/>
                <a:cs typeface="Heiti SC Light" charset="-122"/>
              </a:rPr>
              <a:t>要实现灵活高效的基于访问内容（如</a:t>
            </a:r>
            <a:r>
              <a:rPr lang="en-US" altLang="zh-CN" sz="1600" dirty="0">
                <a:latin typeface="Heiti SC Light" charset="-122"/>
                <a:ea typeface="Heiti SC Light" charset="-122"/>
                <a:cs typeface="Heiti SC Light" charset="-122"/>
              </a:rPr>
              <a:t>URL</a:t>
            </a:r>
            <a:r>
              <a:rPr lang="zh-CN" altLang="zh-CN" sz="1600" dirty="0">
                <a:latin typeface="Heiti SC Light" charset="-122"/>
                <a:ea typeface="Heiti SC Light" charset="-122"/>
                <a:cs typeface="Heiti SC Light" charset="-122"/>
              </a:rPr>
              <a:t>特征字等）的请求交换特性</a:t>
            </a:r>
            <a:endParaRPr lang="zh-CN" altLang="en-US" sz="1600" dirty="0">
              <a:latin typeface="Heiti SC Light" charset="-122"/>
              <a:ea typeface="Heiti SC Light" charset="-122"/>
              <a:cs typeface="Heiti SC Light" charset="-122"/>
            </a:endParaRPr>
          </a:p>
          <a:p>
            <a:pPr lvl="0">
              <a:buFont typeface="Arial" pitchFamily="34" charset="0"/>
              <a:buChar char="•"/>
            </a:pPr>
            <a:endParaRPr lang="zh-CN" altLang="zh-CN" sz="1600" dirty="0">
              <a:latin typeface="Heiti SC Light" charset="-122"/>
              <a:ea typeface="Heiti SC Light" charset="-122"/>
              <a:cs typeface="Heiti SC Light" charset="-122"/>
            </a:endParaRPr>
          </a:p>
          <a:p>
            <a:pPr lvl="0">
              <a:buFont typeface="Arial" pitchFamily="34" charset="0"/>
              <a:buChar char="•"/>
            </a:pPr>
            <a:r>
              <a:rPr lang="en-US" altLang="zh-CN" sz="1600" dirty="0">
                <a:latin typeface="Heiti SC Light" charset="-122"/>
                <a:ea typeface="Heiti SC Light" charset="-122"/>
                <a:cs typeface="Heiti SC Light" charset="-122"/>
              </a:rPr>
              <a:t> </a:t>
            </a:r>
            <a:r>
              <a:rPr lang="zh-CN" altLang="zh-CN" sz="1600" dirty="0">
                <a:latin typeface="Heiti SC Light" charset="-122"/>
                <a:ea typeface="Heiti SC Light" charset="-122"/>
                <a:cs typeface="Heiti SC Light" charset="-122"/>
              </a:rPr>
              <a:t>要求</a:t>
            </a:r>
            <a:r>
              <a:rPr lang="zh-CN" altLang="en-US" sz="1600" dirty="0">
                <a:latin typeface="Heiti SC Light" charset="-122"/>
                <a:ea typeface="Heiti SC Light" charset="-122"/>
                <a:cs typeface="Heiti SC Light" charset="-122"/>
              </a:rPr>
              <a:t>配合建行网管系统提供丰富的监控及统计报表信息</a:t>
            </a:r>
            <a:endParaRPr lang="en-GB" sz="2799" b="1" dirty="0">
              <a:solidFill>
                <a:srgbClr val="0075B0"/>
              </a:solidFill>
              <a:latin typeface="Heiti SC Light" charset="-122"/>
              <a:ea typeface="Heiti SC Light" charset="-122"/>
              <a:cs typeface="Heiti SC Light" charset="-122"/>
            </a:endParaRPr>
          </a:p>
        </p:txBody>
      </p:sp>
    </p:spTree>
    <p:extLst>
      <p:ext uri="{BB962C8B-B14F-4D97-AF65-F5344CB8AC3E}">
        <p14:creationId xmlns:p14="http://schemas.microsoft.com/office/powerpoint/2010/main" val="73895360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mn-ea"/>
                <a:ea typeface="+mn-ea"/>
              </a:rPr>
              <a:t>融合</a:t>
            </a:r>
            <a:r>
              <a:rPr lang="en-US" dirty="0" err="1">
                <a:latin typeface="+mn-lt"/>
                <a:ea typeface="+mn-ea"/>
              </a:rPr>
              <a:t>Web</a:t>
            </a:r>
            <a:r>
              <a:rPr lang="en-US" dirty="0" err="1">
                <a:latin typeface="+mn-ea"/>
                <a:ea typeface="+mn-ea"/>
              </a:rPr>
              <a:t>安全的环境</a:t>
            </a:r>
            <a:endParaRPr lang="en-US" dirty="0">
              <a:latin typeface="+mn-ea"/>
              <a:ea typeface="+mn-ea"/>
            </a:endParaRPr>
          </a:p>
        </p:txBody>
      </p:sp>
      <p:graphicFrame>
        <p:nvGraphicFramePr>
          <p:cNvPr id="9" name="图示 8"/>
          <p:cNvGraphicFramePr/>
          <p:nvPr>
            <p:extLst>
              <p:ext uri="{D42A27DB-BD31-4B8C-83A1-F6EECF244321}">
                <p14:modId xmlns:p14="http://schemas.microsoft.com/office/powerpoint/2010/main" val="553530093"/>
              </p:ext>
            </p:extLst>
          </p:nvPr>
        </p:nvGraphicFramePr>
        <p:xfrm>
          <a:off x="1422029" y="1499103"/>
          <a:ext cx="9446339" cy="4367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048069"/>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99241" y="1397530"/>
            <a:ext cx="5891265" cy="4790725"/>
          </a:xfrm>
          <a:prstGeom prst="rect">
            <a:avLst/>
          </a:prstGeom>
        </p:spPr>
        <p:txBody>
          <a:bodyPr wrap="square" lIns="91428" tIns="45715" rIns="91428" bIns="45715">
            <a:spAutoFit/>
          </a:bodyPr>
          <a:lstStyle/>
          <a:p>
            <a:pPr>
              <a:lnSpc>
                <a:spcPct val="150000"/>
              </a:lnSpc>
            </a:pPr>
            <a:r>
              <a:rPr lang="en-US" altLang="zh-CN" sz="2799" b="1" dirty="0">
                <a:solidFill>
                  <a:srgbClr val="0075B0"/>
                </a:solidFill>
                <a:ea typeface="+mj-ea"/>
              </a:rPr>
              <a:t>Citrix</a:t>
            </a:r>
            <a:r>
              <a:rPr lang="zh-CN" altLang="en-US" sz="2799" b="1" dirty="0">
                <a:solidFill>
                  <a:srgbClr val="0075B0"/>
                </a:solidFill>
                <a:ea typeface="+mj-ea"/>
              </a:rPr>
              <a:t>的解决方案</a:t>
            </a:r>
            <a:endParaRPr lang="en-US" altLang="zh-CN" sz="1600" dirty="0">
              <a:ea typeface="+mj-ea"/>
            </a:endParaRPr>
          </a:p>
          <a:p>
            <a:pPr marL="285717" indent="-285717">
              <a:spcBef>
                <a:spcPts val="800"/>
              </a:spcBef>
              <a:buFont typeface="Arial"/>
              <a:buChar char="•"/>
            </a:pPr>
            <a:r>
              <a:rPr lang="zh-CN" altLang="en-US" sz="1600" dirty="0">
                <a:ea typeface="+mj-ea"/>
              </a:rPr>
              <a:t>采用</a:t>
            </a:r>
            <a:r>
              <a:rPr lang="en-US" altLang="zh-CN" sz="1600" dirty="0">
                <a:ea typeface="+mj-ea"/>
              </a:rPr>
              <a:t>MPX</a:t>
            </a:r>
            <a:r>
              <a:rPr lang="zh-CN" altLang="en-US" sz="1600" dirty="0">
                <a:ea typeface="+mj-ea"/>
              </a:rPr>
              <a:t>实现多种应用系统的负载均衡，确保应用高可靠性</a:t>
            </a:r>
            <a:endParaRPr lang="en-US" altLang="zh-CN" sz="1600" dirty="0">
              <a:ea typeface="+mj-ea"/>
            </a:endParaRPr>
          </a:p>
          <a:p>
            <a:pPr marL="285717" indent="-285717">
              <a:spcBef>
                <a:spcPts val="800"/>
              </a:spcBef>
              <a:buFont typeface="Arial"/>
              <a:buChar char="•"/>
            </a:pPr>
            <a:r>
              <a:rPr lang="zh-CN" altLang="zh-CN" sz="1600" dirty="0">
                <a:ea typeface="+mj-ea"/>
              </a:rPr>
              <a:t>通过</a:t>
            </a:r>
            <a:r>
              <a:rPr lang="en-US" altLang="zh-CN" sz="1600" dirty="0">
                <a:ea typeface="+mj-ea"/>
              </a:rPr>
              <a:t> Citrix NetScaler</a:t>
            </a:r>
            <a:r>
              <a:rPr lang="zh-CN" altLang="zh-CN" sz="1600" dirty="0">
                <a:ea typeface="+mj-ea"/>
              </a:rPr>
              <a:t>的多项</a:t>
            </a:r>
            <a:r>
              <a:rPr lang="en-US" altLang="zh-CN" sz="1600" dirty="0">
                <a:ea typeface="+mj-ea"/>
              </a:rPr>
              <a:t>Web</a:t>
            </a:r>
            <a:r>
              <a:rPr lang="zh-CN" altLang="zh-CN" sz="1600" dirty="0">
                <a:ea typeface="+mj-ea"/>
              </a:rPr>
              <a:t>优化特性改善用户访问体验，降低应用服务器性能压力</a:t>
            </a:r>
            <a:endParaRPr lang="en-US" altLang="zh-CN" sz="1600" dirty="0">
              <a:ea typeface="+mj-ea"/>
            </a:endParaRPr>
          </a:p>
          <a:p>
            <a:pPr marL="285717" indent="-285717">
              <a:spcBef>
                <a:spcPts val="800"/>
              </a:spcBef>
              <a:buFont typeface="Arial"/>
              <a:buChar char="•"/>
            </a:pPr>
            <a:r>
              <a:rPr lang="en-US" altLang="zh-CN" sz="1600" dirty="0">
                <a:ea typeface="+mj-ea"/>
              </a:rPr>
              <a:t>NetScaler </a:t>
            </a:r>
            <a:r>
              <a:rPr lang="en-US" altLang="zh-CN" sz="1600" dirty="0" err="1">
                <a:ea typeface="+mj-ea"/>
              </a:rPr>
              <a:t>Appfirewall</a:t>
            </a:r>
            <a:r>
              <a:rPr lang="zh-CN" altLang="zh-CN" sz="1600" dirty="0">
                <a:ea typeface="+mj-ea"/>
              </a:rPr>
              <a:t>模块提供全面的基于</a:t>
            </a:r>
            <a:r>
              <a:rPr lang="en-US" altLang="zh-CN" sz="1600" dirty="0">
                <a:ea typeface="+mj-ea"/>
              </a:rPr>
              <a:t>HTTP/XML</a:t>
            </a:r>
            <a:r>
              <a:rPr lang="zh-CN" altLang="zh-CN" sz="1600" dirty="0">
                <a:ea typeface="+mj-ea"/>
              </a:rPr>
              <a:t>应用程序的客户端请求防护和服务器回应防泄密功能。支持应用层</a:t>
            </a:r>
            <a:r>
              <a:rPr lang="en-US" altLang="zh-CN" sz="1600" dirty="0">
                <a:ea typeface="+mj-ea"/>
              </a:rPr>
              <a:t>DDOS</a:t>
            </a:r>
            <a:r>
              <a:rPr lang="zh-CN" altLang="zh-CN" sz="1600" dirty="0">
                <a:ea typeface="+mj-ea"/>
              </a:rPr>
              <a:t>以及</a:t>
            </a:r>
            <a:r>
              <a:rPr lang="en-US" altLang="zh-CN" sz="1600" dirty="0">
                <a:ea typeface="+mj-ea"/>
              </a:rPr>
              <a:t>OWASP</a:t>
            </a:r>
            <a:r>
              <a:rPr lang="zh-CN" altLang="zh-CN" sz="1600" dirty="0">
                <a:ea typeface="+mj-ea"/>
              </a:rPr>
              <a:t>列出的应用层十大风险的安全防护。并可通过灵活的可视化策略编辑器来进行自定义用户需求</a:t>
            </a:r>
            <a:endParaRPr lang="en-US" altLang="zh-CN" sz="1600" dirty="0">
              <a:ea typeface="+mj-ea"/>
            </a:endParaRPr>
          </a:p>
          <a:p>
            <a:pPr>
              <a:spcBef>
                <a:spcPts val="800"/>
              </a:spcBef>
              <a:spcAft>
                <a:spcPts val="800"/>
              </a:spcAft>
              <a:buClr>
                <a:srgbClr val="0075B0"/>
              </a:buClr>
            </a:pPr>
            <a:r>
              <a:rPr lang="zh-CN" altLang="en-US" sz="2799" b="1" dirty="0">
                <a:solidFill>
                  <a:srgbClr val="0075B0"/>
                </a:solidFill>
                <a:ea typeface="+mj-ea"/>
              </a:rPr>
              <a:t>为什么选择</a:t>
            </a:r>
            <a:r>
              <a:rPr lang="en-US" altLang="zh-CN" sz="2799" b="1" dirty="0">
                <a:solidFill>
                  <a:srgbClr val="0075B0"/>
                </a:solidFill>
                <a:ea typeface="+mj-ea"/>
              </a:rPr>
              <a:t>Citrix</a:t>
            </a:r>
            <a:endParaRPr lang="en-GB" sz="2799" b="1" dirty="0">
              <a:solidFill>
                <a:srgbClr val="0075B0"/>
              </a:solidFill>
              <a:ea typeface="+mj-ea"/>
            </a:endParaRPr>
          </a:p>
          <a:p>
            <a:pPr marL="228543" indent="-228543">
              <a:spcAft>
                <a:spcPts val="600"/>
              </a:spcAft>
              <a:buClr>
                <a:schemeClr val="accent1"/>
              </a:buClr>
              <a:buFont typeface="Arial" pitchFamily="34" charset="0"/>
              <a:buChar char="•"/>
            </a:pPr>
            <a:r>
              <a:rPr lang="zh-CN" altLang="en-US" sz="1600" dirty="0">
                <a:ea typeface="+mj-ea"/>
              </a:rPr>
              <a:t>相比竞争对手</a:t>
            </a:r>
            <a:r>
              <a:rPr lang="en-US" altLang="zh-CN" sz="1600" dirty="0">
                <a:ea typeface="+mj-ea"/>
              </a:rPr>
              <a:t>BIG-IP, NS</a:t>
            </a:r>
            <a:r>
              <a:rPr lang="zh-CN" altLang="en-US" sz="1600" dirty="0">
                <a:ea typeface="+mj-ea"/>
              </a:rPr>
              <a:t>在七层高级优化方面体现了卓越的性能和稳定性，速率控制策略方便灵活，改善了用户对应用系统的访问体验</a:t>
            </a:r>
            <a:endParaRPr lang="en-US" altLang="zh-CN" sz="1600" dirty="0">
              <a:ea typeface="+mj-ea"/>
            </a:endParaRPr>
          </a:p>
          <a:p>
            <a:pPr marL="228543" indent="-228543">
              <a:spcAft>
                <a:spcPts val="600"/>
              </a:spcAft>
              <a:buClr>
                <a:schemeClr val="accent1"/>
              </a:buClr>
              <a:buFont typeface="Arial" pitchFamily="34" charset="0"/>
              <a:buChar char="•"/>
            </a:pPr>
            <a:r>
              <a:rPr lang="zh-CN" altLang="en-US" sz="1600" dirty="0">
                <a:ea typeface="+mj-ea"/>
              </a:rPr>
              <a:t>简易的策略配置向导</a:t>
            </a:r>
            <a:endParaRPr lang="en-US" altLang="zh-CN" sz="1600" dirty="0">
              <a:ea typeface="+mj-ea"/>
            </a:endParaRPr>
          </a:p>
          <a:p>
            <a:pPr marL="228543" indent="-228543">
              <a:spcAft>
                <a:spcPts val="600"/>
              </a:spcAft>
              <a:buClr>
                <a:schemeClr val="accent1"/>
              </a:buClr>
              <a:buFont typeface="Arial" pitchFamily="34" charset="0"/>
              <a:buChar char="•"/>
            </a:pPr>
            <a:r>
              <a:rPr lang="zh-CN" altLang="en-US" sz="1600" dirty="0">
                <a:ea typeface="+mj-ea"/>
              </a:rPr>
              <a:t>原厂专业技术服务</a:t>
            </a:r>
            <a:endParaRPr lang="en-US" sz="1600" dirty="0">
              <a:ea typeface="+mj-ea"/>
            </a:endParaRPr>
          </a:p>
        </p:txBody>
      </p:sp>
      <p:sp>
        <p:nvSpPr>
          <p:cNvPr id="7" name="Rectangle 6"/>
          <p:cNvSpPr/>
          <p:nvPr/>
        </p:nvSpPr>
        <p:spPr>
          <a:xfrm>
            <a:off x="448056" y="1278658"/>
            <a:ext cx="5188520" cy="1784902"/>
          </a:xfrm>
          <a:prstGeom prst="rect">
            <a:avLst/>
          </a:prstGeom>
        </p:spPr>
        <p:txBody>
          <a:bodyPr wrap="square" lIns="91428" tIns="45715" rIns="91428" bIns="45715">
            <a:spAutoFit/>
          </a:bodyPr>
          <a:lstStyle/>
          <a:p>
            <a:pPr>
              <a:lnSpc>
                <a:spcPct val="150000"/>
              </a:lnSpc>
              <a:spcBef>
                <a:spcPts val="600"/>
              </a:spcBef>
            </a:pPr>
            <a:r>
              <a:rPr lang="zh-CN" altLang="en-US" sz="2799" b="1" dirty="0">
                <a:solidFill>
                  <a:srgbClr val="0075B0"/>
                </a:solidFill>
                <a:ea typeface="+mj-ea"/>
              </a:rPr>
              <a:t>客户需求</a:t>
            </a:r>
            <a:endParaRPr lang="en-US" altLang="zh-CN" sz="2799" b="1" dirty="0">
              <a:solidFill>
                <a:srgbClr val="0075B0"/>
              </a:solidFill>
              <a:ea typeface="+mj-ea"/>
            </a:endParaRPr>
          </a:p>
          <a:p>
            <a:pPr marL="228543" indent="-228543">
              <a:spcBef>
                <a:spcPts val="800"/>
              </a:spcBef>
              <a:buFont typeface="Arial" pitchFamily="34" charset="0"/>
              <a:buChar char="•"/>
            </a:pPr>
            <a:r>
              <a:rPr lang="zh-CN" altLang="zh-CN" sz="1600" dirty="0">
                <a:ea typeface="+mj-ea"/>
              </a:rPr>
              <a:t>需要具备</a:t>
            </a:r>
            <a:r>
              <a:rPr lang="en-US" altLang="zh-CN" sz="1600" dirty="0" err="1">
                <a:ea typeface="+mj-ea"/>
              </a:rPr>
              <a:t>DDoS</a:t>
            </a:r>
            <a:r>
              <a:rPr lang="zh-CN" altLang="zh-CN" sz="1600" dirty="0">
                <a:ea typeface="+mj-ea"/>
              </a:rPr>
              <a:t>防护能力和完善的应用防火墙功能。</a:t>
            </a:r>
          </a:p>
          <a:p>
            <a:pPr marL="228543" indent="-228543">
              <a:spcBef>
                <a:spcPts val="800"/>
              </a:spcBef>
              <a:buFont typeface="Arial" pitchFamily="34" charset="0"/>
              <a:buChar char="•"/>
            </a:pPr>
            <a:r>
              <a:rPr lang="zh-CN" altLang="en-US" sz="1600" dirty="0">
                <a:ea typeface="+mj-ea"/>
              </a:rPr>
              <a:t>设备后期可以实现服务器负载均衡功能。</a:t>
            </a:r>
            <a:endParaRPr lang="zh-CN" altLang="zh-CN" sz="1600" dirty="0">
              <a:ea typeface="+mj-ea"/>
            </a:endParaRPr>
          </a:p>
          <a:p>
            <a:pPr marL="228543" indent="-228543">
              <a:spcBef>
                <a:spcPts val="800"/>
              </a:spcBef>
              <a:buFont typeface="Arial" pitchFamily="34" charset="0"/>
              <a:buChar char="•"/>
            </a:pPr>
            <a:r>
              <a:rPr lang="zh-CN" altLang="en-US" sz="1600" dirty="0">
                <a:ea typeface="+mj-ea"/>
              </a:rPr>
              <a:t>设备可以随着业务量的增长按需扩展</a:t>
            </a:r>
            <a:endParaRPr lang="zh-CN" altLang="zh-CN" sz="1600" dirty="0">
              <a:ea typeface="+mj-ea"/>
            </a:endParaRPr>
          </a:p>
        </p:txBody>
      </p:sp>
      <p:sp>
        <p:nvSpPr>
          <p:cNvPr id="8" name="Title 3"/>
          <p:cNvSpPr>
            <a:spLocks noGrp="1"/>
          </p:cNvSpPr>
          <p:nvPr>
            <p:ph type="title"/>
          </p:nvPr>
        </p:nvSpPr>
        <p:spPr/>
        <p:txBody>
          <a:bodyPr/>
          <a:lstStyle/>
          <a:p>
            <a:pPr>
              <a:lnSpc>
                <a:spcPts val="3999"/>
              </a:lnSpc>
            </a:pPr>
            <a:r>
              <a:rPr lang="zh-CN" altLang="en-US" sz="3732" dirty="0"/>
              <a:t>案例分析</a:t>
            </a:r>
            <a:endParaRPr lang="en-US" sz="3732" dirty="0"/>
          </a:p>
        </p:txBody>
      </p:sp>
    </p:spTree>
    <p:extLst>
      <p:ext uri="{BB962C8B-B14F-4D97-AF65-F5344CB8AC3E}">
        <p14:creationId xmlns:p14="http://schemas.microsoft.com/office/powerpoint/2010/main" val="305267680"/>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 name="图示 50"/>
          <p:cNvGraphicFramePr/>
          <p:nvPr>
            <p:extLst>
              <p:ext uri="{D42A27DB-BD31-4B8C-83A1-F6EECF244321}">
                <p14:modId xmlns:p14="http://schemas.microsoft.com/office/powerpoint/2010/main" val="841574790"/>
              </p:ext>
            </p:extLst>
          </p:nvPr>
        </p:nvGraphicFramePr>
        <p:xfrm>
          <a:off x="1422029" y="1499103"/>
          <a:ext cx="9446339" cy="3758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txBox="1">
            <a:spLocks/>
          </p:cNvSpPr>
          <p:nvPr/>
        </p:nvSpPr>
        <p:spPr>
          <a:xfrm>
            <a:off x="502159" y="280221"/>
            <a:ext cx="10264637" cy="1081165"/>
          </a:xfrm>
          <a:prstGeom prst="rect">
            <a:avLst/>
          </a:prstGeom>
        </p:spPr>
        <p:txBody>
          <a:bodyPr vert="horz" lIns="121888" tIns="60944" rIns="121888" bIns="60944" rtlCol="0" anchor="ctr">
            <a:noAutofit/>
          </a:bodyPr>
          <a:lstStyle>
            <a:lvl1pPr marL="0" indent="0" algn="l" defTabSz="914400" rtl="0" eaLnBrk="1" latinLnBrk="0" hangingPunct="1">
              <a:spcBef>
                <a:spcPct val="0"/>
              </a:spcBef>
              <a:buNone/>
              <a:defRPr lang="en-US" sz="2600" b="1" kern="1200" baseline="0">
                <a:solidFill>
                  <a:srgbClr val="4D4F53"/>
                </a:solidFill>
                <a:latin typeface="Arial" pitchFamily="34" charset="0"/>
                <a:ea typeface="黑体" panose="02010609060101010101" pitchFamily="49" charset="-122"/>
                <a:cs typeface="+mj-cs"/>
              </a:defRPr>
            </a:lvl1pPr>
          </a:lstStyle>
          <a:p>
            <a:pPr>
              <a:lnSpc>
                <a:spcPts val="3999"/>
              </a:lnSpc>
            </a:pPr>
            <a:endParaRPr lang="zh-TW" altLang="en-US" sz="3732" dirty="0"/>
          </a:p>
        </p:txBody>
      </p:sp>
      <p:sp>
        <p:nvSpPr>
          <p:cNvPr id="2" name="Title 1"/>
          <p:cNvSpPr>
            <a:spLocks noGrp="1"/>
          </p:cNvSpPr>
          <p:nvPr>
            <p:ph type="title"/>
          </p:nvPr>
        </p:nvSpPr>
        <p:spPr/>
        <p:txBody>
          <a:bodyPr/>
          <a:lstStyle/>
          <a:p>
            <a:r>
              <a:rPr lang="zh-CN" altLang="en-US" dirty="0">
                <a:latin typeface="Microsoft YaHei" charset="-122"/>
                <a:ea typeface="Microsoft YaHei" charset="-122"/>
                <a:cs typeface="Microsoft YaHei" charset="-122"/>
              </a:rPr>
              <a:t>有负载</a:t>
            </a:r>
            <a:r>
              <a:rPr lang="zh-CN" altLang="en-US" dirty="0" smtClean="0">
                <a:latin typeface="Microsoft YaHei" charset="-122"/>
                <a:ea typeface="Microsoft YaHei" charset="-122"/>
                <a:cs typeface="Microsoft YaHei" charset="-122"/>
              </a:rPr>
              <a:t>均衡的客户</a:t>
            </a:r>
            <a:endParaRPr lang="en-US"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79754514"/>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11014" y="1552883"/>
            <a:ext cx="4326505" cy="1815872"/>
          </a:xfrm>
          <a:prstGeom prst="rect">
            <a:avLst/>
          </a:prstGeom>
        </p:spPr>
        <p:txBody>
          <a:bodyPr wrap="square" lIns="91428" tIns="45715" rIns="91428" bIns="45715">
            <a:spAutoFit/>
          </a:bodyPr>
          <a:lstStyle/>
          <a:p>
            <a:pPr algn="just" latinLnBrk="1"/>
            <a:r>
              <a:rPr lang="zh-CN" altLang="en-US" sz="1600" dirty="0"/>
              <a:t>成立于</a:t>
            </a:r>
            <a:r>
              <a:rPr lang="en-US" altLang="zh-CN" sz="1600" dirty="0"/>
              <a:t>1991</a:t>
            </a:r>
            <a:r>
              <a:rPr lang="zh-CN" altLang="en-US" sz="1600" dirty="0"/>
              <a:t>年</a:t>
            </a:r>
            <a:r>
              <a:rPr lang="zh-CN" altLang="en-US" sz="1600" dirty="0" smtClean="0"/>
              <a:t>的某国内著名电器</a:t>
            </a:r>
            <a:r>
              <a:rPr lang="zh-CN" altLang="en-US" sz="1600" dirty="0"/>
              <a:t>股份有限公司是目前全球最大的集研发、生产、销售、服务于一体的国有控股专业化空调企业，</a:t>
            </a:r>
            <a:r>
              <a:rPr lang="en-US" altLang="zh-CN" sz="1600" dirty="0"/>
              <a:t>2012</a:t>
            </a:r>
            <a:r>
              <a:rPr lang="zh-CN" altLang="en-US" sz="1600" dirty="0"/>
              <a:t>年实现营业总收入</a:t>
            </a:r>
            <a:r>
              <a:rPr lang="en-US" altLang="zh-CN" sz="1600" dirty="0"/>
              <a:t>1000.84</a:t>
            </a:r>
            <a:r>
              <a:rPr lang="zh-CN" altLang="en-US" sz="1600" dirty="0"/>
              <a:t>亿元，同比增长</a:t>
            </a:r>
            <a:r>
              <a:rPr lang="en-US" altLang="zh-CN" sz="1600" dirty="0"/>
              <a:t>19.84%</a:t>
            </a:r>
            <a:r>
              <a:rPr lang="zh-CN" altLang="en-US" sz="1600" dirty="0"/>
              <a:t>；净利润</a:t>
            </a:r>
            <a:r>
              <a:rPr lang="en-US" altLang="zh-CN" sz="1600" dirty="0"/>
              <a:t>73.78</a:t>
            </a:r>
            <a:r>
              <a:rPr lang="zh-CN" altLang="en-US" sz="1600" dirty="0"/>
              <a:t>亿元，同比增长</a:t>
            </a:r>
            <a:r>
              <a:rPr lang="en-US" altLang="zh-CN" sz="1600" dirty="0"/>
              <a:t>40.88%</a:t>
            </a:r>
            <a:r>
              <a:rPr lang="zh-CN" altLang="en-US" sz="1600" dirty="0"/>
              <a:t>；纳税超过</a:t>
            </a:r>
            <a:r>
              <a:rPr lang="en-US" altLang="zh-CN" sz="1600" dirty="0"/>
              <a:t>74</a:t>
            </a:r>
            <a:r>
              <a:rPr lang="zh-CN" altLang="en-US" sz="1600" dirty="0"/>
              <a:t>亿元，连续</a:t>
            </a:r>
            <a:r>
              <a:rPr lang="en-US" altLang="zh-CN" sz="1600" dirty="0"/>
              <a:t>12</a:t>
            </a:r>
            <a:r>
              <a:rPr lang="zh-CN" altLang="en-US" sz="1600" dirty="0"/>
              <a:t>年上榜美国</a:t>
            </a:r>
            <a:r>
              <a:rPr lang="en-US" altLang="zh-CN" sz="1600" dirty="0"/>
              <a:t>《</a:t>
            </a:r>
            <a:r>
              <a:rPr lang="zh-CN" altLang="en-US" sz="1600" dirty="0"/>
              <a:t>财富</a:t>
            </a:r>
            <a:r>
              <a:rPr lang="en-US" altLang="zh-CN" sz="1600" dirty="0"/>
              <a:t>》</a:t>
            </a:r>
            <a:r>
              <a:rPr lang="zh-CN" altLang="en-US" sz="1600" dirty="0"/>
              <a:t>杂志“中国上市公司</a:t>
            </a:r>
            <a:r>
              <a:rPr lang="en-US" altLang="zh-CN" sz="1600" dirty="0"/>
              <a:t>100</a:t>
            </a:r>
            <a:r>
              <a:rPr lang="zh-CN" altLang="en-US" sz="1600" dirty="0"/>
              <a:t>强”。</a:t>
            </a:r>
            <a:endParaRPr lang="en-US" altLang="zh-CN" sz="1600" dirty="0"/>
          </a:p>
        </p:txBody>
      </p:sp>
      <p:sp>
        <p:nvSpPr>
          <p:cNvPr id="8" name="Rectangle 7"/>
          <p:cNvSpPr/>
          <p:nvPr/>
        </p:nvSpPr>
        <p:spPr>
          <a:xfrm>
            <a:off x="714490" y="3381206"/>
            <a:ext cx="4119882" cy="2031123"/>
          </a:xfrm>
          <a:prstGeom prst="rect">
            <a:avLst/>
          </a:prstGeom>
        </p:spPr>
        <p:txBody>
          <a:bodyPr wrap="square" lIns="91428" tIns="45715" rIns="91428" bIns="45715">
            <a:spAutoFit/>
          </a:bodyPr>
          <a:lstStyle/>
          <a:p>
            <a:pPr>
              <a:lnSpc>
                <a:spcPct val="150000"/>
              </a:lnSpc>
              <a:spcBef>
                <a:spcPts val="600"/>
              </a:spcBef>
            </a:pPr>
            <a:r>
              <a:rPr lang="zh-CN" altLang="en-US" sz="2799" b="1" dirty="0">
                <a:solidFill>
                  <a:srgbClr val="0075B0"/>
                </a:solidFill>
              </a:rPr>
              <a:t>客户需求</a:t>
            </a:r>
            <a:endParaRPr lang="en-US" altLang="zh-CN" sz="1600" dirty="0"/>
          </a:p>
          <a:p>
            <a:pPr marL="285717" indent="-285717">
              <a:spcBef>
                <a:spcPts val="600"/>
              </a:spcBef>
              <a:buFont typeface="Arial"/>
              <a:buChar char="•"/>
            </a:pPr>
            <a:r>
              <a:rPr lang="zh-CN" altLang="zh-CN" sz="1600" dirty="0"/>
              <a:t>Infor ERP</a:t>
            </a:r>
            <a:r>
              <a:rPr lang="zh-CN" altLang="en-US" sz="1600" dirty="0"/>
              <a:t>，</a:t>
            </a:r>
            <a:r>
              <a:rPr lang="en-US" altLang="zh-CN" sz="1600" dirty="0"/>
              <a:t>PDM</a:t>
            </a:r>
            <a:r>
              <a:rPr lang="zh-CN" altLang="zh-CN" sz="1600" dirty="0"/>
              <a:t>系统</a:t>
            </a:r>
            <a:r>
              <a:rPr lang="zh-CN" altLang="en-US" sz="1600" dirty="0"/>
              <a:t>的高可用</a:t>
            </a:r>
            <a:endParaRPr lang="en-US" altLang="zh-CN" sz="1600" dirty="0"/>
          </a:p>
          <a:p>
            <a:pPr marL="285717" indent="-285717">
              <a:spcBef>
                <a:spcPts val="600"/>
              </a:spcBef>
              <a:buFont typeface="Arial"/>
              <a:buChar char="•"/>
            </a:pPr>
            <a:r>
              <a:rPr lang="zh-CN" altLang="zh-CN" sz="1600" dirty="0"/>
              <a:t>Infor ERP</a:t>
            </a:r>
            <a:r>
              <a:rPr lang="zh-CN" altLang="en-US" sz="1600" dirty="0"/>
              <a:t>，</a:t>
            </a:r>
            <a:r>
              <a:rPr lang="en-US" altLang="zh-CN" sz="1600" dirty="0"/>
              <a:t>PDM</a:t>
            </a:r>
            <a:r>
              <a:rPr lang="zh-CN" altLang="zh-CN" sz="1600" dirty="0"/>
              <a:t>系统</a:t>
            </a:r>
            <a:r>
              <a:rPr lang="zh-CN" altLang="en-US" sz="1600" dirty="0"/>
              <a:t>的压缩和缓存</a:t>
            </a:r>
            <a:endParaRPr lang="en-US" altLang="zh-CN" sz="1600" dirty="0"/>
          </a:p>
          <a:p>
            <a:pPr marL="285717" indent="-285717">
              <a:spcBef>
                <a:spcPts val="600"/>
              </a:spcBef>
              <a:buFont typeface="Arial"/>
              <a:buChar char="•"/>
            </a:pPr>
            <a:r>
              <a:rPr lang="zh-CN" altLang="en-US" sz="1600" dirty="0"/>
              <a:t>减少</a:t>
            </a:r>
            <a:r>
              <a:rPr lang="en-US" altLang="zh-CN" sz="1600" dirty="0"/>
              <a:t>ADC</a:t>
            </a:r>
            <a:r>
              <a:rPr lang="zh-CN" altLang="en-US" sz="1600" dirty="0"/>
              <a:t>实体设备的数量</a:t>
            </a:r>
            <a:endParaRPr lang="en-US" altLang="zh-CN" sz="1600" dirty="0"/>
          </a:p>
          <a:p>
            <a:pPr marL="285717" indent="-285717">
              <a:spcBef>
                <a:spcPts val="600"/>
              </a:spcBef>
              <a:buFont typeface="Arial"/>
              <a:buChar char="•"/>
            </a:pPr>
            <a:r>
              <a:rPr lang="zh-CN" altLang="en-US" sz="1600" dirty="0"/>
              <a:t>不同应用间的故障隔离</a:t>
            </a:r>
            <a:endParaRPr lang="en-US" altLang="zh-CN" sz="1600" dirty="0"/>
          </a:p>
        </p:txBody>
      </p:sp>
      <p:sp>
        <p:nvSpPr>
          <p:cNvPr id="9" name="Rectangle 2"/>
          <p:cNvSpPr/>
          <p:nvPr/>
        </p:nvSpPr>
        <p:spPr>
          <a:xfrm>
            <a:off x="5119834" y="1248162"/>
            <a:ext cx="5951682" cy="4570152"/>
          </a:xfrm>
          <a:prstGeom prst="rect">
            <a:avLst/>
          </a:prstGeom>
        </p:spPr>
        <p:txBody>
          <a:bodyPr wrap="square" lIns="91428" tIns="45715" rIns="91428" bIns="45715">
            <a:spAutoFit/>
          </a:bodyPr>
          <a:lstStyle/>
          <a:p>
            <a:pPr>
              <a:lnSpc>
                <a:spcPct val="150000"/>
              </a:lnSpc>
              <a:spcAft>
                <a:spcPts val="600"/>
              </a:spcAft>
            </a:pPr>
            <a:r>
              <a:rPr lang="en-US" altLang="zh-CN" sz="2799" b="1" dirty="0">
                <a:solidFill>
                  <a:srgbClr val="0075B0"/>
                </a:solidFill>
              </a:rPr>
              <a:t>Citrix</a:t>
            </a:r>
            <a:r>
              <a:rPr lang="zh-CN" altLang="en-US" sz="2799" b="1" dirty="0">
                <a:solidFill>
                  <a:srgbClr val="0075B0"/>
                </a:solidFill>
              </a:rPr>
              <a:t>的解决方案</a:t>
            </a:r>
            <a:endParaRPr lang="en-US" altLang="zh-CN" sz="1600" dirty="0"/>
          </a:p>
          <a:p>
            <a:pPr marL="285717" indent="-285717">
              <a:spcAft>
                <a:spcPts val="600"/>
              </a:spcAft>
              <a:buFont typeface="Arial"/>
              <a:buChar char="•"/>
            </a:pPr>
            <a:r>
              <a:rPr lang="en-US" altLang="zh-CN" sz="1600" dirty="0"/>
              <a:t>NetScaler</a:t>
            </a:r>
            <a:r>
              <a:rPr lang="zh-CN" altLang="en-US" sz="1600" dirty="0"/>
              <a:t>对应用系统进行负载均衡</a:t>
            </a:r>
            <a:endParaRPr lang="en-US" altLang="zh-CN" sz="1600" dirty="0"/>
          </a:p>
          <a:p>
            <a:pPr marL="285717" indent="-285717">
              <a:spcAft>
                <a:spcPts val="600"/>
              </a:spcAft>
              <a:buFont typeface="Arial"/>
              <a:buChar char="•"/>
            </a:pPr>
            <a:r>
              <a:rPr lang="en-US" altLang="zh-CN" sz="1600" dirty="0"/>
              <a:t>NetScaler</a:t>
            </a:r>
            <a:r>
              <a:rPr lang="zh-CN" altLang="en-US" sz="1600" dirty="0"/>
              <a:t>对</a:t>
            </a:r>
            <a:r>
              <a:rPr lang="en-US" altLang="zh-CN" sz="1600" dirty="0"/>
              <a:t>Infor </a:t>
            </a:r>
            <a:r>
              <a:rPr lang="zh-CN" altLang="en-US" sz="1600" dirty="0"/>
              <a:t>应用的加速</a:t>
            </a:r>
            <a:endParaRPr lang="en-US" altLang="zh-CN" sz="1600" dirty="0"/>
          </a:p>
          <a:p>
            <a:pPr marL="285717" indent="-285717">
              <a:spcAft>
                <a:spcPts val="600"/>
              </a:spcAft>
              <a:buFont typeface="Arial"/>
              <a:buChar char="•"/>
            </a:pPr>
            <a:r>
              <a:rPr lang="en-US" altLang="zh-CN" sz="1600" dirty="0"/>
              <a:t>NetScaler WAF</a:t>
            </a:r>
            <a:r>
              <a:rPr lang="zh-CN" altLang="en-US" sz="1600" dirty="0"/>
              <a:t>保护应用的交付</a:t>
            </a:r>
            <a:endParaRPr lang="en-US" altLang="zh-CN" sz="1600" dirty="0"/>
          </a:p>
          <a:p>
            <a:pPr marL="285717" indent="-285717">
              <a:spcAft>
                <a:spcPts val="600"/>
              </a:spcAft>
              <a:buFont typeface="Arial"/>
              <a:buChar char="•"/>
            </a:pPr>
            <a:r>
              <a:rPr lang="en-US" altLang="zh-CN" sz="1600" dirty="0"/>
              <a:t>NetScaler SDX </a:t>
            </a:r>
            <a:r>
              <a:rPr lang="zh-CN" altLang="en-US" sz="1600" dirty="0"/>
              <a:t>提供数量较多的</a:t>
            </a:r>
            <a:r>
              <a:rPr lang="en-US" altLang="zh-CN" sz="1600" dirty="0"/>
              <a:t>ADC </a:t>
            </a:r>
            <a:r>
              <a:rPr lang="zh-CN" altLang="en-US" sz="1600" dirty="0"/>
              <a:t>实例</a:t>
            </a:r>
            <a:endParaRPr lang="en-US" altLang="zh-CN" sz="1600" dirty="0"/>
          </a:p>
          <a:p>
            <a:pPr marL="285717" indent="-285717">
              <a:spcAft>
                <a:spcPts val="600"/>
              </a:spcAft>
              <a:buFont typeface="Arial"/>
              <a:buChar char="•"/>
            </a:pPr>
            <a:endParaRPr lang="en-US" altLang="zh-CN" sz="1600" dirty="0"/>
          </a:p>
          <a:p>
            <a:pPr>
              <a:spcAft>
                <a:spcPts val="600"/>
              </a:spcAft>
              <a:buClr>
                <a:srgbClr val="0075B0"/>
              </a:buClr>
            </a:pPr>
            <a:r>
              <a:rPr lang="zh-CN" altLang="en-US" sz="2799" b="1" dirty="0">
                <a:solidFill>
                  <a:srgbClr val="0075B0"/>
                </a:solidFill>
              </a:rPr>
              <a:t>为什么选择</a:t>
            </a:r>
            <a:r>
              <a:rPr lang="en-US" altLang="zh-CN" sz="2799" b="1" dirty="0">
                <a:solidFill>
                  <a:srgbClr val="0075B0"/>
                </a:solidFill>
              </a:rPr>
              <a:t>Citrix</a:t>
            </a:r>
            <a:endParaRPr lang="en-GB" sz="2799" b="1" dirty="0">
              <a:solidFill>
                <a:srgbClr val="0075B0"/>
              </a:solidFill>
            </a:endParaRPr>
          </a:p>
          <a:p>
            <a:pPr marL="285717" indent="-285717">
              <a:spcAft>
                <a:spcPts val="600"/>
              </a:spcAft>
              <a:buClr>
                <a:schemeClr val="accent1"/>
              </a:buClr>
              <a:buFont typeface="Arial"/>
              <a:buChar char="•"/>
            </a:pPr>
            <a:r>
              <a:rPr lang="zh-CN" altLang="en-US" sz="1600" dirty="0"/>
              <a:t>做为</a:t>
            </a:r>
            <a:r>
              <a:rPr lang="en-US" altLang="zh-CN" sz="1600" dirty="0"/>
              <a:t>Citrix </a:t>
            </a:r>
            <a:r>
              <a:rPr lang="zh-CN" altLang="en-US" sz="1600" dirty="0"/>
              <a:t>老客户，</a:t>
            </a:r>
            <a:r>
              <a:rPr lang="en-US" altLang="zh-CN" sz="1600" dirty="0"/>
              <a:t>NetScaler</a:t>
            </a:r>
            <a:r>
              <a:rPr lang="zh-CN" altLang="en-US" sz="1600" dirty="0"/>
              <a:t>技术的先进，设备运行的稳定性</a:t>
            </a:r>
            <a:r>
              <a:rPr lang="zh-CN" altLang="zh-CN" sz="1600" dirty="0"/>
              <a:t>是保证项目成功的决定性因素</a:t>
            </a:r>
            <a:r>
              <a:rPr lang="en-US" altLang="zh-CN" sz="1600" dirty="0"/>
              <a:t>.</a:t>
            </a:r>
          </a:p>
          <a:p>
            <a:pPr marL="285717" indent="-285717">
              <a:spcAft>
                <a:spcPts val="600"/>
              </a:spcAft>
              <a:buClr>
                <a:schemeClr val="accent1"/>
              </a:buClr>
              <a:buFont typeface="Arial"/>
              <a:buChar char="•"/>
            </a:pPr>
            <a:r>
              <a:rPr lang="en-US" altLang="zh-CN" sz="1600" dirty="0"/>
              <a:t>ADC</a:t>
            </a:r>
            <a:r>
              <a:rPr lang="zh-CN" altLang="en-US" sz="1600" dirty="0"/>
              <a:t>的性能扩展，运维管理，灵活性，硬件的成本等综合因素，</a:t>
            </a:r>
            <a:r>
              <a:rPr lang="en-US" altLang="zh-CN" sz="1600" dirty="0"/>
              <a:t>Citrix </a:t>
            </a:r>
            <a:r>
              <a:rPr lang="zh-CN" altLang="en-US" sz="1600" dirty="0"/>
              <a:t>提供最符合需求的解决方案</a:t>
            </a:r>
            <a:endParaRPr lang="en-US" altLang="zh-CN" sz="1600" dirty="0"/>
          </a:p>
          <a:p>
            <a:pPr marL="285717" indent="-285717">
              <a:spcAft>
                <a:spcPts val="600"/>
              </a:spcAft>
              <a:buClr>
                <a:schemeClr val="accent1"/>
              </a:buClr>
              <a:buFont typeface="Arial"/>
              <a:buChar char="•"/>
            </a:pPr>
            <a:r>
              <a:rPr lang="en-US" altLang="zh-CN" sz="1600" dirty="0"/>
              <a:t>Citrix</a:t>
            </a:r>
            <a:r>
              <a:rPr lang="zh-CN" altLang="en-US" sz="1600" dirty="0"/>
              <a:t>所提供的技术服务认可（包括</a:t>
            </a:r>
            <a:r>
              <a:rPr lang="en-US" altLang="zh-CN" sz="1600" dirty="0"/>
              <a:t>Citrix</a:t>
            </a:r>
            <a:r>
              <a:rPr lang="zh-CN" altLang="en-US" sz="1600" dirty="0"/>
              <a:t>工程师的和总集成商提供的技术支持）</a:t>
            </a:r>
            <a:endParaRPr lang="zh-CN" altLang="zh-CN" sz="1600" dirty="0"/>
          </a:p>
        </p:txBody>
      </p:sp>
      <p:sp>
        <p:nvSpPr>
          <p:cNvPr id="11" name="Title 3"/>
          <p:cNvSpPr txBox="1">
            <a:spLocks/>
          </p:cNvSpPr>
          <p:nvPr/>
        </p:nvSpPr>
        <p:spPr>
          <a:xfrm>
            <a:off x="502159" y="280221"/>
            <a:ext cx="10264637" cy="1081165"/>
          </a:xfrm>
          <a:prstGeom prst="rect">
            <a:avLst/>
          </a:prstGeom>
        </p:spPr>
        <p:txBody>
          <a:bodyPr vert="horz" lIns="121888" tIns="60944" rIns="121888" bIns="60944" rtlCol="0" anchor="ctr">
            <a:noAutofit/>
          </a:bodyPr>
          <a:lstStyle>
            <a:lvl1pPr marL="0" indent="0" algn="l" defTabSz="914400" rtl="0" eaLnBrk="1" latinLnBrk="0" hangingPunct="1">
              <a:spcBef>
                <a:spcPct val="0"/>
              </a:spcBef>
              <a:buNone/>
              <a:defRPr lang="en-US" sz="2600" b="1" kern="1200" baseline="0">
                <a:solidFill>
                  <a:srgbClr val="4D4F53"/>
                </a:solidFill>
                <a:latin typeface="Arial" pitchFamily="34" charset="0"/>
                <a:ea typeface="黑体" panose="02010609060101010101" pitchFamily="49" charset="-122"/>
                <a:cs typeface="+mj-cs"/>
              </a:defRPr>
            </a:lvl1pPr>
          </a:lstStyle>
          <a:p>
            <a:pPr>
              <a:lnSpc>
                <a:spcPts val="3999"/>
              </a:lnSpc>
            </a:pPr>
            <a:endParaRPr lang="zh-TW" altLang="en-US" sz="3732" dirty="0"/>
          </a:p>
        </p:txBody>
      </p:sp>
      <p:sp>
        <p:nvSpPr>
          <p:cNvPr id="2" name="Title 1"/>
          <p:cNvSpPr>
            <a:spLocks noGrp="1"/>
          </p:cNvSpPr>
          <p:nvPr>
            <p:ph type="title"/>
          </p:nvPr>
        </p:nvSpPr>
        <p:spPr/>
        <p:txBody>
          <a:bodyPr/>
          <a:lstStyle/>
          <a:p>
            <a:r>
              <a:rPr lang="zh-TW" altLang="en-US" dirty="0"/>
              <a:t>案例</a:t>
            </a:r>
            <a:r>
              <a:rPr lang="zh-TW" altLang="en-US" dirty="0" smtClean="0"/>
              <a:t>分析</a:t>
            </a:r>
            <a:endParaRPr lang="en-US" dirty="0"/>
          </a:p>
        </p:txBody>
      </p:sp>
    </p:spTree>
    <p:extLst>
      <p:ext uri="{BB962C8B-B14F-4D97-AF65-F5344CB8AC3E}">
        <p14:creationId xmlns:p14="http://schemas.microsoft.com/office/powerpoint/2010/main" val="1507813339"/>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 name="Rounded Rectangle 2169"/>
          <p:cNvSpPr/>
          <p:nvPr/>
        </p:nvSpPr>
        <p:spPr bwMode="auto">
          <a:xfrm>
            <a:off x="886566" y="4510600"/>
            <a:ext cx="10989059" cy="771657"/>
          </a:xfrm>
          <a:prstGeom prst="roundRect">
            <a:avLst/>
          </a:prstGeom>
          <a:solidFill>
            <a:schemeClr val="accent1">
              <a:lumMod val="20000"/>
              <a:lumOff val="80000"/>
            </a:schemeClr>
          </a:solidFill>
          <a:ln w="22225" cap="flat" cmpd="sng" algn="ctr">
            <a:solidFill>
              <a:schemeClr val="tx1"/>
            </a:solidFill>
            <a:prstDash val="dash"/>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sp>
        <p:nvSpPr>
          <p:cNvPr id="3" name="Title 2"/>
          <p:cNvSpPr>
            <a:spLocks noGrp="1"/>
          </p:cNvSpPr>
          <p:nvPr>
            <p:ph type="title"/>
          </p:nvPr>
        </p:nvSpPr>
        <p:spPr/>
        <p:txBody>
          <a:bodyPr/>
          <a:lstStyle/>
          <a:p>
            <a:r>
              <a:rPr lang="en-US" dirty="0" smtClean="0">
                <a:latin typeface="Microsoft YaHei" charset="-122"/>
                <a:ea typeface="Microsoft YaHei" charset="-122"/>
                <a:cs typeface="Microsoft YaHei" charset="-122"/>
              </a:rPr>
              <a:t>SDX</a:t>
            </a:r>
            <a:r>
              <a:rPr lang="zh-TW" altLang="en-US" dirty="0" smtClean="0">
                <a:latin typeface="Microsoft YaHei" charset="-122"/>
                <a:ea typeface="Microsoft YaHei" charset="-122"/>
                <a:cs typeface="Microsoft YaHei" charset="-122"/>
              </a:rPr>
              <a:t>资源池</a:t>
            </a:r>
            <a:endParaRPr lang="en-US" dirty="0">
              <a:latin typeface="Microsoft YaHei" charset="-122"/>
              <a:ea typeface="Microsoft YaHei" charset="-122"/>
              <a:cs typeface="Microsoft YaHei" charset="-122"/>
            </a:endParaRPr>
          </a:p>
        </p:txBody>
      </p:sp>
      <p:grpSp>
        <p:nvGrpSpPr>
          <p:cNvPr id="7" name="Group 6"/>
          <p:cNvGrpSpPr/>
          <p:nvPr/>
        </p:nvGrpSpPr>
        <p:grpSpPr>
          <a:xfrm>
            <a:off x="2381855" y="2094658"/>
            <a:ext cx="493850" cy="143669"/>
            <a:chOff x="1554163" y="-1593555"/>
            <a:chExt cx="7759700" cy="2257425"/>
          </a:xfrm>
          <a:solidFill>
            <a:schemeClr val="bg2"/>
          </a:solidFill>
        </p:grpSpPr>
        <p:sp>
          <p:nvSpPr>
            <p:cNvPr id="8"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p:cNvGrpSpPr/>
          <p:nvPr/>
        </p:nvGrpSpPr>
        <p:grpSpPr>
          <a:xfrm>
            <a:off x="2454854" y="1686812"/>
            <a:ext cx="333558" cy="304710"/>
            <a:chOff x="4221370" y="3157296"/>
            <a:chExt cx="344488" cy="346075"/>
          </a:xfrm>
          <a:solidFill>
            <a:schemeClr val="bg2"/>
          </a:solidFill>
        </p:grpSpPr>
        <p:sp>
          <p:nvSpPr>
            <p:cNvPr id="19"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23"/>
          <p:cNvGrpSpPr/>
          <p:nvPr/>
        </p:nvGrpSpPr>
        <p:grpSpPr>
          <a:xfrm>
            <a:off x="3003813" y="2094658"/>
            <a:ext cx="493850" cy="143669"/>
            <a:chOff x="1554163" y="-1593555"/>
            <a:chExt cx="7759700" cy="2257425"/>
          </a:xfrm>
          <a:solidFill>
            <a:schemeClr val="bg2"/>
          </a:solidFill>
        </p:grpSpPr>
        <p:sp>
          <p:nvSpPr>
            <p:cNvPr id="25"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Group 34"/>
          <p:cNvGrpSpPr/>
          <p:nvPr/>
        </p:nvGrpSpPr>
        <p:grpSpPr>
          <a:xfrm>
            <a:off x="3076812" y="1686812"/>
            <a:ext cx="333558" cy="304710"/>
            <a:chOff x="4221370" y="3157296"/>
            <a:chExt cx="344488" cy="346075"/>
          </a:xfrm>
          <a:solidFill>
            <a:schemeClr val="bg2"/>
          </a:solidFill>
        </p:grpSpPr>
        <p:sp>
          <p:nvSpPr>
            <p:cNvPr id="36"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40"/>
          <p:cNvGrpSpPr/>
          <p:nvPr/>
        </p:nvGrpSpPr>
        <p:grpSpPr>
          <a:xfrm>
            <a:off x="2380037" y="2400275"/>
            <a:ext cx="476251" cy="222250"/>
            <a:chOff x="1445223" y="5224606"/>
            <a:chExt cx="476251" cy="222250"/>
          </a:xfrm>
        </p:grpSpPr>
        <p:sp>
          <p:nvSpPr>
            <p:cNvPr id="4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p:cNvGrpSpPr/>
          <p:nvPr/>
        </p:nvGrpSpPr>
        <p:grpSpPr>
          <a:xfrm>
            <a:off x="3027753" y="2398975"/>
            <a:ext cx="476251" cy="222250"/>
            <a:chOff x="1445223" y="5224606"/>
            <a:chExt cx="476251" cy="222250"/>
          </a:xfrm>
        </p:grpSpPr>
        <p:sp>
          <p:nvSpPr>
            <p:cNvPr id="56"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0" name="TextBox 149"/>
          <p:cNvSpPr txBox="1"/>
          <p:nvPr/>
        </p:nvSpPr>
        <p:spPr>
          <a:xfrm>
            <a:off x="2499697" y="2189308"/>
            <a:ext cx="875561" cy="215444"/>
          </a:xfrm>
          <a:prstGeom prst="rect">
            <a:avLst/>
          </a:prstGeom>
          <a:noFill/>
        </p:spPr>
        <p:txBody>
          <a:bodyPr wrap="none" rtlCol="0">
            <a:spAutoFit/>
          </a:bodyPr>
          <a:lstStyle/>
          <a:p>
            <a:r>
              <a:rPr lang="en-US" sz="800" smtClean="0">
                <a:solidFill>
                  <a:schemeClr val="bg2"/>
                </a:solidFill>
              </a:rPr>
              <a:t>LLB and GSLB</a:t>
            </a:r>
            <a:endParaRPr lang="en-US" sz="800" dirty="0" smtClean="0">
              <a:solidFill>
                <a:schemeClr val="bg2"/>
              </a:solidFill>
            </a:endParaRPr>
          </a:p>
        </p:txBody>
      </p:sp>
      <p:sp>
        <p:nvSpPr>
          <p:cNvPr id="499" name="Rounded Rectangle 498"/>
          <p:cNvSpPr/>
          <p:nvPr/>
        </p:nvSpPr>
        <p:spPr bwMode="auto">
          <a:xfrm>
            <a:off x="2753150" y="5493299"/>
            <a:ext cx="6612028" cy="867838"/>
          </a:xfrm>
          <a:prstGeom prst="roundRect">
            <a:avLst/>
          </a:prstGeom>
          <a:solidFill>
            <a:schemeClr val="accent6">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r>
              <a:rPr lang="zh-TW" altLang="en-US" sz="2000" dirty="0" smtClean="0">
                <a:solidFill>
                  <a:schemeClr val="accent6">
                    <a:lumMod val="75000"/>
                  </a:schemeClr>
                </a:solidFill>
                <a:latin typeface="Microsoft YaHei" charset="-122"/>
                <a:ea typeface="Microsoft YaHei" charset="-122"/>
                <a:cs typeface="Microsoft YaHei" charset="-122"/>
              </a:rPr>
              <a:t>建构</a:t>
            </a:r>
            <a:r>
              <a:rPr lang="en-US" altLang="zh-TW" sz="2000" dirty="0" smtClean="0">
                <a:solidFill>
                  <a:schemeClr val="accent6">
                    <a:lumMod val="75000"/>
                  </a:schemeClr>
                </a:solidFill>
                <a:latin typeface="Microsoft YaHei" charset="-122"/>
                <a:ea typeface="Microsoft YaHei" charset="-122"/>
                <a:cs typeface="Microsoft YaHei" charset="-122"/>
              </a:rPr>
              <a:t>ADC</a:t>
            </a:r>
            <a:r>
              <a:rPr lang="zh-TW" altLang="en-US" sz="2000" dirty="0" smtClean="0">
                <a:solidFill>
                  <a:schemeClr val="accent6">
                    <a:lumMod val="75000"/>
                  </a:schemeClr>
                </a:solidFill>
                <a:latin typeface="Microsoft YaHei" charset="-122"/>
                <a:ea typeface="Microsoft YaHei" charset="-122"/>
                <a:cs typeface="Microsoft YaHei" charset="-122"/>
              </a:rPr>
              <a:t>资源池</a:t>
            </a:r>
            <a:endParaRPr lang="en-US" altLang="zh-TW" sz="2000" dirty="0">
              <a:solidFill>
                <a:schemeClr val="accent6">
                  <a:lumMod val="75000"/>
                </a:schemeClr>
              </a:solidFill>
              <a:latin typeface="Microsoft YaHei" charset="-122"/>
              <a:ea typeface="Microsoft YaHei" charset="-122"/>
              <a:cs typeface="Microsoft YaHei" charset="-122"/>
            </a:endParaRPr>
          </a:p>
          <a:p>
            <a:pPr algn="ctr" defTabSz="1461590" fontAlgn="base">
              <a:spcBef>
                <a:spcPct val="0"/>
              </a:spcBef>
              <a:spcAft>
                <a:spcPct val="0"/>
              </a:spcAft>
            </a:pPr>
            <a:r>
              <a:rPr lang="zh-TW" altLang="en-US" sz="2000" dirty="0" smtClean="0">
                <a:solidFill>
                  <a:schemeClr val="accent6">
                    <a:lumMod val="75000"/>
                  </a:schemeClr>
                </a:solidFill>
                <a:latin typeface="Microsoft YaHei" charset="-122"/>
                <a:ea typeface="Microsoft YaHei" charset="-122"/>
                <a:cs typeface="Microsoft YaHei" charset="-122"/>
              </a:rPr>
              <a:t>优点：成本低，资源弾性調度，</a:t>
            </a:r>
            <a:endParaRPr lang="en-US" altLang="zh-TW" sz="2000" dirty="0" smtClean="0">
              <a:solidFill>
                <a:schemeClr val="accent6">
                  <a:lumMod val="75000"/>
                </a:schemeClr>
              </a:solidFill>
              <a:latin typeface="Microsoft YaHei" charset="-122"/>
              <a:ea typeface="Microsoft YaHei" charset="-122"/>
              <a:cs typeface="Microsoft YaHei" charset="-122"/>
            </a:endParaRPr>
          </a:p>
          <a:p>
            <a:pPr algn="ctr" defTabSz="1461590" fontAlgn="base">
              <a:spcBef>
                <a:spcPct val="0"/>
              </a:spcBef>
              <a:spcAft>
                <a:spcPct val="0"/>
              </a:spcAft>
            </a:pPr>
            <a:r>
              <a:rPr lang="zh-TW" altLang="en-US" sz="2000" dirty="0" smtClean="0">
                <a:solidFill>
                  <a:schemeClr val="accent6">
                    <a:lumMod val="75000"/>
                  </a:schemeClr>
                </a:solidFill>
                <a:latin typeface="Microsoft YaHei" charset="-122"/>
                <a:ea typeface="Microsoft YaHei" charset="-122"/>
                <a:cs typeface="Microsoft YaHei" charset="-122"/>
              </a:rPr>
              <a:t>加快应用上线時間，滿足安全與審計要求</a:t>
            </a:r>
            <a:endParaRPr lang="en-US" sz="2000" dirty="0" smtClean="0">
              <a:solidFill>
                <a:schemeClr val="accent6">
                  <a:lumMod val="75000"/>
                </a:schemeClr>
              </a:solidFill>
              <a:latin typeface="Microsoft YaHei" charset="-122"/>
              <a:ea typeface="Microsoft YaHei" charset="-122"/>
              <a:cs typeface="Microsoft YaHei" charset="-122"/>
            </a:endParaRPr>
          </a:p>
        </p:txBody>
      </p:sp>
      <p:sp>
        <p:nvSpPr>
          <p:cNvPr id="597" name="Rectangle 596"/>
          <p:cNvSpPr/>
          <p:nvPr/>
        </p:nvSpPr>
        <p:spPr bwMode="auto">
          <a:xfrm>
            <a:off x="977518" y="4571349"/>
            <a:ext cx="3972152" cy="62020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598" name="TextBox 597"/>
          <p:cNvSpPr txBox="1"/>
          <p:nvPr/>
        </p:nvSpPr>
        <p:spPr>
          <a:xfrm>
            <a:off x="996981" y="4577927"/>
            <a:ext cx="3952689"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DB/Storage Tier</a:t>
            </a:r>
            <a:r>
              <a:rPr lang="en-US" altLang="zh-TW" sz="1000" dirty="0" smtClean="0">
                <a:solidFill>
                  <a:schemeClr val="tx1">
                    <a:lumMod val="85000"/>
                    <a:lumOff val="15000"/>
                  </a:schemeClr>
                </a:solidFill>
                <a:latin typeface="Arial"/>
                <a:cs typeface="Arial"/>
              </a:rPr>
              <a:t>(Active)</a:t>
            </a:r>
            <a:endParaRPr lang="en-US" sz="1000" dirty="0" smtClean="0">
              <a:solidFill>
                <a:schemeClr val="tx1">
                  <a:lumMod val="85000"/>
                  <a:lumOff val="15000"/>
                </a:schemeClr>
              </a:solidFill>
              <a:latin typeface="Arial"/>
              <a:cs typeface="Arial"/>
            </a:endParaRPr>
          </a:p>
        </p:txBody>
      </p:sp>
      <p:grpSp>
        <p:nvGrpSpPr>
          <p:cNvPr id="600" name="Group 599"/>
          <p:cNvGrpSpPr/>
          <p:nvPr/>
        </p:nvGrpSpPr>
        <p:grpSpPr>
          <a:xfrm>
            <a:off x="6018945" y="1179953"/>
            <a:ext cx="956776" cy="638017"/>
            <a:chOff x="9455150" y="2508250"/>
            <a:chExt cx="423863" cy="282575"/>
          </a:xfrm>
          <a:solidFill>
            <a:srgbClr val="414141"/>
          </a:solidFill>
        </p:grpSpPr>
        <p:sp>
          <p:nvSpPr>
            <p:cNvPr id="601" name="Freeform 80"/>
            <p:cNvSpPr>
              <a:spLocks/>
            </p:cNvSpPr>
            <p:nvPr/>
          </p:nvSpPr>
          <p:spPr bwMode="auto">
            <a:xfrm>
              <a:off x="9455150" y="2667000"/>
              <a:ext cx="125413" cy="93663"/>
            </a:xfrm>
            <a:custGeom>
              <a:avLst/>
              <a:gdLst>
                <a:gd name="T0" fmla="*/ 33 w 33"/>
                <a:gd name="T1" fmla="*/ 3 h 25"/>
                <a:gd name="T2" fmla="*/ 21 w 33"/>
                <a:gd name="T3" fmla="*/ 0 h 25"/>
                <a:gd name="T4" fmla="*/ 0 w 33"/>
                <a:gd name="T5" fmla="*/ 19 h 25"/>
                <a:gd name="T6" fmla="*/ 0 w 33"/>
                <a:gd name="T7" fmla="*/ 21 h 25"/>
                <a:gd name="T8" fmla="*/ 0 w 33"/>
                <a:gd name="T9" fmla="*/ 22 h 25"/>
                <a:gd name="T10" fmla="*/ 21 w 33"/>
                <a:gd name="T11" fmla="*/ 25 h 25"/>
                <a:gd name="T12" fmla="*/ 22 w 33"/>
                <a:gd name="T13" fmla="*/ 25 h 25"/>
                <a:gd name="T14" fmla="*/ 33 w 33"/>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5">
                  <a:moveTo>
                    <a:pt x="33" y="3"/>
                  </a:moveTo>
                  <a:cubicBezTo>
                    <a:pt x="30" y="1"/>
                    <a:pt x="26" y="0"/>
                    <a:pt x="21" y="0"/>
                  </a:cubicBezTo>
                  <a:cubicBezTo>
                    <a:pt x="10" y="0"/>
                    <a:pt x="1" y="8"/>
                    <a:pt x="0" y="19"/>
                  </a:cubicBezTo>
                  <a:cubicBezTo>
                    <a:pt x="0" y="20"/>
                    <a:pt x="0" y="21"/>
                    <a:pt x="0" y="21"/>
                  </a:cubicBezTo>
                  <a:cubicBezTo>
                    <a:pt x="0" y="22"/>
                    <a:pt x="0" y="22"/>
                    <a:pt x="0" y="22"/>
                  </a:cubicBezTo>
                  <a:cubicBezTo>
                    <a:pt x="7" y="24"/>
                    <a:pt x="14" y="25"/>
                    <a:pt x="21" y="25"/>
                  </a:cubicBezTo>
                  <a:cubicBezTo>
                    <a:pt x="22" y="25"/>
                    <a:pt x="22" y="25"/>
                    <a:pt x="22" y="25"/>
                  </a:cubicBezTo>
                  <a:cubicBezTo>
                    <a:pt x="23" y="17"/>
                    <a:pt x="27" y="9"/>
                    <a:pt x="3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02" name="Group 601"/>
            <p:cNvGrpSpPr/>
            <p:nvPr/>
          </p:nvGrpSpPr>
          <p:grpSpPr>
            <a:xfrm>
              <a:off x="9493250" y="2508250"/>
              <a:ext cx="385763" cy="282575"/>
              <a:chOff x="9493250" y="2508250"/>
              <a:chExt cx="385763" cy="282575"/>
            </a:xfrm>
            <a:grpFill/>
          </p:grpSpPr>
          <p:sp>
            <p:nvSpPr>
              <p:cNvPr id="603" name="Oval 79"/>
              <p:cNvSpPr>
                <a:spLocks noChangeArrowheads="1"/>
              </p:cNvSpPr>
              <p:nvPr/>
            </p:nvSpPr>
            <p:spPr bwMode="auto">
              <a:xfrm>
                <a:off x="9493250" y="2565400"/>
                <a:ext cx="87313" cy="8255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81"/>
              <p:cNvSpPr>
                <a:spLocks noChangeArrowheads="1"/>
              </p:cNvSpPr>
              <p:nvPr/>
            </p:nvSpPr>
            <p:spPr bwMode="auto">
              <a:xfrm>
                <a:off x="9753600" y="2565400"/>
                <a:ext cx="87313" cy="85725"/>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2"/>
              <p:cNvSpPr>
                <a:spLocks/>
              </p:cNvSpPr>
              <p:nvPr/>
            </p:nvSpPr>
            <p:spPr bwMode="auto">
              <a:xfrm>
                <a:off x="9758363" y="2667000"/>
                <a:ext cx="120650" cy="96838"/>
              </a:xfrm>
              <a:custGeom>
                <a:avLst/>
                <a:gdLst>
                  <a:gd name="T0" fmla="*/ 32 w 32"/>
                  <a:gd name="T1" fmla="*/ 20 h 26"/>
                  <a:gd name="T2" fmla="*/ 11 w 32"/>
                  <a:gd name="T3" fmla="*/ 0 h 26"/>
                  <a:gd name="T4" fmla="*/ 0 w 32"/>
                  <a:gd name="T5" fmla="*/ 3 h 26"/>
                  <a:gd name="T6" fmla="*/ 12 w 32"/>
                  <a:gd name="T7" fmla="*/ 26 h 26"/>
                  <a:gd name="T8" fmla="*/ 32 w 32"/>
                  <a:gd name="T9" fmla="*/ 23 h 26"/>
                  <a:gd name="T10" fmla="*/ 32 w 32"/>
                  <a:gd name="T11" fmla="*/ 22 h 26"/>
                  <a:gd name="T12" fmla="*/ 32 w 32"/>
                  <a:gd name="T13" fmla="*/ 20 h 26"/>
                </a:gdLst>
                <a:ahLst/>
                <a:cxnLst>
                  <a:cxn ang="0">
                    <a:pos x="T0" y="T1"/>
                  </a:cxn>
                  <a:cxn ang="0">
                    <a:pos x="T2" y="T3"/>
                  </a:cxn>
                  <a:cxn ang="0">
                    <a:pos x="T4" y="T5"/>
                  </a:cxn>
                  <a:cxn ang="0">
                    <a:pos x="T6" y="T7"/>
                  </a:cxn>
                  <a:cxn ang="0">
                    <a:pos x="T8" y="T9"/>
                  </a:cxn>
                  <a:cxn ang="0">
                    <a:pos x="T10" y="T11"/>
                  </a:cxn>
                  <a:cxn ang="0">
                    <a:pos x="T12" y="T13"/>
                  </a:cxn>
                </a:cxnLst>
                <a:rect l="0" t="0" r="r" b="b"/>
                <a:pathLst>
                  <a:path w="32" h="26">
                    <a:moveTo>
                      <a:pt x="32" y="20"/>
                    </a:moveTo>
                    <a:cubicBezTo>
                      <a:pt x="31" y="9"/>
                      <a:pt x="22" y="0"/>
                      <a:pt x="11" y="0"/>
                    </a:cubicBezTo>
                    <a:cubicBezTo>
                      <a:pt x="7" y="0"/>
                      <a:pt x="4" y="1"/>
                      <a:pt x="0" y="3"/>
                    </a:cubicBezTo>
                    <a:cubicBezTo>
                      <a:pt x="7" y="9"/>
                      <a:pt x="11" y="17"/>
                      <a:pt x="12" y="26"/>
                    </a:cubicBezTo>
                    <a:cubicBezTo>
                      <a:pt x="19" y="26"/>
                      <a:pt x="26" y="25"/>
                      <a:pt x="32" y="23"/>
                    </a:cubicBezTo>
                    <a:cubicBezTo>
                      <a:pt x="32" y="22"/>
                      <a:pt x="32" y="22"/>
                      <a:pt x="32" y="22"/>
                    </a:cubicBezTo>
                    <a:cubicBezTo>
                      <a:pt x="32" y="21"/>
                      <a:pt x="32" y="21"/>
                      <a:pt x="32"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3"/>
              <p:cNvSpPr>
                <a:spLocks/>
              </p:cNvSpPr>
              <p:nvPr/>
            </p:nvSpPr>
            <p:spPr bwMode="auto">
              <a:xfrm>
                <a:off x="9553575" y="2651125"/>
                <a:ext cx="230188" cy="139700"/>
              </a:xfrm>
              <a:custGeom>
                <a:avLst/>
                <a:gdLst>
                  <a:gd name="T0" fmla="*/ 61 w 61"/>
                  <a:gd name="T1" fmla="*/ 31 h 37"/>
                  <a:gd name="T2" fmla="*/ 61 w 61"/>
                  <a:gd name="T3" fmla="*/ 32 h 37"/>
                  <a:gd name="T4" fmla="*/ 30 w 61"/>
                  <a:gd name="T5" fmla="*/ 37 h 37"/>
                  <a:gd name="T6" fmla="*/ 0 w 61"/>
                  <a:gd name="T7" fmla="*/ 32 h 37"/>
                  <a:gd name="T8" fmla="*/ 0 w 61"/>
                  <a:gd name="T9" fmla="*/ 31 h 37"/>
                  <a:gd name="T10" fmla="*/ 0 w 61"/>
                  <a:gd name="T11" fmla="*/ 28 h 37"/>
                  <a:gd name="T12" fmla="*/ 30 w 61"/>
                  <a:gd name="T13" fmla="*/ 0 h 37"/>
                  <a:gd name="T14" fmla="*/ 61 w 61"/>
                  <a:gd name="T15" fmla="*/ 28 h 37"/>
                  <a:gd name="T16" fmla="*/ 61 w 61"/>
                  <a:gd name="T1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61" y="31"/>
                    </a:moveTo>
                    <a:cubicBezTo>
                      <a:pt x="61" y="32"/>
                      <a:pt x="61" y="32"/>
                      <a:pt x="61" y="32"/>
                    </a:cubicBezTo>
                    <a:cubicBezTo>
                      <a:pt x="51" y="35"/>
                      <a:pt x="41" y="37"/>
                      <a:pt x="30" y="37"/>
                    </a:cubicBezTo>
                    <a:cubicBezTo>
                      <a:pt x="20" y="37"/>
                      <a:pt x="10" y="35"/>
                      <a:pt x="0" y="32"/>
                    </a:cubicBezTo>
                    <a:cubicBezTo>
                      <a:pt x="0" y="31"/>
                      <a:pt x="0" y="31"/>
                      <a:pt x="0" y="31"/>
                    </a:cubicBezTo>
                    <a:cubicBezTo>
                      <a:pt x="0" y="30"/>
                      <a:pt x="0" y="29"/>
                      <a:pt x="0" y="28"/>
                    </a:cubicBezTo>
                    <a:cubicBezTo>
                      <a:pt x="1" y="13"/>
                      <a:pt x="14" y="0"/>
                      <a:pt x="30" y="0"/>
                    </a:cubicBezTo>
                    <a:cubicBezTo>
                      <a:pt x="46" y="0"/>
                      <a:pt x="59" y="13"/>
                      <a:pt x="61" y="28"/>
                    </a:cubicBezTo>
                    <a:cubicBezTo>
                      <a:pt x="61" y="29"/>
                      <a:pt x="61" y="30"/>
                      <a:pt x="61" y="3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4"/>
              <p:cNvSpPr>
                <a:spLocks/>
              </p:cNvSpPr>
              <p:nvPr/>
            </p:nvSpPr>
            <p:spPr bwMode="auto">
              <a:xfrm>
                <a:off x="9553575" y="2651125"/>
                <a:ext cx="230188" cy="139700"/>
              </a:xfrm>
              <a:custGeom>
                <a:avLst/>
                <a:gdLst>
                  <a:gd name="T0" fmla="*/ 30 w 61"/>
                  <a:gd name="T1" fmla="*/ 0 h 37"/>
                  <a:gd name="T2" fmla="*/ 0 w 61"/>
                  <a:gd name="T3" fmla="*/ 28 h 37"/>
                  <a:gd name="T4" fmla="*/ 0 w 61"/>
                  <a:gd name="T5" fmla="*/ 31 h 37"/>
                  <a:gd name="T6" fmla="*/ 0 w 61"/>
                  <a:gd name="T7" fmla="*/ 32 h 37"/>
                  <a:gd name="T8" fmla="*/ 30 w 61"/>
                  <a:gd name="T9" fmla="*/ 37 h 37"/>
                  <a:gd name="T10" fmla="*/ 61 w 61"/>
                  <a:gd name="T11" fmla="*/ 32 h 37"/>
                  <a:gd name="T12" fmla="*/ 61 w 61"/>
                  <a:gd name="T13" fmla="*/ 31 h 37"/>
                  <a:gd name="T14" fmla="*/ 61 w 61"/>
                  <a:gd name="T15" fmla="*/ 28 h 37"/>
                  <a:gd name="T16" fmla="*/ 30 w 6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7">
                    <a:moveTo>
                      <a:pt x="30" y="0"/>
                    </a:moveTo>
                    <a:cubicBezTo>
                      <a:pt x="14" y="0"/>
                      <a:pt x="1" y="13"/>
                      <a:pt x="0" y="28"/>
                    </a:cubicBezTo>
                    <a:cubicBezTo>
                      <a:pt x="0" y="29"/>
                      <a:pt x="0" y="30"/>
                      <a:pt x="0" y="31"/>
                    </a:cubicBezTo>
                    <a:cubicBezTo>
                      <a:pt x="0" y="32"/>
                      <a:pt x="0" y="32"/>
                      <a:pt x="0" y="32"/>
                    </a:cubicBezTo>
                    <a:cubicBezTo>
                      <a:pt x="10" y="35"/>
                      <a:pt x="20" y="37"/>
                      <a:pt x="30" y="37"/>
                    </a:cubicBezTo>
                    <a:cubicBezTo>
                      <a:pt x="41" y="37"/>
                      <a:pt x="51" y="35"/>
                      <a:pt x="61" y="32"/>
                    </a:cubicBezTo>
                    <a:cubicBezTo>
                      <a:pt x="61" y="31"/>
                      <a:pt x="61" y="31"/>
                      <a:pt x="61" y="31"/>
                    </a:cubicBezTo>
                    <a:cubicBezTo>
                      <a:pt x="61" y="30"/>
                      <a:pt x="61" y="29"/>
                      <a:pt x="61" y="28"/>
                    </a:cubicBezTo>
                    <a:cubicBezTo>
                      <a:pt x="59" y="13"/>
                      <a:pt x="46" y="0"/>
                      <a:pt x="3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85"/>
              <p:cNvSpPr>
                <a:spLocks noChangeArrowheads="1"/>
              </p:cNvSpPr>
              <p:nvPr/>
            </p:nvSpPr>
            <p:spPr bwMode="auto">
              <a:xfrm>
                <a:off x="9607550" y="2508250"/>
                <a:ext cx="123825" cy="12065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09" name="Group 608"/>
          <p:cNvGrpSpPr/>
          <p:nvPr/>
        </p:nvGrpSpPr>
        <p:grpSpPr>
          <a:xfrm>
            <a:off x="2210949" y="4862655"/>
            <a:ext cx="276755" cy="283955"/>
            <a:chOff x="398670" y="3159457"/>
            <a:chExt cx="304800" cy="343914"/>
          </a:xfrm>
          <a:solidFill>
            <a:schemeClr val="bg2"/>
          </a:solidFill>
        </p:grpSpPr>
        <p:sp>
          <p:nvSpPr>
            <p:cNvPr id="610"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2" name="Group 611"/>
          <p:cNvGrpSpPr/>
          <p:nvPr/>
        </p:nvGrpSpPr>
        <p:grpSpPr>
          <a:xfrm>
            <a:off x="2526630" y="4863498"/>
            <a:ext cx="276755" cy="283955"/>
            <a:chOff x="398670" y="3159457"/>
            <a:chExt cx="304800" cy="343914"/>
          </a:xfrm>
          <a:solidFill>
            <a:schemeClr val="bg2"/>
          </a:solidFill>
        </p:grpSpPr>
        <p:sp>
          <p:nvSpPr>
            <p:cNvPr id="613"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5" name="Group 614"/>
          <p:cNvGrpSpPr/>
          <p:nvPr/>
        </p:nvGrpSpPr>
        <p:grpSpPr>
          <a:xfrm>
            <a:off x="3005964" y="4905410"/>
            <a:ext cx="281315" cy="213211"/>
            <a:chOff x="8483601" y="394805"/>
            <a:chExt cx="360363" cy="273050"/>
          </a:xfrm>
          <a:solidFill>
            <a:schemeClr val="bg2"/>
          </a:solidFill>
        </p:grpSpPr>
        <p:sp>
          <p:nvSpPr>
            <p:cNvPr id="616"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8" name="Group 617"/>
          <p:cNvGrpSpPr/>
          <p:nvPr/>
        </p:nvGrpSpPr>
        <p:grpSpPr>
          <a:xfrm>
            <a:off x="3422779" y="4908166"/>
            <a:ext cx="281315" cy="213211"/>
            <a:chOff x="8483601" y="394805"/>
            <a:chExt cx="360363" cy="273050"/>
          </a:xfrm>
          <a:solidFill>
            <a:schemeClr val="bg2"/>
          </a:solidFill>
        </p:grpSpPr>
        <p:sp>
          <p:nvSpPr>
            <p:cNvPr id="619"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1" name="Group 620"/>
          <p:cNvGrpSpPr/>
          <p:nvPr/>
        </p:nvGrpSpPr>
        <p:grpSpPr>
          <a:xfrm>
            <a:off x="3829973" y="4907294"/>
            <a:ext cx="281315" cy="213211"/>
            <a:chOff x="8483601" y="394805"/>
            <a:chExt cx="360363" cy="273050"/>
          </a:xfrm>
          <a:solidFill>
            <a:schemeClr val="bg2"/>
          </a:solidFill>
        </p:grpSpPr>
        <p:sp>
          <p:nvSpPr>
            <p:cNvPr id="622"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4" name="Group 623"/>
          <p:cNvGrpSpPr/>
          <p:nvPr/>
        </p:nvGrpSpPr>
        <p:grpSpPr>
          <a:xfrm>
            <a:off x="1876236" y="4865412"/>
            <a:ext cx="276755" cy="283955"/>
            <a:chOff x="398670" y="3159457"/>
            <a:chExt cx="304800" cy="343914"/>
          </a:xfrm>
          <a:solidFill>
            <a:schemeClr val="bg2"/>
          </a:solidFill>
        </p:grpSpPr>
        <p:sp>
          <p:nvSpPr>
            <p:cNvPr id="625"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5907680" y="2026517"/>
            <a:ext cx="1179306" cy="783631"/>
            <a:chOff x="6398023" y="2325661"/>
            <a:chExt cx="1179306" cy="783631"/>
          </a:xfrm>
        </p:grpSpPr>
        <p:sp>
          <p:nvSpPr>
            <p:cNvPr id="599" name="Freeform 159"/>
            <p:cNvSpPr>
              <a:spLocks noEditPoints="1"/>
            </p:cNvSpPr>
            <p:nvPr/>
          </p:nvSpPr>
          <p:spPr bwMode="auto">
            <a:xfrm>
              <a:off x="6398023" y="2325661"/>
              <a:ext cx="1179306" cy="783631"/>
            </a:xfrm>
            <a:custGeom>
              <a:avLst/>
              <a:gdLst>
                <a:gd name="T0" fmla="*/ 75 w 108"/>
                <a:gd name="T1" fmla="*/ 0 h 65"/>
                <a:gd name="T2" fmla="*/ 56 w 108"/>
                <a:gd name="T3" fmla="*/ 6 h 65"/>
                <a:gd name="T4" fmla="*/ 52 w 108"/>
                <a:gd name="T5" fmla="*/ 9 h 65"/>
                <a:gd name="T6" fmla="*/ 47 w 108"/>
                <a:gd name="T7" fmla="*/ 9 h 65"/>
                <a:gd name="T8" fmla="*/ 30 w 108"/>
                <a:gd name="T9" fmla="*/ 16 h 65"/>
                <a:gd name="T10" fmla="*/ 24 w 108"/>
                <a:gd name="T11" fmla="*/ 23 h 65"/>
                <a:gd name="T12" fmla="*/ 21 w 108"/>
                <a:gd name="T13" fmla="*/ 23 h 65"/>
                <a:gd name="T14" fmla="*/ 0 w 108"/>
                <a:gd name="T15" fmla="*/ 44 h 65"/>
                <a:gd name="T16" fmla="*/ 21 w 108"/>
                <a:gd name="T17" fmla="*/ 65 h 65"/>
                <a:gd name="T18" fmla="*/ 75 w 108"/>
                <a:gd name="T19" fmla="*/ 65 h 65"/>
                <a:gd name="T20" fmla="*/ 108 w 108"/>
                <a:gd name="T21" fmla="*/ 33 h 65"/>
                <a:gd name="T22" fmla="*/ 75 w 108"/>
                <a:gd name="T23" fmla="*/ 0 h 65"/>
                <a:gd name="T24" fmla="*/ 95 w 108"/>
                <a:gd name="T25" fmla="*/ 53 h 65"/>
                <a:gd name="T26" fmla="*/ 75 w 108"/>
                <a:gd name="T27" fmla="*/ 61 h 65"/>
                <a:gd name="T28" fmla="*/ 21 w 108"/>
                <a:gd name="T29" fmla="*/ 61 h 65"/>
                <a:gd name="T30" fmla="*/ 9 w 108"/>
                <a:gd name="T31" fmla="*/ 56 h 65"/>
                <a:gd name="T32" fmla="*/ 4 w 108"/>
                <a:gd name="T33" fmla="*/ 44 h 65"/>
                <a:gd name="T34" fmla="*/ 9 w 108"/>
                <a:gd name="T35" fmla="*/ 32 h 65"/>
                <a:gd name="T36" fmla="*/ 21 w 108"/>
                <a:gd name="T37" fmla="*/ 27 h 65"/>
                <a:gd name="T38" fmla="*/ 22 w 108"/>
                <a:gd name="T39" fmla="*/ 27 h 65"/>
                <a:gd name="T40" fmla="*/ 21 w 108"/>
                <a:gd name="T41" fmla="*/ 35 h 65"/>
                <a:gd name="T42" fmla="*/ 22 w 108"/>
                <a:gd name="T43" fmla="*/ 41 h 65"/>
                <a:gd name="T44" fmla="*/ 26 w 108"/>
                <a:gd name="T45" fmla="*/ 40 h 65"/>
                <a:gd name="T46" fmla="*/ 26 w 108"/>
                <a:gd name="T47" fmla="*/ 40 h 65"/>
                <a:gd name="T48" fmla="*/ 25 w 108"/>
                <a:gd name="T49" fmla="*/ 35 h 65"/>
                <a:gd name="T50" fmla="*/ 32 w 108"/>
                <a:gd name="T51" fmla="*/ 19 h 65"/>
                <a:gd name="T52" fmla="*/ 47 w 108"/>
                <a:gd name="T53" fmla="*/ 13 h 65"/>
                <a:gd name="T54" fmla="*/ 49 w 108"/>
                <a:gd name="T55" fmla="*/ 13 h 65"/>
                <a:gd name="T56" fmla="*/ 45 w 108"/>
                <a:gd name="T57" fmla="*/ 24 h 65"/>
                <a:gd name="T58" fmla="*/ 49 w 108"/>
                <a:gd name="T59" fmla="*/ 24 h 65"/>
                <a:gd name="T60" fmla="*/ 59 w 108"/>
                <a:gd name="T61" fmla="*/ 9 h 65"/>
                <a:gd name="T62" fmla="*/ 75 w 108"/>
                <a:gd name="T63" fmla="*/ 4 h 65"/>
                <a:gd name="T64" fmla="*/ 95 w 108"/>
                <a:gd name="T65" fmla="*/ 12 h 65"/>
                <a:gd name="T66" fmla="*/ 104 w 108"/>
                <a:gd name="T67" fmla="*/ 33 h 65"/>
                <a:gd name="T68" fmla="*/ 95 w 108"/>
                <a:gd name="T69"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5">
                  <a:moveTo>
                    <a:pt x="75" y="0"/>
                  </a:moveTo>
                  <a:cubicBezTo>
                    <a:pt x="69" y="0"/>
                    <a:pt x="62" y="2"/>
                    <a:pt x="56" y="6"/>
                  </a:cubicBezTo>
                  <a:cubicBezTo>
                    <a:pt x="55" y="7"/>
                    <a:pt x="53" y="8"/>
                    <a:pt x="52" y="9"/>
                  </a:cubicBezTo>
                  <a:cubicBezTo>
                    <a:pt x="51" y="9"/>
                    <a:pt x="49" y="9"/>
                    <a:pt x="47" y="9"/>
                  </a:cubicBezTo>
                  <a:cubicBezTo>
                    <a:pt x="41" y="9"/>
                    <a:pt x="35" y="11"/>
                    <a:pt x="30" y="16"/>
                  </a:cubicBezTo>
                  <a:cubicBezTo>
                    <a:pt x="27" y="18"/>
                    <a:pt x="25" y="20"/>
                    <a:pt x="24" y="23"/>
                  </a:cubicBezTo>
                  <a:cubicBezTo>
                    <a:pt x="23" y="23"/>
                    <a:pt x="22" y="23"/>
                    <a:pt x="21" y="23"/>
                  </a:cubicBezTo>
                  <a:cubicBezTo>
                    <a:pt x="10" y="23"/>
                    <a:pt x="0" y="32"/>
                    <a:pt x="0" y="44"/>
                  </a:cubicBezTo>
                  <a:cubicBezTo>
                    <a:pt x="0" y="56"/>
                    <a:pt x="10" y="65"/>
                    <a:pt x="21" y="65"/>
                  </a:cubicBezTo>
                  <a:cubicBezTo>
                    <a:pt x="75" y="65"/>
                    <a:pt x="75" y="65"/>
                    <a:pt x="75" y="65"/>
                  </a:cubicBezTo>
                  <a:cubicBezTo>
                    <a:pt x="93" y="65"/>
                    <a:pt x="108" y="51"/>
                    <a:pt x="108" y="33"/>
                  </a:cubicBezTo>
                  <a:cubicBezTo>
                    <a:pt x="108" y="14"/>
                    <a:pt x="93" y="0"/>
                    <a:pt x="75" y="0"/>
                  </a:cubicBezTo>
                  <a:close/>
                  <a:moveTo>
                    <a:pt x="95" y="53"/>
                  </a:moveTo>
                  <a:cubicBezTo>
                    <a:pt x="90" y="58"/>
                    <a:pt x="83" y="61"/>
                    <a:pt x="75" y="61"/>
                  </a:cubicBezTo>
                  <a:cubicBezTo>
                    <a:pt x="21" y="61"/>
                    <a:pt x="21" y="61"/>
                    <a:pt x="21" y="61"/>
                  </a:cubicBezTo>
                  <a:cubicBezTo>
                    <a:pt x="17" y="61"/>
                    <a:pt x="12" y="59"/>
                    <a:pt x="9" y="56"/>
                  </a:cubicBezTo>
                  <a:cubicBezTo>
                    <a:pt x="6" y="53"/>
                    <a:pt x="4" y="49"/>
                    <a:pt x="4" y="44"/>
                  </a:cubicBezTo>
                  <a:cubicBezTo>
                    <a:pt x="4" y="39"/>
                    <a:pt x="6" y="35"/>
                    <a:pt x="9" y="32"/>
                  </a:cubicBezTo>
                  <a:cubicBezTo>
                    <a:pt x="12" y="29"/>
                    <a:pt x="17" y="27"/>
                    <a:pt x="21" y="27"/>
                  </a:cubicBezTo>
                  <a:cubicBezTo>
                    <a:pt x="22" y="27"/>
                    <a:pt x="22" y="27"/>
                    <a:pt x="22" y="27"/>
                  </a:cubicBezTo>
                  <a:cubicBezTo>
                    <a:pt x="21" y="29"/>
                    <a:pt x="21" y="32"/>
                    <a:pt x="21" y="35"/>
                  </a:cubicBezTo>
                  <a:cubicBezTo>
                    <a:pt x="21" y="37"/>
                    <a:pt x="21" y="39"/>
                    <a:pt x="22" y="41"/>
                  </a:cubicBezTo>
                  <a:cubicBezTo>
                    <a:pt x="26" y="40"/>
                    <a:pt x="26" y="40"/>
                    <a:pt x="26" y="40"/>
                  </a:cubicBezTo>
                  <a:cubicBezTo>
                    <a:pt x="26" y="40"/>
                    <a:pt x="26" y="40"/>
                    <a:pt x="26" y="40"/>
                  </a:cubicBezTo>
                  <a:cubicBezTo>
                    <a:pt x="25" y="38"/>
                    <a:pt x="25" y="36"/>
                    <a:pt x="25" y="35"/>
                  </a:cubicBezTo>
                  <a:cubicBezTo>
                    <a:pt x="25" y="28"/>
                    <a:pt x="28" y="23"/>
                    <a:pt x="32" y="19"/>
                  </a:cubicBezTo>
                  <a:cubicBezTo>
                    <a:pt x="37" y="15"/>
                    <a:pt x="42" y="13"/>
                    <a:pt x="47" y="13"/>
                  </a:cubicBezTo>
                  <a:cubicBezTo>
                    <a:pt x="48" y="13"/>
                    <a:pt x="48" y="13"/>
                    <a:pt x="49" y="13"/>
                  </a:cubicBezTo>
                  <a:cubicBezTo>
                    <a:pt x="47" y="16"/>
                    <a:pt x="45" y="20"/>
                    <a:pt x="45" y="24"/>
                  </a:cubicBezTo>
                  <a:cubicBezTo>
                    <a:pt x="49" y="24"/>
                    <a:pt x="49" y="24"/>
                    <a:pt x="49" y="24"/>
                  </a:cubicBezTo>
                  <a:cubicBezTo>
                    <a:pt x="50" y="18"/>
                    <a:pt x="54" y="13"/>
                    <a:pt x="59" y="9"/>
                  </a:cubicBezTo>
                  <a:cubicBezTo>
                    <a:pt x="63" y="6"/>
                    <a:pt x="70" y="4"/>
                    <a:pt x="75" y="4"/>
                  </a:cubicBezTo>
                  <a:cubicBezTo>
                    <a:pt x="83" y="4"/>
                    <a:pt x="90" y="7"/>
                    <a:pt x="95" y="12"/>
                  </a:cubicBezTo>
                  <a:cubicBezTo>
                    <a:pt x="101" y="18"/>
                    <a:pt x="104" y="25"/>
                    <a:pt x="104" y="33"/>
                  </a:cubicBezTo>
                  <a:cubicBezTo>
                    <a:pt x="104" y="40"/>
                    <a:pt x="101" y="48"/>
                    <a:pt x="95" y="5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TextBox 3"/>
            <p:cNvSpPr txBox="1"/>
            <p:nvPr/>
          </p:nvSpPr>
          <p:spPr>
            <a:xfrm>
              <a:off x="6489809" y="2719334"/>
              <a:ext cx="966931" cy="369332"/>
            </a:xfrm>
            <a:prstGeom prst="rect">
              <a:avLst/>
            </a:prstGeom>
            <a:noFill/>
          </p:spPr>
          <p:txBody>
            <a:bodyPr wrap="none" rtlCol="0">
              <a:spAutoFit/>
            </a:bodyPr>
            <a:lstStyle/>
            <a:p>
              <a:r>
                <a:rPr lang="en-US" sz="1800" smtClean="0">
                  <a:solidFill>
                    <a:schemeClr val="bg2"/>
                  </a:solidFill>
                </a:rPr>
                <a:t>Internet</a:t>
              </a:r>
              <a:endParaRPr lang="en-US" sz="1800" dirty="0" err="1" smtClean="0">
                <a:solidFill>
                  <a:schemeClr val="bg2"/>
                </a:solidFill>
              </a:endParaRPr>
            </a:p>
          </p:txBody>
        </p:sp>
      </p:grpSp>
      <p:grpSp>
        <p:nvGrpSpPr>
          <p:cNvPr id="630" name="Group 629"/>
          <p:cNvGrpSpPr/>
          <p:nvPr/>
        </p:nvGrpSpPr>
        <p:grpSpPr>
          <a:xfrm>
            <a:off x="5907680" y="4273011"/>
            <a:ext cx="1179306" cy="783631"/>
            <a:chOff x="6398023" y="2325661"/>
            <a:chExt cx="1179306" cy="783631"/>
          </a:xfrm>
        </p:grpSpPr>
        <p:sp>
          <p:nvSpPr>
            <p:cNvPr id="631" name="Freeform 159"/>
            <p:cNvSpPr>
              <a:spLocks noEditPoints="1"/>
            </p:cNvSpPr>
            <p:nvPr/>
          </p:nvSpPr>
          <p:spPr bwMode="auto">
            <a:xfrm>
              <a:off x="6398023" y="2325661"/>
              <a:ext cx="1179306" cy="783631"/>
            </a:xfrm>
            <a:custGeom>
              <a:avLst/>
              <a:gdLst>
                <a:gd name="T0" fmla="*/ 75 w 108"/>
                <a:gd name="T1" fmla="*/ 0 h 65"/>
                <a:gd name="T2" fmla="*/ 56 w 108"/>
                <a:gd name="T3" fmla="*/ 6 h 65"/>
                <a:gd name="T4" fmla="*/ 52 w 108"/>
                <a:gd name="T5" fmla="*/ 9 h 65"/>
                <a:gd name="T6" fmla="*/ 47 w 108"/>
                <a:gd name="T7" fmla="*/ 9 h 65"/>
                <a:gd name="T8" fmla="*/ 30 w 108"/>
                <a:gd name="T9" fmla="*/ 16 h 65"/>
                <a:gd name="T10" fmla="*/ 24 w 108"/>
                <a:gd name="T11" fmla="*/ 23 h 65"/>
                <a:gd name="T12" fmla="*/ 21 w 108"/>
                <a:gd name="T13" fmla="*/ 23 h 65"/>
                <a:gd name="T14" fmla="*/ 0 w 108"/>
                <a:gd name="T15" fmla="*/ 44 h 65"/>
                <a:gd name="T16" fmla="*/ 21 w 108"/>
                <a:gd name="T17" fmla="*/ 65 h 65"/>
                <a:gd name="T18" fmla="*/ 75 w 108"/>
                <a:gd name="T19" fmla="*/ 65 h 65"/>
                <a:gd name="T20" fmla="*/ 108 w 108"/>
                <a:gd name="T21" fmla="*/ 33 h 65"/>
                <a:gd name="T22" fmla="*/ 75 w 108"/>
                <a:gd name="T23" fmla="*/ 0 h 65"/>
                <a:gd name="T24" fmla="*/ 95 w 108"/>
                <a:gd name="T25" fmla="*/ 53 h 65"/>
                <a:gd name="T26" fmla="*/ 75 w 108"/>
                <a:gd name="T27" fmla="*/ 61 h 65"/>
                <a:gd name="T28" fmla="*/ 21 w 108"/>
                <a:gd name="T29" fmla="*/ 61 h 65"/>
                <a:gd name="T30" fmla="*/ 9 w 108"/>
                <a:gd name="T31" fmla="*/ 56 h 65"/>
                <a:gd name="T32" fmla="*/ 4 w 108"/>
                <a:gd name="T33" fmla="*/ 44 h 65"/>
                <a:gd name="T34" fmla="*/ 9 w 108"/>
                <a:gd name="T35" fmla="*/ 32 h 65"/>
                <a:gd name="T36" fmla="*/ 21 w 108"/>
                <a:gd name="T37" fmla="*/ 27 h 65"/>
                <a:gd name="T38" fmla="*/ 22 w 108"/>
                <a:gd name="T39" fmla="*/ 27 h 65"/>
                <a:gd name="T40" fmla="*/ 21 w 108"/>
                <a:gd name="T41" fmla="*/ 35 h 65"/>
                <a:gd name="T42" fmla="*/ 22 w 108"/>
                <a:gd name="T43" fmla="*/ 41 h 65"/>
                <a:gd name="T44" fmla="*/ 26 w 108"/>
                <a:gd name="T45" fmla="*/ 40 h 65"/>
                <a:gd name="T46" fmla="*/ 26 w 108"/>
                <a:gd name="T47" fmla="*/ 40 h 65"/>
                <a:gd name="T48" fmla="*/ 25 w 108"/>
                <a:gd name="T49" fmla="*/ 35 h 65"/>
                <a:gd name="T50" fmla="*/ 32 w 108"/>
                <a:gd name="T51" fmla="*/ 19 h 65"/>
                <a:gd name="T52" fmla="*/ 47 w 108"/>
                <a:gd name="T53" fmla="*/ 13 h 65"/>
                <a:gd name="T54" fmla="*/ 49 w 108"/>
                <a:gd name="T55" fmla="*/ 13 h 65"/>
                <a:gd name="T56" fmla="*/ 45 w 108"/>
                <a:gd name="T57" fmla="*/ 24 h 65"/>
                <a:gd name="T58" fmla="*/ 49 w 108"/>
                <a:gd name="T59" fmla="*/ 24 h 65"/>
                <a:gd name="T60" fmla="*/ 59 w 108"/>
                <a:gd name="T61" fmla="*/ 9 h 65"/>
                <a:gd name="T62" fmla="*/ 75 w 108"/>
                <a:gd name="T63" fmla="*/ 4 h 65"/>
                <a:gd name="T64" fmla="*/ 95 w 108"/>
                <a:gd name="T65" fmla="*/ 12 h 65"/>
                <a:gd name="T66" fmla="*/ 104 w 108"/>
                <a:gd name="T67" fmla="*/ 33 h 65"/>
                <a:gd name="T68" fmla="*/ 95 w 108"/>
                <a:gd name="T69"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5">
                  <a:moveTo>
                    <a:pt x="75" y="0"/>
                  </a:moveTo>
                  <a:cubicBezTo>
                    <a:pt x="69" y="0"/>
                    <a:pt x="62" y="2"/>
                    <a:pt x="56" y="6"/>
                  </a:cubicBezTo>
                  <a:cubicBezTo>
                    <a:pt x="55" y="7"/>
                    <a:pt x="53" y="8"/>
                    <a:pt x="52" y="9"/>
                  </a:cubicBezTo>
                  <a:cubicBezTo>
                    <a:pt x="51" y="9"/>
                    <a:pt x="49" y="9"/>
                    <a:pt x="47" y="9"/>
                  </a:cubicBezTo>
                  <a:cubicBezTo>
                    <a:pt x="41" y="9"/>
                    <a:pt x="35" y="11"/>
                    <a:pt x="30" y="16"/>
                  </a:cubicBezTo>
                  <a:cubicBezTo>
                    <a:pt x="27" y="18"/>
                    <a:pt x="25" y="20"/>
                    <a:pt x="24" y="23"/>
                  </a:cubicBezTo>
                  <a:cubicBezTo>
                    <a:pt x="23" y="23"/>
                    <a:pt x="22" y="23"/>
                    <a:pt x="21" y="23"/>
                  </a:cubicBezTo>
                  <a:cubicBezTo>
                    <a:pt x="10" y="23"/>
                    <a:pt x="0" y="32"/>
                    <a:pt x="0" y="44"/>
                  </a:cubicBezTo>
                  <a:cubicBezTo>
                    <a:pt x="0" y="56"/>
                    <a:pt x="10" y="65"/>
                    <a:pt x="21" y="65"/>
                  </a:cubicBezTo>
                  <a:cubicBezTo>
                    <a:pt x="75" y="65"/>
                    <a:pt x="75" y="65"/>
                    <a:pt x="75" y="65"/>
                  </a:cubicBezTo>
                  <a:cubicBezTo>
                    <a:pt x="93" y="65"/>
                    <a:pt x="108" y="51"/>
                    <a:pt x="108" y="33"/>
                  </a:cubicBezTo>
                  <a:cubicBezTo>
                    <a:pt x="108" y="14"/>
                    <a:pt x="93" y="0"/>
                    <a:pt x="75" y="0"/>
                  </a:cubicBezTo>
                  <a:close/>
                  <a:moveTo>
                    <a:pt x="95" y="53"/>
                  </a:moveTo>
                  <a:cubicBezTo>
                    <a:pt x="90" y="58"/>
                    <a:pt x="83" y="61"/>
                    <a:pt x="75" y="61"/>
                  </a:cubicBezTo>
                  <a:cubicBezTo>
                    <a:pt x="21" y="61"/>
                    <a:pt x="21" y="61"/>
                    <a:pt x="21" y="61"/>
                  </a:cubicBezTo>
                  <a:cubicBezTo>
                    <a:pt x="17" y="61"/>
                    <a:pt x="12" y="59"/>
                    <a:pt x="9" y="56"/>
                  </a:cubicBezTo>
                  <a:cubicBezTo>
                    <a:pt x="6" y="53"/>
                    <a:pt x="4" y="49"/>
                    <a:pt x="4" y="44"/>
                  </a:cubicBezTo>
                  <a:cubicBezTo>
                    <a:pt x="4" y="39"/>
                    <a:pt x="6" y="35"/>
                    <a:pt x="9" y="32"/>
                  </a:cubicBezTo>
                  <a:cubicBezTo>
                    <a:pt x="12" y="29"/>
                    <a:pt x="17" y="27"/>
                    <a:pt x="21" y="27"/>
                  </a:cubicBezTo>
                  <a:cubicBezTo>
                    <a:pt x="22" y="27"/>
                    <a:pt x="22" y="27"/>
                    <a:pt x="22" y="27"/>
                  </a:cubicBezTo>
                  <a:cubicBezTo>
                    <a:pt x="21" y="29"/>
                    <a:pt x="21" y="32"/>
                    <a:pt x="21" y="35"/>
                  </a:cubicBezTo>
                  <a:cubicBezTo>
                    <a:pt x="21" y="37"/>
                    <a:pt x="21" y="39"/>
                    <a:pt x="22" y="41"/>
                  </a:cubicBezTo>
                  <a:cubicBezTo>
                    <a:pt x="26" y="40"/>
                    <a:pt x="26" y="40"/>
                    <a:pt x="26" y="40"/>
                  </a:cubicBezTo>
                  <a:cubicBezTo>
                    <a:pt x="26" y="40"/>
                    <a:pt x="26" y="40"/>
                    <a:pt x="26" y="40"/>
                  </a:cubicBezTo>
                  <a:cubicBezTo>
                    <a:pt x="25" y="38"/>
                    <a:pt x="25" y="36"/>
                    <a:pt x="25" y="35"/>
                  </a:cubicBezTo>
                  <a:cubicBezTo>
                    <a:pt x="25" y="28"/>
                    <a:pt x="28" y="23"/>
                    <a:pt x="32" y="19"/>
                  </a:cubicBezTo>
                  <a:cubicBezTo>
                    <a:pt x="37" y="15"/>
                    <a:pt x="42" y="13"/>
                    <a:pt x="47" y="13"/>
                  </a:cubicBezTo>
                  <a:cubicBezTo>
                    <a:pt x="48" y="13"/>
                    <a:pt x="48" y="13"/>
                    <a:pt x="49" y="13"/>
                  </a:cubicBezTo>
                  <a:cubicBezTo>
                    <a:pt x="47" y="16"/>
                    <a:pt x="45" y="20"/>
                    <a:pt x="45" y="24"/>
                  </a:cubicBezTo>
                  <a:cubicBezTo>
                    <a:pt x="49" y="24"/>
                    <a:pt x="49" y="24"/>
                    <a:pt x="49" y="24"/>
                  </a:cubicBezTo>
                  <a:cubicBezTo>
                    <a:pt x="50" y="18"/>
                    <a:pt x="54" y="13"/>
                    <a:pt x="59" y="9"/>
                  </a:cubicBezTo>
                  <a:cubicBezTo>
                    <a:pt x="63" y="6"/>
                    <a:pt x="70" y="4"/>
                    <a:pt x="75" y="4"/>
                  </a:cubicBezTo>
                  <a:cubicBezTo>
                    <a:pt x="83" y="4"/>
                    <a:pt x="90" y="7"/>
                    <a:pt x="95" y="12"/>
                  </a:cubicBezTo>
                  <a:cubicBezTo>
                    <a:pt x="101" y="18"/>
                    <a:pt x="104" y="25"/>
                    <a:pt x="104" y="33"/>
                  </a:cubicBezTo>
                  <a:cubicBezTo>
                    <a:pt x="104" y="40"/>
                    <a:pt x="101" y="48"/>
                    <a:pt x="95" y="5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2" name="TextBox 631"/>
            <p:cNvSpPr txBox="1"/>
            <p:nvPr/>
          </p:nvSpPr>
          <p:spPr>
            <a:xfrm>
              <a:off x="6570834" y="2719334"/>
              <a:ext cx="928459" cy="369332"/>
            </a:xfrm>
            <a:prstGeom prst="rect">
              <a:avLst/>
            </a:prstGeom>
            <a:noFill/>
          </p:spPr>
          <p:txBody>
            <a:bodyPr wrap="none" rtlCol="0">
              <a:spAutoFit/>
            </a:bodyPr>
            <a:lstStyle/>
            <a:p>
              <a:r>
                <a:rPr lang="en-US" sz="1800" smtClean="0">
                  <a:solidFill>
                    <a:schemeClr val="bg2"/>
                  </a:solidFill>
                </a:rPr>
                <a:t>DWDM</a:t>
              </a:r>
              <a:endParaRPr lang="en-US" sz="1800" dirty="0" err="1" smtClean="0">
                <a:solidFill>
                  <a:schemeClr val="bg2"/>
                </a:solidFill>
              </a:endParaRPr>
            </a:p>
          </p:txBody>
        </p:sp>
      </p:grpSp>
      <p:grpSp>
        <p:nvGrpSpPr>
          <p:cNvPr id="633" name="Group 632"/>
          <p:cNvGrpSpPr/>
          <p:nvPr/>
        </p:nvGrpSpPr>
        <p:grpSpPr>
          <a:xfrm>
            <a:off x="9177169" y="2094658"/>
            <a:ext cx="493850" cy="143669"/>
            <a:chOff x="1554163" y="-1593555"/>
            <a:chExt cx="7759700" cy="2257425"/>
          </a:xfrm>
          <a:solidFill>
            <a:schemeClr val="bg2"/>
          </a:solidFill>
        </p:grpSpPr>
        <p:sp>
          <p:nvSpPr>
            <p:cNvPr id="634"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4" name="Group 643"/>
          <p:cNvGrpSpPr/>
          <p:nvPr/>
        </p:nvGrpSpPr>
        <p:grpSpPr>
          <a:xfrm>
            <a:off x="9250168" y="1686812"/>
            <a:ext cx="333558" cy="304710"/>
            <a:chOff x="4221370" y="3157296"/>
            <a:chExt cx="344488" cy="346075"/>
          </a:xfrm>
          <a:solidFill>
            <a:schemeClr val="bg2"/>
          </a:solidFill>
        </p:grpSpPr>
        <p:sp>
          <p:nvSpPr>
            <p:cNvPr id="645"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0" name="Group 649"/>
          <p:cNvGrpSpPr/>
          <p:nvPr/>
        </p:nvGrpSpPr>
        <p:grpSpPr>
          <a:xfrm>
            <a:off x="9799127" y="2094658"/>
            <a:ext cx="493850" cy="143669"/>
            <a:chOff x="1554163" y="-1593555"/>
            <a:chExt cx="7759700" cy="2257425"/>
          </a:xfrm>
          <a:solidFill>
            <a:schemeClr val="bg2"/>
          </a:solidFill>
        </p:grpSpPr>
        <p:sp>
          <p:nvSpPr>
            <p:cNvPr id="651"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1" name="Group 660"/>
          <p:cNvGrpSpPr/>
          <p:nvPr/>
        </p:nvGrpSpPr>
        <p:grpSpPr>
          <a:xfrm>
            <a:off x="9872126" y="1686812"/>
            <a:ext cx="333558" cy="304710"/>
            <a:chOff x="4221370" y="3157296"/>
            <a:chExt cx="344488" cy="346075"/>
          </a:xfrm>
          <a:solidFill>
            <a:schemeClr val="bg2"/>
          </a:solidFill>
        </p:grpSpPr>
        <p:sp>
          <p:nvSpPr>
            <p:cNvPr id="662" name="Freeform 135"/>
            <p:cNvSpPr>
              <a:spLocks noEditPoints="1"/>
            </p:cNvSpPr>
            <p:nvPr/>
          </p:nvSpPr>
          <p:spPr bwMode="auto">
            <a:xfrm>
              <a:off x="4221370" y="3157296"/>
              <a:ext cx="344488" cy="346075"/>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 w 92"/>
                <a:gd name="T11" fmla="*/ 46 h 92"/>
                <a:gd name="T12" fmla="*/ 46 w 92"/>
                <a:gd name="T13" fmla="*/ 4 h 92"/>
                <a:gd name="T14" fmla="*/ 88 w 92"/>
                <a:gd name="T15" fmla="*/ 46 h 92"/>
                <a:gd name="T16" fmla="*/ 46 w 92"/>
                <a:gd name="T17" fmla="*/ 88 h 92"/>
                <a:gd name="T18" fmla="*/ 4 w 92"/>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 y="46"/>
                  </a:moveTo>
                  <a:cubicBezTo>
                    <a:pt x="4" y="23"/>
                    <a:pt x="23" y="4"/>
                    <a:pt x="46" y="4"/>
                  </a:cubicBezTo>
                  <a:cubicBezTo>
                    <a:pt x="69" y="4"/>
                    <a:pt x="88" y="23"/>
                    <a:pt x="88" y="46"/>
                  </a:cubicBezTo>
                  <a:cubicBezTo>
                    <a:pt x="88" y="69"/>
                    <a:pt x="69" y="88"/>
                    <a:pt x="46" y="88"/>
                  </a:cubicBezTo>
                  <a:cubicBezTo>
                    <a:pt x="23" y="88"/>
                    <a:pt x="4" y="69"/>
                    <a:pt x="4" y="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Freeform 136"/>
            <p:cNvSpPr>
              <a:spLocks/>
            </p:cNvSpPr>
            <p:nvPr/>
          </p:nvSpPr>
          <p:spPr bwMode="auto">
            <a:xfrm>
              <a:off x="4370595" y="3206508"/>
              <a:ext cx="46038" cy="93663"/>
            </a:xfrm>
            <a:custGeom>
              <a:avLst/>
              <a:gdLst>
                <a:gd name="T0" fmla="*/ 10 w 29"/>
                <a:gd name="T1" fmla="*/ 59 h 59"/>
                <a:gd name="T2" fmla="*/ 19 w 29"/>
                <a:gd name="T3" fmla="*/ 59 h 59"/>
                <a:gd name="T4" fmla="*/ 19 w 29"/>
                <a:gd name="T5" fmla="*/ 19 h 59"/>
                <a:gd name="T6" fmla="*/ 29 w 29"/>
                <a:gd name="T7" fmla="*/ 19 h 59"/>
                <a:gd name="T8" fmla="*/ 15 w 29"/>
                <a:gd name="T9" fmla="*/ 0 h 59"/>
                <a:gd name="T10" fmla="*/ 0 w 29"/>
                <a:gd name="T11" fmla="*/ 19 h 59"/>
                <a:gd name="T12" fmla="*/ 10 w 29"/>
                <a:gd name="T13" fmla="*/ 19 h 59"/>
                <a:gd name="T14" fmla="*/ 10 w 2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0" y="59"/>
                  </a:moveTo>
                  <a:lnTo>
                    <a:pt x="19" y="59"/>
                  </a:lnTo>
                  <a:lnTo>
                    <a:pt x="19" y="19"/>
                  </a:lnTo>
                  <a:lnTo>
                    <a:pt x="29" y="19"/>
                  </a:lnTo>
                  <a:lnTo>
                    <a:pt x="15" y="0"/>
                  </a:lnTo>
                  <a:lnTo>
                    <a:pt x="0" y="19"/>
                  </a:lnTo>
                  <a:lnTo>
                    <a:pt x="10" y="19"/>
                  </a:lnTo>
                  <a:lnTo>
                    <a:pt x="1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37"/>
            <p:cNvSpPr>
              <a:spLocks/>
            </p:cNvSpPr>
            <p:nvPr/>
          </p:nvSpPr>
          <p:spPr bwMode="auto">
            <a:xfrm>
              <a:off x="4268995" y="3308108"/>
              <a:ext cx="95250" cy="46038"/>
            </a:xfrm>
            <a:custGeom>
              <a:avLst/>
              <a:gdLst>
                <a:gd name="T0" fmla="*/ 38 w 60"/>
                <a:gd name="T1" fmla="*/ 10 h 29"/>
                <a:gd name="T2" fmla="*/ 0 w 60"/>
                <a:gd name="T3" fmla="*/ 10 h 29"/>
                <a:gd name="T4" fmla="*/ 0 w 60"/>
                <a:gd name="T5" fmla="*/ 19 h 29"/>
                <a:gd name="T6" fmla="*/ 38 w 60"/>
                <a:gd name="T7" fmla="*/ 19 h 29"/>
                <a:gd name="T8" fmla="*/ 38 w 60"/>
                <a:gd name="T9" fmla="*/ 29 h 29"/>
                <a:gd name="T10" fmla="*/ 60 w 60"/>
                <a:gd name="T11" fmla="*/ 14 h 29"/>
                <a:gd name="T12" fmla="*/ 38 w 60"/>
                <a:gd name="T13" fmla="*/ 0 h 29"/>
                <a:gd name="T14" fmla="*/ 38 w 60"/>
                <a:gd name="T15" fmla="*/ 1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9">
                  <a:moveTo>
                    <a:pt x="38" y="10"/>
                  </a:moveTo>
                  <a:lnTo>
                    <a:pt x="0" y="10"/>
                  </a:lnTo>
                  <a:lnTo>
                    <a:pt x="0" y="19"/>
                  </a:lnTo>
                  <a:lnTo>
                    <a:pt x="38" y="19"/>
                  </a:lnTo>
                  <a:lnTo>
                    <a:pt x="38" y="29"/>
                  </a:lnTo>
                  <a:lnTo>
                    <a:pt x="60" y="14"/>
                  </a:lnTo>
                  <a:lnTo>
                    <a:pt x="38" y="0"/>
                  </a:lnTo>
                  <a:lnTo>
                    <a:pt x="3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38"/>
            <p:cNvSpPr>
              <a:spLocks/>
            </p:cNvSpPr>
            <p:nvPr/>
          </p:nvSpPr>
          <p:spPr bwMode="auto">
            <a:xfrm>
              <a:off x="4422982" y="3308108"/>
              <a:ext cx="90488" cy="46038"/>
            </a:xfrm>
            <a:custGeom>
              <a:avLst/>
              <a:gdLst>
                <a:gd name="T0" fmla="*/ 57 w 57"/>
                <a:gd name="T1" fmla="*/ 19 h 29"/>
                <a:gd name="T2" fmla="*/ 57 w 57"/>
                <a:gd name="T3" fmla="*/ 10 h 29"/>
                <a:gd name="T4" fmla="*/ 19 w 57"/>
                <a:gd name="T5" fmla="*/ 10 h 29"/>
                <a:gd name="T6" fmla="*/ 19 w 57"/>
                <a:gd name="T7" fmla="*/ 0 h 29"/>
                <a:gd name="T8" fmla="*/ 0 w 57"/>
                <a:gd name="T9" fmla="*/ 14 h 29"/>
                <a:gd name="T10" fmla="*/ 19 w 57"/>
                <a:gd name="T11" fmla="*/ 29 h 29"/>
                <a:gd name="T12" fmla="*/ 19 w 57"/>
                <a:gd name="T13" fmla="*/ 19 h 29"/>
                <a:gd name="T14" fmla="*/ 57 w 57"/>
                <a:gd name="T15" fmla="*/ 1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9">
                  <a:moveTo>
                    <a:pt x="57" y="19"/>
                  </a:moveTo>
                  <a:lnTo>
                    <a:pt x="57" y="10"/>
                  </a:lnTo>
                  <a:lnTo>
                    <a:pt x="19" y="10"/>
                  </a:lnTo>
                  <a:lnTo>
                    <a:pt x="19" y="0"/>
                  </a:lnTo>
                  <a:lnTo>
                    <a:pt x="0" y="14"/>
                  </a:lnTo>
                  <a:lnTo>
                    <a:pt x="19" y="29"/>
                  </a:lnTo>
                  <a:lnTo>
                    <a:pt x="19" y="19"/>
                  </a:lnTo>
                  <a:lnTo>
                    <a:pt x="57"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39"/>
            <p:cNvSpPr>
              <a:spLocks/>
            </p:cNvSpPr>
            <p:nvPr/>
          </p:nvSpPr>
          <p:spPr bwMode="auto">
            <a:xfrm>
              <a:off x="4370595" y="3360496"/>
              <a:ext cx="46038" cy="93663"/>
            </a:xfrm>
            <a:custGeom>
              <a:avLst/>
              <a:gdLst>
                <a:gd name="T0" fmla="*/ 19 w 29"/>
                <a:gd name="T1" fmla="*/ 0 h 59"/>
                <a:gd name="T2" fmla="*/ 10 w 29"/>
                <a:gd name="T3" fmla="*/ 0 h 59"/>
                <a:gd name="T4" fmla="*/ 10 w 29"/>
                <a:gd name="T5" fmla="*/ 41 h 59"/>
                <a:gd name="T6" fmla="*/ 0 w 29"/>
                <a:gd name="T7" fmla="*/ 41 h 59"/>
                <a:gd name="T8" fmla="*/ 15 w 29"/>
                <a:gd name="T9" fmla="*/ 59 h 59"/>
                <a:gd name="T10" fmla="*/ 29 w 29"/>
                <a:gd name="T11" fmla="*/ 41 h 59"/>
                <a:gd name="T12" fmla="*/ 19 w 29"/>
                <a:gd name="T13" fmla="*/ 41 h 59"/>
                <a:gd name="T14" fmla="*/ 19 w 29"/>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9">
                  <a:moveTo>
                    <a:pt x="19" y="0"/>
                  </a:moveTo>
                  <a:lnTo>
                    <a:pt x="10" y="0"/>
                  </a:lnTo>
                  <a:lnTo>
                    <a:pt x="10" y="41"/>
                  </a:lnTo>
                  <a:lnTo>
                    <a:pt x="0" y="41"/>
                  </a:lnTo>
                  <a:lnTo>
                    <a:pt x="15" y="59"/>
                  </a:lnTo>
                  <a:lnTo>
                    <a:pt x="29" y="41"/>
                  </a:lnTo>
                  <a:lnTo>
                    <a:pt x="19" y="41"/>
                  </a:lnTo>
                  <a:lnTo>
                    <a:pt x="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7" name="Group 666"/>
          <p:cNvGrpSpPr/>
          <p:nvPr/>
        </p:nvGrpSpPr>
        <p:grpSpPr>
          <a:xfrm>
            <a:off x="9175351" y="2400275"/>
            <a:ext cx="476251" cy="222250"/>
            <a:chOff x="1445223" y="5224606"/>
            <a:chExt cx="476251" cy="222250"/>
          </a:xfrm>
        </p:grpSpPr>
        <p:sp>
          <p:nvSpPr>
            <p:cNvPr id="66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81" name="Group 680"/>
          <p:cNvGrpSpPr/>
          <p:nvPr/>
        </p:nvGrpSpPr>
        <p:grpSpPr>
          <a:xfrm>
            <a:off x="9823067" y="2398975"/>
            <a:ext cx="476251" cy="222250"/>
            <a:chOff x="1445223" y="5224606"/>
            <a:chExt cx="476251" cy="222250"/>
          </a:xfrm>
        </p:grpSpPr>
        <p:sp>
          <p:nvSpPr>
            <p:cNvPr id="68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97" name="TextBox 696"/>
          <p:cNvSpPr txBox="1"/>
          <p:nvPr/>
        </p:nvSpPr>
        <p:spPr>
          <a:xfrm>
            <a:off x="9295011" y="2189308"/>
            <a:ext cx="875561" cy="215444"/>
          </a:xfrm>
          <a:prstGeom prst="rect">
            <a:avLst/>
          </a:prstGeom>
          <a:noFill/>
        </p:spPr>
        <p:txBody>
          <a:bodyPr wrap="none" rtlCol="0">
            <a:spAutoFit/>
          </a:bodyPr>
          <a:lstStyle/>
          <a:p>
            <a:r>
              <a:rPr lang="en-US" sz="800" smtClean="0">
                <a:solidFill>
                  <a:schemeClr val="bg2"/>
                </a:solidFill>
              </a:rPr>
              <a:t>LLB and GSLB</a:t>
            </a:r>
            <a:endParaRPr lang="en-US" sz="800" dirty="0" smtClean="0">
              <a:solidFill>
                <a:schemeClr val="bg2"/>
              </a:solidFill>
            </a:endParaRPr>
          </a:p>
        </p:txBody>
      </p:sp>
      <p:sp>
        <p:nvSpPr>
          <p:cNvPr id="1159" name="Rectangle 1158"/>
          <p:cNvSpPr/>
          <p:nvPr/>
        </p:nvSpPr>
        <p:spPr bwMode="auto">
          <a:xfrm>
            <a:off x="7772832" y="4571349"/>
            <a:ext cx="3972152" cy="62020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1160" name="TextBox 1159"/>
          <p:cNvSpPr txBox="1"/>
          <p:nvPr/>
        </p:nvSpPr>
        <p:spPr>
          <a:xfrm>
            <a:off x="7792295" y="4577927"/>
            <a:ext cx="3952689"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DB/Storage Tier(Standby)</a:t>
            </a:r>
          </a:p>
        </p:txBody>
      </p:sp>
      <p:grpSp>
        <p:nvGrpSpPr>
          <p:cNvPr id="1161" name="Group 1160"/>
          <p:cNvGrpSpPr/>
          <p:nvPr/>
        </p:nvGrpSpPr>
        <p:grpSpPr>
          <a:xfrm>
            <a:off x="9006263" y="4862655"/>
            <a:ext cx="276755" cy="283955"/>
            <a:chOff x="398670" y="3159457"/>
            <a:chExt cx="304800" cy="343914"/>
          </a:xfrm>
          <a:solidFill>
            <a:schemeClr val="bg2"/>
          </a:solidFill>
        </p:grpSpPr>
        <p:sp>
          <p:nvSpPr>
            <p:cNvPr id="1162"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4" name="Group 1163"/>
          <p:cNvGrpSpPr/>
          <p:nvPr/>
        </p:nvGrpSpPr>
        <p:grpSpPr>
          <a:xfrm>
            <a:off x="9321944" y="4863498"/>
            <a:ext cx="276755" cy="283955"/>
            <a:chOff x="398670" y="3159457"/>
            <a:chExt cx="304800" cy="343914"/>
          </a:xfrm>
          <a:solidFill>
            <a:schemeClr val="bg2"/>
          </a:solidFill>
        </p:grpSpPr>
        <p:sp>
          <p:nvSpPr>
            <p:cNvPr id="1165"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7" name="Group 1166"/>
          <p:cNvGrpSpPr/>
          <p:nvPr/>
        </p:nvGrpSpPr>
        <p:grpSpPr>
          <a:xfrm>
            <a:off x="9801278" y="4905410"/>
            <a:ext cx="281315" cy="213211"/>
            <a:chOff x="8483601" y="394805"/>
            <a:chExt cx="360363" cy="273050"/>
          </a:xfrm>
          <a:solidFill>
            <a:schemeClr val="bg2"/>
          </a:solidFill>
        </p:grpSpPr>
        <p:sp>
          <p:nvSpPr>
            <p:cNvPr id="1168"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0" name="Group 1169"/>
          <p:cNvGrpSpPr/>
          <p:nvPr/>
        </p:nvGrpSpPr>
        <p:grpSpPr>
          <a:xfrm>
            <a:off x="10218093" y="4908166"/>
            <a:ext cx="281315" cy="213211"/>
            <a:chOff x="8483601" y="394805"/>
            <a:chExt cx="360363" cy="273050"/>
          </a:xfrm>
          <a:solidFill>
            <a:schemeClr val="bg2"/>
          </a:solidFill>
        </p:grpSpPr>
        <p:sp>
          <p:nvSpPr>
            <p:cNvPr id="1171"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3" name="Group 1172"/>
          <p:cNvGrpSpPr/>
          <p:nvPr/>
        </p:nvGrpSpPr>
        <p:grpSpPr>
          <a:xfrm>
            <a:off x="10625287" y="4907294"/>
            <a:ext cx="281315" cy="213211"/>
            <a:chOff x="8483601" y="394805"/>
            <a:chExt cx="360363" cy="273050"/>
          </a:xfrm>
          <a:solidFill>
            <a:schemeClr val="bg2"/>
          </a:solidFill>
        </p:grpSpPr>
        <p:sp>
          <p:nvSpPr>
            <p:cNvPr id="1174" name="Freeform 9"/>
            <p:cNvSpPr>
              <a:spLocks/>
            </p:cNvSpPr>
            <p:nvPr/>
          </p:nvSpPr>
          <p:spPr bwMode="auto">
            <a:xfrm>
              <a:off x="8483601" y="394805"/>
              <a:ext cx="360363" cy="46038"/>
            </a:xfrm>
            <a:custGeom>
              <a:avLst/>
              <a:gdLst>
                <a:gd name="T0" fmla="*/ 76 w 227"/>
                <a:gd name="T1" fmla="*/ 17 h 29"/>
                <a:gd name="T2" fmla="*/ 57 w 227"/>
                <a:gd name="T3" fmla="*/ 0 h 29"/>
                <a:gd name="T4" fmla="*/ 0 w 227"/>
                <a:gd name="T5" fmla="*/ 0 h 29"/>
                <a:gd name="T6" fmla="*/ 0 w 227"/>
                <a:gd name="T7" fmla="*/ 22 h 29"/>
                <a:gd name="T8" fmla="*/ 0 w 227"/>
                <a:gd name="T9" fmla="*/ 29 h 29"/>
                <a:gd name="T10" fmla="*/ 227 w 227"/>
                <a:gd name="T11" fmla="*/ 29 h 29"/>
                <a:gd name="T12" fmla="*/ 227 w 227"/>
                <a:gd name="T13" fmla="*/ 17 h 29"/>
                <a:gd name="T14" fmla="*/ 76 w 227"/>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9">
                  <a:moveTo>
                    <a:pt x="76" y="17"/>
                  </a:moveTo>
                  <a:lnTo>
                    <a:pt x="57" y="0"/>
                  </a:lnTo>
                  <a:lnTo>
                    <a:pt x="0" y="0"/>
                  </a:lnTo>
                  <a:lnTo>
                    <a:pt x="0" y="22"/>
                  </a:lnTo>
                  <a:lnTo>
                    <a:pt x="0" y="29"/>
                  </a:lnTo>
                  <a:lnTo>
                    <a:pt x="227" y="29"/>
                  </a:lnTo>
                  <a:lnTo>
                    <a:pt x="227" y="17"/>
                  </a:lnTo>
                  <a:lnTo>
                    <a:pt x="76"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Rectangle 10"/>
            <p:cNvSpPr>
              <a:spLocks noChangeArrowheads="1"/>
            </p:cNvSpPr>
            <p:nvPr/>
          </p:nvSpPr>
          <p:spPr bwMode="auto">
            <a:xfrm>
              <a:off x="8483601" y="455130"/>
              <a:ext cx="360363" cy="2127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6" name="Group 1175"/>
          <p:cNvGrpSpPr/>
          <p:nvPr/>
        </p:nvGrpSpPr>
        <p:grpSpPr>
          <a:xfrm>
            <a:off x="8671550" y="4865412"/>
            <a:ext cx="276755" cy="283955"/>
            <a:chOff x="398670" y="3159457"/>
            <a:chExt cx="304800" cy="343914"/>
          </a:xfrm>
          <a:solidFill>
            <a:schemeClr val="bg2"/>
          </a:solidFill>
        </p:grpSpPr>
        <p:sp>
          <p:nvSpPr>
            <p:cNvPr id="1177" name="Freeform 155"/>
            <p:cNvSpPr>
              <a:spLocks noEditPoints="1"/>
            </p:cNvSpPr>
            <p:nvPr/>
          </p:nvSpPr>
          <p:spPr bwMode="auto">
            <a:xfrm>
              <a:off x="398670" y="3159457"/>
              <a:ext cx="304800" cy="120650"/>
            </a:xfrm>
            <a:custGeom>
              <a:avLst/>
              <a:gdLst>
                <a:gd name="T0" fmla="*/ 0 w 192"/>
                <a:gd name="T1" fmla="*/ 0 h 76"/>
                <a:gd name="T2" fmla="*/ 0 w 192"/>
                <a:gd name="T3" fmla="*/ 67 h 76"/>
                <a:gd name="T4" fmla="*/ 10 w 192"/>
                <a:gd name="T5" fmla="*/ 67 h 76"/>
                <a:gd name="T6" fmla="*/ 10 w 192"/>
                <a:gd name="T7" fmla="*/ 76 h 76"/>
                <a:gd name="T8" fmla="*/ 161 w 192"/>
                <a:gd name="T9" fmla="*/ 76 h 76"/>
                <a:gd name="T10" fmla="*/ 161 w 192"/>
                <a:gd name="T11" fmla="*/ 67 h 76"/>
                <a:gd name="T12" fmla="*/ 170 w 192"/>
                <a:gd name="T13" fmla="*/ 67 h 76"/>
                <a:gd name="T14" fmla="*/ 170 w 192"/>
                <a:gd name="T15" fmla="*/ 76 h 76"/>
                <a:gd name="T16" fmla="*/ 180 w 192"/>
                <a:gd name="T17" fmla="*/ 76 h 76"/>
                <a:gd name="T18" fmla="*/ 180 w 192"/>
                <a:gd name="T19" fmla="*/ 67 h 76"/>
                <a:gd name="T20" fmla="*/ 192 w 192"/>
                <a:gd name="T21" fmla="*/ 67 h 76"/>
                <a:gd name="T22" fmla="*/ 192 w 192"/>
                <a:gd name="T23" fmla="*/ 0 h 76"/>
                <a:gd name="T24" fmla="*/ 0 w 192"/>
                <a:gd name="T25" fmla="*/ 0 h 76"/>
                <a:gd name="T26" fmla="*/ 182 w 192"/>
                <a:gd name="T27" fmla="*/ 57 h 76"/>
                <a:gd name="T28" fmla="*/ 10 w 192"/>
                <a:gd name="T29" fmla="*/ 57 h 76"/>
                <a:gd name="T30" fmla="*/ 10 w 192"/>
                <a:gd name="T31" fmla="*/ 10 h 76"/>
                <a:gd name="T32" fmla="*/ 182 w 192"/>
                <a:gd name="T33" fmla="*/ 10 h 76"/>
                <a:gd name="T34" fmla="*/ 182 w 192"/>
                <a:gd name="T35"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76">
                  <a:moveTo>
                    <a:pt x="0" y="0"/>
                  </a:moveTo>
                  <a:lnTo>
                    <a:pt x="0" y="67"/>
                  </a:lnTo>
                  <a:lnTo>
                    <a:pt x="10" y="67"/>
                  </a:lnTo>
                  <a:lnTo>
                    <a:pt x="10" y="76"/>
                  </a:lnTo>
                  <a:lnTo>
                    <a:pt x="161" y="76"/>
                  </a:lnTo>
                  <a:lnTo>
                    <a:pt x="161" y="67"/>
                  </a:lnTo>
                  <a:lnTo>
                    <a:pt x="170" y="67"/>
                  </a:lnTo>
                  <a:lnTo>
                    <a:pt x="170" y="76"/>
                  </a:lnTo>
                  <a:lnTo>
                    <a:pt x="180" y="76"/>
                  </a:lnTo>
                  <a:lnTo>
                    <a:pt x="180" y="67"/>
                  </a:lnTo>
                  <a:lnTo>
                    <a:pt x="192" y="67"/>
                  </a:lnTo>
                  <a:lnTo>
                    <a:pt x="192" y="0"/>
                  </a:lnTo>
                  <a:lnTo>
                    <a:pt x="0" y="0"/>
                  </a:lnTo>
                  <a:close/>
                  <a:moveTo>
                    <a:pt x="182" y="57"/>
                  </a:moveTo>
                  <a:lnTo>
                    <a:pt x="10" y="57"/>
                  </a:lnTo>
                  <a:lnTo>
                    <a:pt x="10" y="10"/>
                  </a:lnTo>
                  <a:lnTo>
                    <a:pt x="182" y="10"/>
                  </a:lnTo>
                  <a:lnTo>
                    <a:pt x="182" y="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Freeform 156"/>
            <p:cNvSpPr>
              <a:spLocks noEditPoints="1"/>
            </p:cNvSpPr>
            <p:nvPr/>
          </p:nvSpPr>
          <p:spPr bwMode="auto">
            <a:xfrm>
              <a:off x="398670" y="3277946"/>
              <a:ext cx="304800" cy="225425"/>
            </a:xfrm>
            <a:custGeom>
              <a:avLst/>
              <a:gdLst>
                <a:gd name="T0" fmla="*/ 0 w 192"/>
                <a:gd name="T1" fmla="*/ 66 h 142"/>
                <a:gd name="T2" fmla="*/ 10 w 192"/>
                <a:gd name="T3" fmla="*/ 66 h 142"/>
                <a:gd name="T4" fmla="*/ 10 w 192"/>
                <a:gd name="T5" fmla="*/ 76 h 142"/>
                <a:gd name="T6" fmla="*/ 0 w 192"/>
                <a:gd name="T7" fmla="*/ 76 h 142"/>
                <a:gd name="T8" fmla="*/ 0 w 192"/>
                <a:gd name="T9" fmla="*/ 142 h 142"/>
                <a:gd name="T10" fmla="*/ 192 w 192"/>
                <a:gd name="T11" fmla="*/ 142 h 142"/>
                <a:gd name="T12" fmla="*/ 192 w 192"/>
                <a:gd name="T13" fmla="*/ 76 h 142"/>
                <a:gd name="T14" fmla="*/ 180 w 192"/>
                <a:gd name="T15" fmla="*/ 76 h 142"/>
                <a:gd name="T16" fmla="*/ 180 w 192"/>
                <a:gd name="T17" fmla="*/ 66 h 142"/>
                <a:gd name="T18" fmla="*/ 192 w 192"/>
                <a:gd name="T19" fmla="*/ 66 h 142"/>
                <a:gd name="T20" fmla="*/ 192 w 192"/>
                <a:gd name="T21" fmla="*/ 0 h 142"/>
                <a:gd name="T22" fmla="*/ 0 w 192"/>
                <a:gd name="T23" fmla="*/ 0 h 142"/>
                <a:gd name="T24" fmla="*/ 0 w 192"/>
                <a:gd name="T25" fmla="*/ 66 h 142"/>
                <a:gd name="T26" fmla="*/ 182 w 192"/>
                <a:gd name="T27" fmla="*/ 85 h 142"/>
                <a:gd name="T28" fmla="*/ 182 w 192"/>
                <a:gd name="T29" fmla="*/ 133 h 142"/>
                <a:gd name="T30" fmla="*/ 10 w 192"/>
                <a:gd name="T31" fmla="*/ 133 h 142"/>
                <a:gd name="T32" fmla="*/ 10 w 192"/>
                <a:gd name="T33" fmla="*/ 85 h 142"/>
                <a:gd name="T34" fmla="*/ 182 w 192"/>
                <a:gd name="T35" fmla="*/ 85 h 142"/>
                <a:gd name="T36" fmla="*/ 170 w 192"/>
                <a:gd name="T37" fmla="*/ 76 h 142"/>
                <a:gd name="T38" fmla="*/ 161 w 192"/>
                <a:gd name="T39" fmla="*/ 76 h 142"/>
                <a:gd name="T40" fmla="*/ 161 w 192"/>
                <a:gd name="T41" fmla="*/ 66 h 142"/>
                <a:gd name="T42" fmla="*/ 170 w 192"/>
                <a:gd name="T43" fmla="*/ 66 h 142"/>
                <a:gd name="T44" fmla="*/ 170 w 192"/>
                <a:gd name="T45" fmla="*/ 76 h 142"/>
                <a:gd name="T46" fmla="*/ 10 w 192"/>
                <a:gd name="T47" fmla="*/ 10 h 142"/>
                <a:gd name="T48" fmla="*/ 182 w 192"/>
                <a:gd name="T49" fmla="*/ 10 h 142"/>
                <a:gd name="T50" fmla="*/ 182 w 192"/>
                <a:gd name="T51" fmla="*/ 57 h 142"/>
                <a:gd name="T52" fmla="*/ 10 w 192"/>
                <a:gd name="T53" fmla="*/ 57 h 142"/>
                <a:gd name="T54" fmla="*/ 10 w 192"/>
                <a:gd name="T55" fmla="*/ 1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42">
                  <a:moveTo>
                    <a:pt x="0" y="66"/>
                  </a:moveTo>
                  <a:lnTo>
                    <a:pt x="10" y="66"/>
                  </a:lnTo>
                  <a:lnTo>
                    <a:pt x="10" y="76"/>
                  </a:lnTo>
                  <a:lnTo>
                    <a:pt x="0" y="76"/>
                  </a:lnTo>
                  <a:lnTo>
                    <a:pt x="0" y="142"/>
                  </a:lnTo>
                  <a:lnTo>
                    <a:pt x="192" y="142"/>
                  </a:lnTo>
                  <a:lnTo>
                    <a:pt x="192" y="76"/>
                  </a:lnTo>
                  <a:lnTo>
                    <a:pt x="180" y="76"/>
                  </a:lnTo>
                  <a:lnTo>
                    <a:pt x="180" y="66"/>
                  </a:lnTo>
                  <a:lnTo>
                    <a:pt x="192" y="66"/>
                  </a:lnTo>
                  <a:lnTo>
                    <a:pt x="192" y="0"/>
                  </a:lnTo>
                  <a:lnTo>
                    <a:pt x="0" y="0"/>
                  </a:lnTo>
                  <a:lnTo>
                    <a:pt x="0" y="66"/>
                  </a:lnTo>
                  <a:close/>
                  <a:moveTo>
                    <a:pt x="182" y="85"/>
                  </a:moveTo>
                  <a:lnTo>
                    <a:pt x="182" y="133"/>
                  </a:lnTo>
                  <a:lnTo>
                    <a:pt x="10" y="133"/>
                  </a:lnTo>
                  <a:lnTo>
                    <a:pt x="10" y="85"/>
                  </a:lnTo>
                  <a:lnTo>
                    <a:pt x="182" y="85"/>
                  </a:lnTo>
                  <a:close/>
                  <a:moveTo>
                    <a:pt x="170" y="76"/>
                  </a:moveTo>
                  <a:lnTo>
                    <a:pt x="161" y="76"/>
                  </a:lnTo>
                  <a:lnTo>
                    <a:pt x="161" y="66"/>
                  </a:lnTo>
                  <a:lnTo>
                    <a:pt x="170" y="66"/>
                  </a:lnTo>
                  <a:lnTo>
                    <a:pt x="170" y="76"/>
                  </a:lnTo>
                  <a:close/>
                  <a:moveTo>
                    <a:pt x="10" y="10"/>
                  </a:moveTo>
                  <a:lnTo>
                    <a:pt x="182" y="10"/>
                  </a:lnTo>
                  <a:lnTo>
                    <a:pt x="182" y="57"/>
                  </a:lnTo>
                  <a:lnTo>
                    <a:pt x="10" y="57"/>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9" name="TextBox 1178"/>
          <p:cNvSpPr txBox="1"/>
          <p:nvPr/>
        </p:nvSpPr>
        <p:spPr>
          <a:xfrm>
            <a:off x="886566" y="1391684"/>
            <a:ext cx="877163" cy="369332"/>
          </a:xfrm>
          <a:prstGeom prst="rect">
            <a:avLst/>
          </a:prstGeom>
          <a:noFill/>
        </p:spPr>
        <p:txBody>
          <a:bodyPr wrap="none" rtlCol="0">
            <a:spAutoFit/>
          </a:bodyPr>
          <a:lstStyle/>
          <a:p>
            <a:r>
              <a:rPr lang="zh-TW" altLang="en-US" sz="1800" smtClean="0">
                <a:solidFill>
                  <a:schemeClr val="bg2"/>
                </a:solidFill>
              </a:rPr>
              <a:t>主中心</a:t>
            </a:r>
            <a:endParaRPr lang="en-US" sz="1800" dirty="0" smtClean="0">
              <a:solidFill>
                <a:schemeClr val="bg2"/>
              </a:solidFill>
            </a:endParaRPr>
          </a:p>
        </p:txBody>
      </p:sp>
      <p:sp>
        <p:nvSpPr>
          <p:cNvPr id="1180" name="TextBox 1179"/>
          <p:cNvSpPr txBox="1"/>
          <p:nvPr/>
        </p:nvSpPr>
        <p:spPr>
          <a:xfrm>
            <a:off x="10636634" y="1357556"/>
            <a:ext cx="1107996" cy="369332"/>
          </a:xfrm>
          <a:prstGeom prst="rect">
            <a:avLst/>
          </a:prstGeom>
          <a:noFill/>
        </p:spPr>
        <p:txBody>
          <a:bodyPr wrap="none" rtlCol="0">
            <a:spAutoFit/>
          </a:bodyPr>
          <a:lstStyle/>
          <a:p>
            <a:r>
              <a:rPr lang="zh-TW" altLang="en-US" sz="1800" dirty="0" smtClean="0">
                <a:solidFill>
                  <a:schemeClr val="bg2"/>
                </a:solidFill>
              </a:rPr>
              <a:t>灾备中心</a:t>
            </a:r>
            <a:endParaRPr lang="en-US" sz="1800" dirty="0" smtClean="0">
              <a:solidFill>
                <a:schemeClr val="bg2"/>
              </a:solidFill>
            </a:endParaRPr>
          </a:p>
        </p:txBody>
      </p:sp>
      <p:grpSp>
        <p:nvGrpSpPr>
          <p:cNvPr id="898" name="Group 897"/>
          <p:cNvGrpSpPr/>
          <p:nvPr/>
        </p:nvGrpSpPr>
        <p:grpSpPr>
          <a:xfrm>
            <a:off x="7180235" y="4604566"/>
            <a:ext cx="493850" cy="143669"/>
            <a:chOff x="1554163" y="-1593555"/>
            <a:chExt cx="7759700" cy="2257425"/>
          </a:xfrm>
          <a:solidFill>
            <a:schemeClr val="bg2"/>
          </a:solidFill>
        </p:grpSpPr>
        <p:sp>
          <p:nvSpPr>
            <p:cNvPr id="899"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09" name="Group 908"/>
          <p:cNvGrpSpPr/>
          <p:nvPr/>
        </p:nvGrpSpPr>
        <p:grpSpPr>
          <a:xfrm>
            <a:off x="5141666" y="4617529"/>
            <a:ext cx="493850" cy="143669"/>
            <a:chOff x="1554163" y="-1593555"/>
            <a:chExt cx="7759700" cy="2257425"/>
          </a:xfrm>
          <a:solidFill>
            <a:schemeClr val="bg2"/>
          </a:solidFill>
        </p:grpSpPr>
        <p:sp>
          <p:nvSpPr>
            <p:cNvPr id="910" name="Freeform 13"/>
            <p:cNvSpPr>
              <a:spLocks noEditPoints="1"/>
            </p:cNvSpPr>
            <p:nvPr/>
          </p:nvSpPr>
          <p:spPr bwMode="auto">
            <a:xfrm>
              <a:off x="1554163" y="-1593555"/>
              <a:ext cx="7759700" cy="2257425"/>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1" name="Rectangle 14"/>
            <p:cNvSpPr>
              <a:spLocks noChangeArrowheads="1"/>
            </p:cNvSpPr>
            <p:nvPr/>
          </p:nvSpPr>
          <p:spPr bwMode="auto">
            <a:xfrm>
              <a:off x="2305051" y="-587080"/>
              <a:ext cx="150336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2" name="Rectangle 15"/>
            <p:cNvSpPr>
              <a:spLocks noChangeArrowheads="1"/>
            </p:cNvSpPr>
            <p:nvPr/>
          </p:nvSpPr>
          <p:spPr bwMode="auto">
            <a:xfrm>
              <a:off x="6940551" y="-844255"/>
              <a:ext cx="250825"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3" name="Rectangle 16"/>
            <p:cNvSpPr>
              <a:spLocks noChangeArrowheads="1"/>
            </p:cNvSpPr>
            <p:nvPr/>
          </p:nvSpPr>
          <p:spPr bwMode="auto">
            <a:xfrm>
              <a:off x="6940551" y="-342605"/>
              <a:ext cx="250825"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4" name="Rectangle 17"/>
            <p:cNvSpPr>
              <a:spLocks noChangeArrowheads="1"/>
            </p:cNvSpPr>
            <p:nvPr/>
          </p:nvSpPr>
          <p:spPr bwMode="auto">
            <a:xfrm>
              <a:off x="7439026" y="-844255"/>
              <a:ext cx="252413"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5" name="Rectangle 18"/>
            <p:cNvSpPr>
              <a:spLocks noChangeArrowheads="1"/>
            </p:cNvSpPr>
            <p:nvPr/>
          </p:nvSpPr>
          <p:spPr bwMode="auto">
            <a:xfrm>
              <a:off x="7439026" y="-342605"/>
              <a:ext cx="2524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6" name="Rectangle 19"/>
            <p:cNvSpPr>
              <a:spLocks noChangeArrowheads="1"/>
            </p:cNvSpPr>
            <p:nvPr/>
          </p:nvSpPr>
          <p:spPr bwMode="auto">
            <a:xfrm>
              <a:off x="7942263" y="-844255"/>
              <a:ext cx="252413"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7" name="Rectangle 20"/>
            <p:cNvSpPr>
              <a:spLocks noChangeArrowheads="1"/>
            </p:cNvSpPr>
            <p:nvPr/>
          </p:nvSpPr>
          <p:spPr bwMode="auto">
            <a:xfrm>
              <a:off x="7942263" y="-342605"/>
              <a:ext cx="2524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8" name="Rectangle 21"/>
            <p:cNvSpPr>
              <a:spLocks noChangeArrowheads="1"/>
            </p:cNvSpPr>
            <p:nvPr/>
          </p:nvSpPr>
          <p:spPr bwMode="auto">
            <a:xfrm>
              <a:off x="8442326" y="-844255"/>
              <a:ext cx="250825" cy="2492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9" name="Rectangle 22"/>
            <p:cNvSpPr>
              <a:spLocks noChangeArrowheads="1"/>
            </p:cNvSpPr>
            <p:nvPr/>
          </p:nvSpPr>
          <p:spPr bwMode="auto">
            <a:xfrm>
              <a:off x="8442326" y="-342605"/>
              <a:ext cx="250825"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0" name="TextBox 919"/>
          <p:cNvSpPr txBox="1"/>
          <p:nvPr/>
        </p:nvSpPr>
        <p:spPr>
          <a:xfrm>
            <a:off x="4963456" y="4737026"/>
            <a:ext cx="886781" cy="246221"/>
          </a:xfrm>
          <a:prstGeom prst="rect">
            <a:avLst/>
          </a:prstGeom>
          <a:noFill/>
        </p:spPr>
        <p:txBody>
          <a:bodyPr wrap="none" rtlCol="0">
            <a:spAutoFit/>
          </a:bodyPr>
          <a:lstStyle/>
          <a:p>
            <a:r>
              <a:rPr lang="en-US" sz="1000" smtClean="0">
                <a:solidFill>
                  <a:schemeClr val="bg2"/>
                </a:solidFill>
              </a:rPr>
              <a:t>CloudBridge</a:t>
            </a:r>
            <a:endParaRPr lang="en-US" sz="1000" dirty="0" smtClean="0">
              <a:solidFill>
                <a:schemeClr val="bg2"/>
              </a:solidFill>
            </a:endParaRPr>
          </a:p>
        </p:txBody>
      </p:sp>
      <p:sp>
        <p:nvSpPr>
          <p:cNvPr id="921" name="TextBox 920"/>
          <p:cNvSpPr txBox="1"/>
          <p:nvPr/>
        </p:nvSpPr>
        <p:spPr>
          <a:xfrm>
            <a:off x="6991291" y="4738314"/>
            <a:ext cx="886781" cy="246221"/>
          </a:xfrm>
          <a:prstGeom prst="rect">
            <a:avLst/>
          </a:prstGeom>
          <a:noFill/>
        </p:spPr>
        <p:txBody>
          <a:bodyPr wrap="none" rtlCol="0">
            <a:spAutoFit/>
          </a:bodyPr>
          <a:lstStyle/>
          <a:p>
            <a:r>
              <a:rPr lang="en-US" sz="1000" smtClean="0">
                <a:solidFill>
                  <a:schemeClr val="bg2"/>
                </a:solidFill>
              </a:rPr>
              <a:t>CloudBridge</a:t>
            </a:r>
            <a:endParaRPr lang="en-US" sz="1000" dirty="0" smtClean="0">
              <a:solidFill>
                <a:schemeClr val="bg2"/>
              </a:solidFill>
            </a:endParaRPr>
          </a:p>
        </p:txBody>
      </p:sp>
      <p:sp>
        <p:nvSpPr>
          <p:cNvPr id="725" name="Rectangle 724"/>
          <p:cNvSpPr/>
          <p:nvPr/>
        </p:nvSpPr>
        <p:spPr bwMode="auto">
          <a:xfrm>
            <a:off x="966019" y="2716902"/>
            <a:ext cx="931925" cy="180804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726" name="TextBox 725"/>
          <p:cNvSpPr txBox="1"/>
          <p:nvPr/>
        </p:nvSpPr>
        <p:spPr>
          <a:xfrm>
            <a:off x="983294" y="2748453"/>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altLang="zh-TW" sz="900" dirty="0" smtClean="0">
                <a:solidFill>
                  <a:schemeClr val="tx1">
                    <a:lumMod val="85000"/>
                    <a:lumOff val="15000"/>
                  </a:schemeClr>
                </a:solidFill>
                <a:cs typeface="Arial"/>
              </a:rPr>
              <a:t>ADC</a:t>
            </a:r>
            <a:r>
              <a:rPr lang="zh-TW" altLang="en-US" sz="900" dirty="0" smtClean="0">
                <a:solidFill>
                  <a:schemeClr val="tx1">
                    <a:lumMod val="85000"/>
                    <a:lumOff val="15000"/>
                  </a:schemeClr>
                </a:solidFill>
                <a:cs typeface="Arial"/>
              </a:rPr>
              <a:t> </a:t>
            </a:r>
            <a:r>
              <a:rPr lang="en-US" altLang="zh-TW" sz="900" dirty="0" smtClean="0">
                <a:solidFill>
                  <a:schemeClr val="tx1">
                    <a:lumMod val="85000"/>
                    <a:lumOff val="15000"/>
                  </a:schemeClr>
                </a:solidFill>
                <a:cs typeface="Arial"/>
              </a:rPr>
              <a:t>Pool</a:t>
            </a:r>
            <a:endParaRPr lang="en-US" sz="900" dirty="0" smtClean="0">
              <a:solidFill>
                <a:schemeClr val="tx1">
                  <a:lumMod val="85000"/>
                  <a:lumOff val="15000"/>
                </a:schemeClr>
              </a:solidFill>
              <a:latin typeface="Arial"/>
              <a:cs typeface="Arial"/>
            </a:endParaRPr>
          </a:p>
        </p:txBody>
      </p:sp>
      <p:grpSp>
        <p:nvGrpSpPr>
          <p:cNvPr id="781" name="Group 780"/>
          <p:cNvGrpSpPr/>
          <p:nvPr/>
        </p:nvGrpSpPr>
        <p:grpSpPr>
          <a:xfrm>
            <a:off x="1007608" y="4093543"/>
            <a:ext cx="853335" cy="248249"/>
            <a:chOff x="10490951" y="5168981"/>
            <a:chExt cx="938668" cy="273074"/>
          </a:xfrm>
        </p:grpSpPr>
        <p:sp>
          <p:nvSpPr>
            <p:cNvPr id="782" name="Freeform 13"/>
            <p:cNvSpPr>
              <a:spLocks noEditPoints="1"/>
            </p:cNvSpPr>
            <p:nvPr/>
          </p:nvSpPr>
          <p:spPr bwMode="auto">
            <a:xfrm>
              <a:off x="10490951" y="5168981"/>
              <a:ext cx="938668" cy="273074"/>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3" name="Rectangle 14"/>
            <p:cNvSpPr>
              <a:spLocks noChangeArrowheads="1"/>
            </p:cNvSpPr>
            <p:nvPr/>
          </p:nvSpPr>
          <p:spPr bwMode="auto">
            <a:xfrm>
              <a:off x="10581784" y="5290731"/>
              <a:ext cx="181857"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4" name="Rectangle 15"/>
            <p:cNvSpPr>
              <a:spLocks noChangeArrowheads="1"/>
            </p:cNvSpPr>
            <p:nvPr/>
          </p:nvSpPr>
          <p:spPr bwMode="auto">
            <a:xfrm>
              <a:off x="11142526" y="5259622"/>
              <a:ext cx="30342"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5" name="Rectangle 16"/>
            <p:cNvSpPr>
              <a:spLocks noChangeArrowheads="1"/>
            </p:cNvSpPr>
            <p:nvPr/>
          </p:nvSpPr>
          <p:spPr bwMode="auto">
            <a:xfrm>
              <a:off x="11142526" y="5320305"/>
              <a:ext cx="30342"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Rectangle 17"/>
            <p:cNvSpPr>
              <a:spLocks noChangeArrowheads="1"/>
            </p:cNvSpPr>
            <p:nvPr/>
          </p:nvSpPr>
          <p:spPr bwMode="auto">
            <a:xfrm>
              <a:off x="11202825" y="5259622"/>
              <a:ext cx="30534"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7" name="Rectangle 18"/>
            <p:cNvSpPr>
              <a:spLocks noChangeArrowheads="1"/>
            </p:cNvSpPr>
            <p:nvPr/>
          </p:nvSpPr>
          <p:spPr bwMode="auto">
            <a:xfrm>
              <a:off x="11202825" y="5320305"/>
              <a:ext cx="30534"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8" name="Rectangle 19"/>
            <p:cNvSpPr>
              <a:spLocks noChangeArrowheads="1"/>
            </p:cNvSpPr>
            <p:nvPr/>
          </p:nvSpPr>
          <p:spPr bwMode="auto">
            <a:xfrm>
              <a:off x="11263701" y="5259622"/>
              <a:ext cx="30534"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9" name="Rectangle 20"/>
            <p:cNvSpPr>
              <a:spLocks noChangeArrowheads="1"/>
            </p:cNvSpPr>
            <p:nvPr/>
          </p:nvSpPr>
          <p:spPr bwMode="auto">
            <a:xfrm>
              <a:off x="11263701" y="5320305"/>
              <a:ext cx="30534"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0" name="Rectangle 21"/>
            <p:cNvSpPr>
              <a:spLocks noChangeArrowheads="1"/>
            </p:cNvSpPr>
            <p:nvPr/>
          </p:nvSpPr>
          <p:spPr bwMode="auto">
            <a:xfrm>
              <a:off x="11324192" y="5259622"/>
              <a:ext cx="30342"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1" name="Rectangle 22"/>
            <p:cNvSpPr>
              <a:spLocks noChangeArrowheads="1"/>
            </p:cNvSpPr>
            <p:nvPr/>
          </p:nvSpPr>
          <p:spPr bwMode="auto">
            <a:xfrm>
              <a:off x="11324192" y="5320305"/>
              <a:ext cx="30342"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2" name="TextBox 791"/>
          <p:cNvSpPr txBox="1"/>
          <p:nvPr/>
        </p:nvSpPr>
        <p:spPr>
          <a:xfrm>
            <a:off x="913014" y="4297396"/>
            <a:ext cx="1043876" cy="246221"/>
          </a:xfrm>
          <a:prstGeom prst="rect">
            <a:avLst/>
          </a:prstGeom>
          <a:noFill/>
        </p:spPr>
        <p:txBody>
          <a:bodyPr wrap="none" rtlCol="0">
            <a:spAutoFit/>
          </a:bodyPr>
          <a:lstStyle/>
          <a:p>
            <a:r>
              <a:rPr lang="en-US" altLang="zh-TW" sz="1000" dirty="0" smtClean="0">
                <a:solidFill>
                  <a:schemeClr val="bg2"/>
                </a:solidFill>
              </a:rPr>
              <a:t>NetScaler</a:t>
            </a:r>
            <a:r>
              <a:rPr lang="zh-TW" altLang="en-US" sz="1000" dirty="0" smtClean="0">
                <a:solidFill>
                  <a:schemeClr val="bg2"/>
                </a:solidFill>
              </a:rPr>
              <a:t> </a:t>
            </a:r>
            <a:r>
              <a:rPr lang="en-US" altLang="zh-TW" sz="1000" dirty="0" smtClean="0">
                <a:solidFill>
                  <a:schemeClr val="bg2"/>
                </a:solidFill>
              </a:rPr>
              <a:t>SDX</a:t>
            </a:r>
            <a:endParaRPr lang="en-US" sz="1000" dirty="0" smtClean="0">
              <a:solidFill>
                <a:schemeClr val="bg2"/>
              </a:solidFill>
            </a:endParaRPr>
          </a:p>
        </p:txBody>
      </p:sp>
      <p:grpSp>
        <p:nvGrpSpPr>
          <p:cNvPr id="793" name="Group 792"/>
          <p:cNvGrpSpPr/>
          <p:nvPr/>
        </p:nvGrpSpPr>
        <p:grpSpPr>
          <a:xfrm>
            <a:off x="1080999" y="3774197"/>
            <a:ext cx="270879" cy="253380"/>
            <a:chOff x="6075570" y="1212608"/>
            <a:chExt cx="465138" cy="434976"/>
          </a:xfrm>
          <a:solidFill>
            <a:schemeClr val="bg2"/>
          </a:solidFill>
        </p:grpSpPr>
        <p:sp>
          <p:nvSpPr>
            <p:cNvPr id="794" name="Rectangle 166"/>
            <p:cNvSpPr>
              <a:spLocks noChangeArrowheads="1"/>
            </p:cNvSpPr>
            <p:nvPr/>
          </p:nvSpPr>
          <p:spPr bwMode="auto">
            <a:xfrm>
              <a:off x="607557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95" name="Rectangle 167"/>
            <p:cNvSpPr>
              <a:spLocks noChangeArrowheads="1"/>
            </p:cNvSpPr>
            <p:nvPr/>
          </p:nvSpPr>
          <p:spPr bwMode="auto">
            <a:xfrm>
              <a:off x="612002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96" name="Rectangle 168"/>
            <p:cNvSpPr>
              <a:spLocks noChangeArrowheads="1"/>
            </p:cNvSpPr>
            <p:nvPr/>
          </p:nvSpPr>
          <p:spPr bwMode="auto">
            <a:xfrm>
              <a:off x="61803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97" name="Rectangle 169"/>
            <p:cNvSpPr>
              <a:spLocks noChangeArrowheads="1"/>
            </p:cNvSpPr>
            <p:nvPr/>
          </p:nvSpPr>
          <p:spPr bwMode="auto">
            <a:xfrm>
              <a:off x="62105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98" name="Rectangle 170"/>
            <p:cNvSpPr>
              <a:spLocks noChangeArrowheads="1"/>
            </p:cNvSpPr>
            <p:nvPr/>
          </p:nvSpPr>
          <p:spPr bwMode="auto">
            <a:xfrm>
              <a:off x="645180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799" name="Rectangle 171"/>
            <p:cNvSpPr>
              <a:spLocks noChangeArrowheads="1"/>
            </p:cNvSpPr>
            <p:nvPr/>
          </p:nvSpPr>
          <p:spPr bwMode="auto">
            <a:xfrm>
              <a:off x="607557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0" name="Rectangle 172"/>
            <p:cNvSpPr>
              <a:spLocks noChangeArrowheads="1"/>
            </p:cNvSpPr>
            <p:nvPr/>
          </p:nvSpPr>
          <p:spPr bwMode="auto">
            <a:xfrm>
              <a:off x="612002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1" name="Rectangle 173"/>
            <p:cNvSpPr>
              <a:spLocks noChangeArrowheads="1"/>
            </p:cNvSpPr>
            <p:nvPr/>
          </p:nvSpPr>
          <p:spPr bwMode="auto">
            <a:xfrm>
              <a:off x="61501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2" name="Rectangle 174"/>
            <p:cNvSpPr>
              <a:spLocks noChangeArrowheads="1"/>
            </p:cNvSpPr>
            <p:nvPr/>
          </p:nvSpPr>
          <p:spPr bwMode="auto">
            <a:xfrm>
              <a:off x="61501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3" name="Rectangle 175"/>
            <p:cNvSpPr>
              <a:spLocks noChangeArrowheads="1"/>
            </p:cNvSpPr>
            <p:nvPr/>
          </p:nvSpPr>
          <p:spPr bwMode="auto">
            <a:xfrm>
              <a:off x="652642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4" name="Rectangle 176"/>
            <p:cNvSpPr>
              <a:spLocks noChangeArrowheads="1"/>
            </p:cNvSpPr>
            <p:nvPr/>
          </p:nvSpPr>
          <p:spPr bwMode="auto">
            <a:xfrm>
              <a:off x="6361320"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5" name="Rectangle 177"/>
            <p:cNvSpPr>
              <a:spLocks noChangeArrowheads="1"/>
            </p:cNvSpPr>
            <p:nvPr/>
          </p:nvSpPr>
          <p:spPr bwMode="auto">
            <a:xfrm>
              <a:off x="6451807" y="1331672"/>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6" name="Rectangle 178"/>
            <p:cNvSpPr>
              <a:spLocks noChangeArrowheads="1"/>
            </p:cNvSpPr>
            <p:nvPr/>
          </p:nvSpPr>
          <p:spPr bwMode="auto">
            <a:xfrm>
              <a:off x="63914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7" name="Rectangle 179"/>
            <p:cNvSpPr>
              <a:spLocks noChangeArrowheads="1"/>
            </p:cNvSpPr>
            <p:nvPr/>
          </p:nvSpPr>
          <p:spPr bwMode="auto">
            <a:xfrm>
              <a:off x="642164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8" name="Rectangle 180"/>
            <p:cNvSpPr>
              <a:spLocks noChangeArrowheads="1"/>
            </p:cNvSpPr>
            <p:nvPr/>
          </p:nvSpPr>
          <p:spPr bwMode="auto">
            <a:xfrm>
              <a:off x="63613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09" name="Freeform 181"/>
            <p:cNvSpPr>
              <a:spLocks/>
            </p:cNvSpPr>
            <p:nvPr/>
          </p:nvSpPr>
          <p:spPr bwMode="auto">
            <a:xfrm>
              <a:off x="6510545" y="1317383"/>
              <a:ext cx="30163" cy="30163"/>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0" name="Rectangle 182"/>
            <p:cNvSpPr>
              <a:spLocks noChangeArrowheads="1"/>
            </p:cNvSpPr>
            <p:nvPr/>
          </p:nvSpPr>
          <p:spPr bwMode="auto">
            <a:xfrm>
              <a:off x="64803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1" name="Rectangle 183"/>
            <p:cNvSpPr>
              <a:spLocks noChangeArrowheads="1"/>
            </p:cNvSpPr>
            <p:nvPr/>
          </p:nvSpPr>
          <p:spPr bwMode="auto">
            <a:xfrm>
              <a:off x="652642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2" name="Rectangle 184"/>
            <p:cNvSpPr>
              <a:spLocks noChangeArrowheads="1"/>
            </p:cNvSpPr>
            <p:nvPr/>
          </p:nvSpPr>
          <p:spPr bwMode="auto">
            <a:xfrm>
              <a:off x="64216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3" name="Rectangle 185"/>
            <p:cNvSpPr>
              <a:spLocks noChangeArrowheads="1"/>
            </p:cNvSpPr>
            <p:nvPr/>
          </p:nvSpPr>
          <p:spPr bwMode="auto">
            <a:xfrm>
              <a:off x="64803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4" name="Rectangle 186"/>
            <p:cNvSpPr>
              <a:spLocks noChangeArrowheads="1"/>
            </p:cNvSpPr>
            <p:nvPr/>
          </p:nvSpPr>
          <p:spPr bwMode="auto">
            <a:xfrm>
              <a:off x="639148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6" name="Rectangle 187"/>
            <p:cNvSpPr>
              <a:spLocks noChangeArrowheads="1"/>
            </p:cNvSpPr>
            <p:nvPr/>
          </p:nvSpPr>
          <p:spPr bwMode="auto">
            <a:xfrm>
              <a:off x="630099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7" name="Rectangle 188"/>
            <p:cNvSpPr>
              <a:spLocks noChangeArrowheads="1"/>
            </p:cNvSpPr>
            <p:nvPr/>
          </p:nvSpPr>
          <p:spPr bwMode="auto">
            <a:xfrm>
              <a:off x="62406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8" name="Rectangle 189"/>
            <p:cNvSpPr>
              <a:spLocks noChangeArrowheads="1"/>
            </p:cNvSpPr>
            <p:nvPr/>
          </p:nvSpPr>
          <p:spPr bwMode="auto">
            <a:xfrm>
              <a:off x="627083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19" name="Rectangle 190"/>
            <p:cNvSpPr>
              <a:spLocks noChangeArrowheads="1"/>
            </p:cNvSpPr>
            <p:nvPr/>
          </p:nvSpPr>
          <p:spPr bwMode="auto">
            <a:xfrm>
              <a:off x="6210507"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0" name="Rectangle 191"/>
            <p:cNvSpPr>
              <a:spLocks noChangeArrowheads="1"/>
            </p:cNvSpPr>
            <p:nvPr/>
          </p:nvSpPr>
          <p:spPr bwMode="auto">
            <a:xfrm>
              <a:off x="627083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1" name="Rectangle 192"/>
            <p:cNvSpPr>
              <a:spLocks noChangeArrowheads="1"/>
            </p:cNvSpPr>
            <p:nvPr/>
          </p:nvSpPr>
          <p:spPr bwMode="auto">
            <a:xfrm>
              <a:off x="6180345"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2" name="Rectangle 193"/>
            <p:cNvSpPr>
              <a:spLocks noChangeArrowheads="1"/>
            </p:cNvSpPr>
            <p:nvPr/>
          </p:nvSpPr>
          <p:spPr bwMode="auto">
            <a:xfrm>
              <a:off x="63311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3" name="Rectangle 194"/>
            <p:cNvSpPr>
              <a:spLocks noChangeArrowheads="1"/>
            </p:cNvSpPr>
            <p:nvPr/>
          </p:nvSpPr>
          <p:spPr bwMode="auto">
            <a:xfrm>
              <a:off x="633115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4" name="Rectangle 195"/>
            <p:cNvSpPr>
              <a:spLocks noChangeArrowheads="1"/>
            </p:cNvSpPr>
            <p:nvPr/>
          </p:nvSpPr>
          <p:spPr bwMode="auto">
            <a:xfrm>
              <a:off x="624067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5" name="Rectangle 196"/>
            <p:cNvSpPr>
              <a:spLocks noChangeArrowheads="1"/>
            </p:cNvSpPr>
            <p:nvPr/>
          </p:nvSpPr>
          <p:spPr bwMode="auto">
            <a:xfrm>
              <a:off x="630099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6" name="Freeform 197"/>
            <p:cNvSpPr>
              <a:spLocks/>
            </p:cNvSpPr>
            <p:nvPr/>
          </p:nvSpPr>
          <p:spPr bwMode="auto">
            <a:xfrm>
              <a:off x="6510545" y="1212608"/>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7" name="Freeform 198"/>
            <p:cNvSpPr>
              <a:spLocks/>
            </p:cNvSpPr>
            <p:nvPr/>
          </p:nvSpPr>
          <p:spPr bwMode="auto">
            <a:xfrm>
              <a:off x="6075570" y="1212608"/>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8" name="Freeform 199"/>
            <p:cNvSpPr>
              <a:spLocks/>
            </p:cNvSpPr>
            <p:nvPr/>
          </p:nvSpPr>
          <p:spPr bwMode="auto">
            <a:xfrm>
              <a:off x="6075570" y="1317383"/>
              <a:ext cx="30163" cy="30163"/>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29" name="Rectangle 200"/>
            <p:cNvSpPr>
              <a:spLocks noChangeArrowheads="1"/>
            </p:cNvSpPr>
            <p:nvPr/>
          </p:nvSpPr>
          <p:spPr bwMode="auto">
            <a:xfrm>
              <a:off x="6120020" y="1271346"/>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0" name="Rectangle 201"/>
            <p:cNvSpPr>
              <a:spLocks noChangeArrowheads="1"/>
            </p:cNvSpPr>
            <p:nvPr/>
          </p:nvSpPr>
          <p:spPr bwMode="auto">
            <a:xfrm>
              <a:off x="61501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1" name="Freeform 202"/>
            <p:cNvSpPr>
              <a:spLocks/>
            </p:cNvSpPr>
            <p:nvPr/>
          </p:nvSpPr>
          <p:spPr bwMode="auto">
            <a:xfrm>
              <a:off x="6510545" y="1468196"/>
              <a:ext cx="30163" cy="28575"/>
            </a:xfrm>
            <a:custGeom>
              <a:avLst/>
              <a:gdLst>
                <a:gd name="T0" fmla="*/ 19 w 19"/>
                <a:gd name="T1" fmla="*/ 0 h 18"/>
                <a:gd name="T2" fmla="*/ 10 w 19"/>
                <a:gd name="T3" fmla="*/ 0 h 18"/>
                <a:gd name="T4" fmla="*/ 10 w 19"/>
                <a:gd name="T5" fmla="*/ 9 h 18"/>
                <a:gd name="T6" fmla="*/ 0 w 19"/>
                <a:gd name="T7" fmla="*/ 9 h 18"/>
                <a:gd name="T8" fmla="*/ 0 w 19"/>
                <a:gd name="T9" fmla="*/ 18 h 18"/>
                <a:gd name="T10" fmla="*/ 19 w 19"/>
                <a:gd name="T11" fmla="*/ 18 h 18"/>
                <a:gd name="T12" fmla="*/ 1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0"/>
                  </a:moveTo>
                  <a:lnTo>
                    <a:pt x="10" y="0"/>
                  </a:lnTo>
                  <a:lnTo>
                    <a:pt x="10" y="9"/>
                  </a:lnTo>
                  <a:lnTo>
                    <a:pt x="0" y="9"/>
                  </a:lnTo>
                  <a:lnTo>
                    <a:pt x="0" y="18"/>
                  </a:lnTo>
                  <a:lnTo>
                    <a:pt x="19" y="18"/>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2" name="Rectangle 203"/>
            <p:cNvSpPr>
              <a:spLocks noChangeArrowheads="1"/>
            </p:cNvSpPr>
            <p:nvPr/>
          </p:nvSpPr>
          <p:spPr bwMode="auto">
            <a:xfrm>
              <a:off x="6180345"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3" name="Rectangle 204"/>
            <p:cNvSpPr>
              <a:spLocks noChangeArrowheads="1"/>
            </p:cNvSpPr>
            <p:nvPr/>
          </p:nvSpPr>
          <p:spPr bwMode="auto">
            <a:xfrm>
              <a:off x="612002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4" name="Rectangle 205"/>
            <p:cNvSpPr>
              <a:spLocks noChangeArrowheads="1"/>
            </p:cNvSpPr>
            <p:nvPr/>
          </p:nvSpPr>
          <p:spPr bwMode="auto">
            <a:xfrm>
              <a:off x="624067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5" name="Rectangle 206"/>
            <p:cNvSpPr>
              <a:spLocks noChangeArrowheads="1"/>
            </p:cNvSpPr>
            <p:nvPr/>
          </p:nvSpPr>
          <p:spPr bwMode="auto">
            <a:xfrm>
              <a:off x="607557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6" name="Rectangle 207"/>
            <p:cNvSpPr>
              <a:spLocks noChangeArrowheads="1"/>
            </p:cNvSpPr>
            <p:nvPr/>
          </p:nvSpPr>
          <p:spPr bwMode="auto">
            <a:xfrm>
              <a:off x="607557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7" name="Rectangle 208"/>
            <p:cNvSpPr>
              <a:spLocks noChangeArrowheads="1"/>
            </p:cNvSpPr>
            <p:nvPr/>
          </p:nvSpPr>
          <p:spPr bwMode="auto">
            <a:xfrm>
              <a:off x="6361320"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8" name="Rectangle 209"/>
            <p:cNvSpPr>
              <a:spLocks noChangeArrowheads="1"/>
            </p:cNvSpPr>
            <p:nvPr/>
          </p:nvSpPr>
          <p:spPr bwMode="auto">
            <a:xfrm>
              <a:off x="630099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39" name="Rectangle 210"/>
            <p:cNvSpPr>
              <a:spLocks noChangeArrowheads="1"/>
            </p:cNvSpPr>
            <p:nvPr/>
          </p:nvSpPr>
          <p:spPr bwMode="auto">
            <a:xfrm>
              <a:off x="64803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63" name="Rectangle 211"/>
            <p:cNvSpPr>
              <a:spLocks noChangeArrowheads="1"/>
            </p:cNvSpPr>
            <p:nvPr/>
          </p:nvSpPr>
          <p:spPr bwMode="auto">
            <a:xfrm>
              <a:off x="633115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64" name="Rectangle 212"/>
            <p:cNvSpPr>
              <a:spLocks noChangeArrowheads="1"/>
            </p:cNvSpPr>
            <p:nvPr/>
          </p:nvSpPr>
          <p:spPr bwMode="auto">
            <a:xfrm>
              <a:off x="639148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65" name="Rectangle 213"/>
            <p:cNvSpPr>
              <a:spLocks noChangeArrowheads="1"/>
            </p:cNvSpPr>
            <p:nvPr/>
          </p:nvSpPr>
          <p:spPr bwMode="auto">
            <a:xfrm>
              <a:off x="633115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66" name="Rectangle 214"/>
            <p:cNvSpPr>
              <a:spLocks noChangeArrowheads="1"/>
            </p:cNvSpPr>
            <p:nvPr/>
          </p:nvSpPr>
          <p:spPr bwMode="auto">
            <a:xfrm>
              <a:off x="642164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70" name="Rectangle 215"/>
            <p:cNvSpPr>
              <a:spLocks noChangeArrowheads="1"/>
            </p:cNvSpPr>
            <p:nvPr/>
          </p:nvSpPr>
          <p:spPr bwMode="auto">
            <a:xfrm>
              <a:off x="627083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71" name="Rectangle 216"/>
            <p:cNvSpPr>
              <a:spLocks noChangeArrowheads="1"/>
            </p:cNvSpPr>
            <p:nvPr/>
          </p:nvSpPr>
          <p:spPr bwMode="auto">
            <a:xfrm>
              <a:off x="645180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94" name="Rectangle 217"/>
            <p:cNvSpPr>
              <a:spLocks noChangeArrowheads="1"/>
            </p:cNvSpPr>
            <p:nvPr/>
          </p:nvSpPr>
          <p:spPr bwMode="auto">
            <a:xfrm>
              <a:off x="642164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95" name="Rectangle 218"/>
            <p:cNvSpPr>
              <a:spLocks noChangeArrowheads="1"/>
            </p:cNvSpPr>
            <p:nvPr/>
          </p:nvSpPr>
          <p:spPr bwMode="auto">
            <a:xfrm>
              <a:off x="6361320"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96" name="Rectangle 219"/>
            <p:cNvSpPr>
              <a:spLocks noChangeArrowheads="1"/>
            </p:cNvSpPr>
            <p:nvPr/>
          </p:nvSpPr>
          <p:spPr bwMode="auto">
            <a:xfrm>
              <a:off x="627083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897" name="Rectangle 220"/>
            <p:cNvSpPr>
              <a:spLocks noChangeArrowheads="1"/>
            </p:cNvSpPr>
            <p:nvPr/>
          </p:nvSpPr>
          <p:spPr bwMode="auto">
            <a:xfrm>
              <a:off x="630099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58" name="Rectangle 221"/>
            <p:cNvSpPr>
              <a:spLocks noChangeArrowheads="1"/>
            </p:cNvSpPr>
            <p:nvPr/>
          </p:nvSpPr>
          <p:spPr bwMode="auto">
            <a:xfrm>
              <a:off x="639148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59" name="Rectangle 222"/>
            <p:cNvSpPr>
              <a:spLocks noChangeArrowheads="1"/>
            </p:cNvSpPr>
            <p:nvPr/>
          </p:nvSpPr>
          <p:spPr bwMode="auto">
            <a:xfrm>
              <a:off x="624067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0" name="Rectangle 223"/>
            <p:cNvSpPr>
              <a:spLocks noChangeArrowheads="1"/>
            </p:cNvSpPr>
            <p:nvPr/>
          </p:nvSpPr>
          <p:spPr bwMode="auto">
            <a:xfrm>
              <a:off x="6210507"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1" name="Rectangle 224"/>
            <p:cNvSpPr>
              <a:spLocks noChangeArrowheads="1"/>
            </p:cNvSpPr>
            <p:nvPr/>
          </p:nvSpPr>
          <p:spPr bwMode="auto">
            <a:xfrm>
              <a:off x="652642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2" name="Rectangle 225"/>
            <p:cNvSpPr>
              <a:spLocks noChangeArrowheads="1"/>
            </p:cNvSpPr>
            <p:nvPr/>
          </p:nvSpPr>
          <p:spPr bwMode="auto">
            <a:xfrm>
              <a:off x="6180345"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3" name="Rectangle 226"/>
            <p:cNvSpPr>
              <a:spLocks noChangeArrowheads="1"/>
            </p:cNvSpPr>
            <p:nvPr/>
          </p:nvSpPr>
          <p:spPr bwMode="auto">
            <a:xfrm>
              <a:off x="6210507"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4" name="Rectangle 227"/>
            <p:cNvSpPr>
              <a:spLocks noChangeArrowheads="1"/>
            </p:cNvSpPr>
            <p:nvPr/>
          </p:nvSpPr>
          <p:spPr bwMode="auto">
            <a:xfrm>
              <a:off x="652642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5" name="Rectangle 228"/>
            <p:cNvSpPr>
              <a:spLocks noChangeArrowheads="1"/>
            </p:cNvSpPr>
            <p:nvPr/>
          </p:nvSpPr>
          <p:spPr bwMode="auto">
            <a:xfrm>
              <a:off x="64803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7" name="Rectangle 229"/>
            <p:cNvSpPr>
              <a:spLocks noChangeArrowheads="1"/>
            </p:cNvSpPr>
            <p:nvPr/>
          </p:nvSpPr>
          <p:spPr bwMode="auto">
            <a:xfrm>
              <a:off x="612002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68" name="Rectangle 230"/>
            <p:cNvSpPr>
              <a:spLocks noChangeArrowheads="1"/>
            </p:cNvSpPr>
            <p:nvPr/>
          </p:nvSpPr>
          <p:spPr bwMode="auto">
            <a:xfrm>
              <a:off x="645180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7" name="Rectangle 231"/>
            <p:cNvSpPr>
              <a:spLocks noChangeArrowheads="1"/>
            </p:cNvSpPr>
            <p:nvPr/>
          </p:nvSpPr>
          <p:spPr bwMode="auto">
            <a:xfrm>
              <a:off x="61501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8" name="Freeform 232"/>
            <p:cNvSpPr>
              <a:spLocks/>
            </p:cNvSpPr>
            <p:nvPr/>
          </p:nvSpPr>
          <p:spPr bwMode="auto">
            <a:xfrm>
              <a:off x="6510545" y="1361833"/>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10 h 19"/>
                <a:gd name="T10" fmla="*/ 10 w 19"/>
                <a:gd name="T11" fmla="*/ 10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10"/>
                  </a:lnTo>
                  <a:lnTo>
                    <a:pt x="10" y="10"/>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89" name="Freeform 233"/>
            <p:cNvSpPr>
              <a:spLocks/>
            </p:cNvSpPr>
            <p:nvPr/>
          </p:nvSpPr>
          <p:spPr bwMode="auto">
            <a:xfrm>
              <a:off x="6075570" y="1361833"/>
              <a:ext cx="30163" cy="30163"/>
            </a:xfrm>
            <a:custGeom>
              <a:avLst/>
              <a:gdLst>
                <a:gd name="T0" fmla="*/ 9 w 19"/>
                <a:gd name="T1" fmla="*/ 10 h 19"/>
                <a:gd name="T2" fmla="*/ 19 w 19"/>
                <a:gd name="T3" fmla="*/ 10 h 19"/>
                <a:gd name="T4" fmla="*/ 19 w 19"/>
                <a:gd name="T5" fmla="*/ 0 h 19"/>
                <a:gd name="T6" fmla="*/ 9 w 19"/>
                <a:gd name="T7" fmla="*/ 0 h 19"/>
                <a:gd name="T8" fmla="*/ 0 w 19"/>
                <a:gd name="T9" fmla="*/ 0 h 19"/>
                <a:gd name="T10" fmla="*/ 0 w 19"/>
                <a:gd name="T11" fmla="*/ 10 h 19"/>
                <a:gd name="T12" fmla="*/ 0 w 19"/>
                <a:gd name="T13" fmla="*/ 19 h 19"/>
                <a:gd name="T14" fmla="*/ 9 w 19"/>
                <a:gd name="T15" fmla="*/ 19 h 19"/>
                <a:gd name="T16" fmla="*/ 9 w 19"/>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10"/>
                  </a:moveTo>
                  <a:lnTo>
                    <a:pt x="19" y="10"/>
                  </a:lnTo>
                  <a:lnTo>
                    <a:pt x="19" y="0"/>
                  </a:lnTo>
                  <a:lnTo>
                    <a:pt x="9" y="0"/>
                  </a:lnTo>
                  <a:lnTo>
                    <a:pt x="0" y="0"/>
                  </a:lnTo>
                  <a:lnTo>
                    <a:pt x="0" y="10"/>
                  </a:lnTo>
                  <a:lnTo>
                    <a:pt x="0" y="19"/>
                  </a:lnTo>
                  <a:lnTo>
                    <a:pt x="9" y="19"/>
                  </a:lnTo>
                  <a:lnTo>
                    <a:pt x="9"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990" name="Freeform 234"/>
            <p:cNvSpPr>
              <a:spLocks/>
            </p:cNvSpPr>
            <p:nvPr/>
          </p:nvSpPr>
          <p:spPr bwMode="auto">
            <a:xfrm>
              <a:off x="6075570" y="1468196"/>
              <a:ext cx="30163" cy="28575"/>
            </a:xfrm>
            <a:custGeom>
              <a:avLst/>
              <a:gdLst>
                <a:gd name="T0" fmla="*/ 19 w 19"/>
                <a:gd name="T1" fmla="*/ 18 h 18"/>
                <a:gd name="T2" fmla="*/ 19 w 19"/>
                <a:gd name="T3" fmla="*/ 9 h 18"/>
                <a:gd name="T4" fmla="*/ 9 w 19"/>
                <a:gd name="T5" fmla="*/ 9 h 18"/>
                <a:gd name="T6" fmla="*/ 9 w 19"/>
                <a:gd name="T7" fmla="*/ 0 h 18"/>
                <a:gd name="T8" fmla="*/ 0 w 19"/>
                <a:gd name="T9" fmla="*/ 0 h 18"/>
                <a:gd name="T10" fmla="*/ 0 w 19"/>
                <a:gd name="T11" fmla="*/ 9 h 18"/>
                <a:gd name="T12" fmla="*/ 0 w 19"/>
                <a:gd name="T13" fmla="*/ 18 h 18"/>
                <a:gd name="T14" fmla="*/ 9 w 19"/>
                <a:gd name="T15" fmla="*/ 18 h 18"/>
                <a:gd name="T16" fmla="*/ 19 w 19"/>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8"/>
                  </a:moveTo>
                  <a:lnTo>
                    <a:pt x="19" y="9"/>
                  </a:lnTo>
                  <a:lnTo>
                    <a:pt x="9" y="9"/>
                  </a:lnTo>
                  <a:lnTo>
                    <a:pt x="9" y="0"/>
                  </a:lnTo>
                  <a:lnTo>
                    <a:pt x="0" y="0"/>
                  </a:lnTo>
                  <a:lnTo>
                    <a:pt x="0" y="9"/>
                  </a:lnTo>
                  <a:lnTo>
                    <a:pt x="0" y="18"/>
                  </a:lnTo>
                  <a:lnTo>
                    <a:pt x="9" y="18"/>
                  </a:lnTo>
                  <a:lnTo>
                    <a:pt x="1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2" name="Rectangle 235"/>
            <p:cNvSpPr>
              <a:spLocks noChangeArrowheads="1"/>
            </p:cNvSpPr>
            <p:nvPr/>
          </p:nvSpPr>
          <p:spPr bwMode="auto">
            <a:xfrm>
              <a:off x="6120020" y="1422158"/>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3" name="Rectangle 236"/>
            <p:cNvSpPr>
              <a:spLocks noChangeArrowheads="1"/>
            </p:cNvSpPr>
            <p:nvPr/>
          </p:nvSpPr>
          <p:spPr bwMode="auto">
            <a:xfrm>
              <a:off x="6361320"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4" name="Rectangle 237"/>
            <p:cNvSpPr>
              <a:spLocks noChangeArrowheads="1"/>
            </p:cNvSpPr>
            <p:nvPr/>
          </p:nvSpPr>
          <p:spPr bwMode="auto">
            <a:xfrm>
              <a:off x="630099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5" name="Rectangle 238"/>
            <p:cNvSpPr>
              <a:spLocks noChangeArrowheads="1"/>
            </p:cNvSpPr>
            <p:nvPr/>
          </p:nvSpPr>
          <p:spPr bwMode="auto">
            <a:xfrm>
              <a:off x="6210507"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6" name="Rectangle 239"/>
            <p:cNvSpPr>
              <a:spLocks noChangeArrowheads="1"/>
            </p:cNvSpPr>
            <p:nvPr/>
          </p:nvSpPr>
          <p:spPr bwMode="auto">
            <a:xfrm>
              <a:off x="633115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7" name="Rectangle 240"/>
            <p:cNvSpPr>
              <a:spLocks noChangeArrowheads="1"/>
            </p:cNvSpPr>
            <p:nvPr/>
          </p:nvSpPr>
          <p:spPr bwMode="auto">
            <a:xfrm>
              <a:off x="633115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8" name="Rectangle 241"/>
            <p:cNvSpPr>
              <a:spLocks noChangeArrowheads="1"/>
            </p:cNvSpPr>
            <p:nvPr/>
          </p:nvSpPr>
          <p:spPr bwMode="auto">
            <a:xfrm>
              <a:off x="6361320"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69" name="Rectangle 242"/>
            <p:cNvSpPr>
              <a:spLocks noChangeArrowheads="1"/>
            </p:cNvSpPr>
            <p:nvPr/>
          </p:nvSpPr>
          <p:spPr bwMode="auto">
            <a:xfrm>
              <a:off x="627083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0" name="Rectangle 243"/>
            <p:cNvSpPr>
              <a:spLocks noChangeArrowheads="1"/>
            </p:cNvSpPr>
            <p:nvPr/>
          </p:nvSpPr>
          <p:spPr bwMode="auto">
            <a:xfrm>
              <a:off x="624067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1" name="Rectangle 244"/>
            <p:cNvSpPr>
              <a:spLocks noChangeArrowheads="1"/>
            </p:cNvSpPr>
            <p:nvPr/>
          </p:nvSpPr>
          <p:spPr bwMode="auto">
            <a:xfrm>
              <a:off x="624067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2" name="Rectangle 245"/>
            <p:cNvSpPr>
              <a:spLocks noChangeArrowheads="1"/>
            </p:cNvSpPr>
            <p:nvPr/>
          </p:nvSpPr>
          <p:spPr bwMode="auto">
            <a:xfrm>
              <a:off x="639148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3" name="Rectangle 246"/>
            <p:cNvSpPr>
              <a:spLocks noChangeArrowheads="1"/>
            </p:cNvSpPr>
            <p:nvPr/>
          </p:nvSpPr>
          <p:spPr bwMode="auto">
            <a:xfrm>
              <a:off x="627083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4" name="Rectangle 247"/>
            <p:cNvSpPr>
              <a:spLocks noChangeArrowheads="1"/>
            </p:cNvSpPr>
            <p:nvPr/>
          </p:nvSpPr>
          <p:spPr bwMode="auto">
            <a:xfrm>
              <a:off x="630099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5" name="Freeform 248"/>
            <p:cNvSpPr>
              <a:spLocks/>
            </p:cNvSpPr>
            <p:nvPr/>
          </p:nvSpPr>
          <p:spPr bwMode="auto">
            <a:xfrm>
              <a:off x="6510545" y="1617421"/>
              <a:ext cx="30163" cy="30163"/>
            </a:xfrm>
            <a:custGeom>
              <a:avLst/>
              <a:gdLst>
                <a:gd name="T0" fmla="*/ 10 w 19"/>
                <a:gd name="T1" fmla="*/ 10 h 19"/>
                <a:gd name="T2" fmla="*/ 0 w 19"/>
                <a:gd name="T3" fmla="*/ 10 h 19"/>
                <a:gd name="T4" fmla="*/ 0 w 19"/>
                <a:gd name="T5" fmla="*/ 19 h 19"/>
                <a:gd name="T6" fmla="*/ 19 w 19"/>
                <a:gd name="T7" fmla="*/ 19 h 19"/>
                <a:gd name="T8" fmla="*/ 19 w 19"/>
                <a:gd name="T9" fmla="*/ 0 h 19"/>
                <a:gd name="T10" fmla="*/ 10 w 19"/>
                <a:gd name="T11" fmla="*/ 0 h 19"/>
                <a:gd name="T12" fmla="*/ 10 w 19"/>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0"/>
                  </a:moveTo>
                  <a:lnTo>
                    <a:pt x="0" y="10"/>
                  </a:lnTo>
                  <a:lnTo>
                    <a:pt x="0" y="19"/>
                  </a:lnTo>
                  <a:lnTo>
                    <a:pt x="19" y="19"/>
                  </a:lnTo>
                  <a:lnTo>
                    <a:pt x="19" y="0"/>
                  </a:lnTo>
                  <a:lnTo>
                    <a:pt x="10" y="0"/>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6" name="Rectangle 249"/>
            <p:cNvSpPr>
              <a:spLocks noChangeArrowheads="1"/>
            </p:cNvSpPr>
            <p:nvPr/>
          </p:nvSpPr>
          <p:spPr bwMode="auto">
            <a:xfrm>
              <a:off x="64803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7" name="Rectangle 250"/>
            <p:cNvSpPr>
              <a:spLocks noChangeArrowheads="1"/>
            </p:cNvSpPr>
            <p:nvPr/>
          </p:nvSpPr>
          <p:spPr bwMode="auto">
            <a:xfrm>
              <a:off x="652642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8" name="Rectangle 251"/>
            <p:cNvSpPr>
              <a:spLocks noChangeArrowheads="1"/>
            </p:cNvSpPr>
            <p:nvPr/>
          </p:nvSpPr>
          <p:spPr bwMode="auto">
            <a:xfrm>
              <a:off x="652642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79" name="Rectangle 252"/>
            <p:cNvSpPr>
              <a:spLocks noChangeArrowheads="1"/>
            </p:cNvSpPr>
            <p:nvPr/>
          </p:nvSpPr>
          <p:spPr bwMode="auto">
            <a:xfrm>
              <a:off x="645180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0" name="Rectangle 253"/>
            <p:cNvSpPr>
              <a:spLocks noChangeArrowheads="1"/>
            </p:cNvSpPr>
            <p:nvPr/>
          </p:nvSpPr>
          <p:spPr bwMode="auto">
            <a:xfrm>
              <a:off x="642164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1" name="Rectangle 254"/>
            <p:cNvSpPr>
              <a:spLocks noChangeArrowheads="1"/>
            </p:cNvSpPr>
            <p:nvPr/>
          </p:nvSpPr>
          <p:spPr bwMode="auto">
            <a:xfrm>
              <a:off x="642164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2" name="Rectangle 255"/>
            <p:cNvSpPr>
              <a:spLocks noChangeArrowheads="1"/>
            </p:cNvSpPr>
            <p:nvPr/>
          </p:nvSpPr>
          <p:spPr bwMode="auto">
            <a:xfrm>
              <a:off x="639148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3" name="Rectangle 256"/>
            <p:cNvSpPr>
              <a:spLocks noChangeArrowheads="1"/>
            </p:cNvSpPr>
            <p:nvPr/>
          </p:nvSpPr>
          <p:spPr bwMode="auto">
            <a:xfrm>
              <a:off x="645180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4" name="Rectangle 257"/>
            <p:cNvSpPr>
              <a:spLocks noChangeArrowheads="1"/>
            </p:cNvSpPr>
            <p:nvPr/>
          </p:nvSpPr>
          <p:spPr bwMode="auto">
            <a:xfrm>
              <a:off x="64803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5" name="Rectangle 258"/>
            <p:cNvSpPr>
              <a:spLocks noChangeArrowheads="1"/>
            </p:cNvSpPr>
            <p:nvPr/>
          </p:nvSpPr>
          <p:spPr bwMode="auto">
            <a:xfrm>
              <a:off x="61501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6" name="Rectangle 259"/>
            <p:cNvSpPr>
              <a:spLocks noChangeArrowheads="1"/>
            </p:cNvSpPr>
            <p:nvPr/>
          </p:nvSpPr>
          <p:spPr bwMode="auto">
            <a:xfrm>
              <a:off x="6180345"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7" name="Rectangle 260"/>
            <p:cNvSpPr>
              <a:spLocks noChangeArrowheads="1"/>
            </p:cNvSpPr>
            <p:nvPr/>
          </p:nvSpPr>
          <p:spPr bwMode="auto">
            <a:xfrm>
              <a:off x="607557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8" name="Rectangle 261"/>
            <p:cNvSpPr>
              <a:spLocks noChangeArrowheads="1"/>
            </p:cNvSpPr>
            <p:nvPr/>
          </p:nvSpPr>
          <p:spPr bwMode="auto">
            <a:xfrm>
              <a:off x="6180345"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89" name="Rectangle 262"/>
            <p:cNvSpPr>
              <a:spLocks noChangeArrowheads="1"/>
            </p:cNvSpPr>
            <p:nvPr/>
          </p:nvSpPr>
          <p:spPr bwMode="auto">
            <a:xfrm>
              <a:off x="6210507"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0" name="Freeform 263"/>
            <p:cNvSpPr>
              <a:spLocks/>
            </p:cNvSpPr>
            <p:nvPr/>
          </p:nvSpPr>
          <p:spPr bwMode="auto">
            <a:xfrm>
              <a:off x="6510545" y="1512646"/>
              <a:ext cx="30163" cy="30163"/>
            </a:xfrm>
            <a:custGeom>
              <a:avLst/>
              <a:gdLst>
                <a:gd name="T0" fmla="*/ 19 w 19"/>
                <a:gd name="T1" fmla="*/ 19 h 19"/>
                <a:gd name="T2" fmla="*/ 19 w 19"/>
                <a:gd name="T3" fmla="*/ 0 h 19"/>
                <a:gd name="T4" fmla="*/ 0 w 19"/>
                <a:gd name="T5" fmla="*/ 0 h 19"/>
                <a:gd name="T6" fmla="*/ 0 w 19"/>
                <a:gd name="T7" fmla="*/ 9 h 19"/>
                <a:gd name="T8" fmla="*/ 10 w 19"/>
                <a:gd name="T9" fmla="*/ 9 h 19"/>
                <a:gd name="T10" fmla="*/ 10 w 19"/>
                <a:gd name="T11" fmla="*/ 19 h 19"/>
                <a:gd name="T12" fmla="*/ 1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19"/>
                  </a:moveTo>
                  <a:lnTo>
                    <a:pt x="19" y="0"/>
                  </a:lnTo>
                  <a:lnTo>
                    <a:pt x="0" y="0"/>
                  </a:lnTo>
                  <a:lnTo>
                    <a:pt x="0" y="9"/>
                  </a:lnTo>
                  <a:lnTo>
                    <a:pt x="10" y="9"/>
                  </a:lnTo>
                  <a:lnTo>
                    <a:pt x="10" y="19"/>
                  </a:lnTo>
                  <a:lnTo>
                    <a:pt x="1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1" name="Rectangle 264"/>
            <p:cNvSpPr>
              <a:spLocks noChangeArrowheads="1"/>
            </p:cNvSpPr>
            <p:nvPr/>
          </p:nvSpPr>
          <p:spPr bwMode="auto">
            <a:xfrm>
              <a:off x="607557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2" name="Rectangle 265"/>
            <p:cNvSpPr>
              <a:spLocks noChangeArrowheads="1"/>
            </p:cNvSpPr>
            <p:nvPr/>
          </p:nvSpPr>
          <p:spPr bwMode="auto">
            <a:xfrm>
              <a:off x="612002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3" name="Rectangle 266"/>
            <p:cNvSpPr>
              <a:spLocks noChangeArrowheads="1"/>
            </p:cNvSpPr>
            <p:nvPr/>
          </p:nvSpPr>
          <p:spPr bwMode="auto">
            <a:xfrm>
              <a:off x="612002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4" name="Rectangle 267"/>
            <p:cNvSpPr>
              <a:spLocks noChangeArrowheads="1"/>
            </p:cNvSpPr>
            <p:nvPr/>
          </p:nvSpPr>
          <p:spPr bwMode="auto">
            <a:xfrm>
              <a:off x="61501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5" name="Freeform 268"/>
            <p:cNvSpPr>
              <a:spLocks/>
            </p:cNvSpPr>
            <p:nvPr/>
          </p:nvSpPr>
          <p:spPr bwMode="auto">
            <a:xfrm>
              <a:off x="6075570" y="1512646"/>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6" name="Freeform 269"/>
            <p:cNvSpPr>
              <a:spLocks/>
            </p:cNvSpPr>
            <p:nvPr/>
          </p:nvSpPr>
          <p:spPr bwMode="auto">
            <a:xfrm>
              <a:off x="6075570" y="1617421"/>
              <a:ext cx="30163" cy="30163"/>
            </a:xfrm>
            <a:custGeom>
              <a:avLst/>
              <a:gdLst>
                <a:gd name="T0" fmla="*/ 9 w 19"/>
                <a:gd name="T1" fmla="*/ 0 h 19"/>
                <a:gd name="T2" fmla="*/ 0 w 19"/>
                <a:gd name="T3" fmla="*/ 0 h 19"/>
                <a:gd name="T4" fmla="*/ 0 w 19"/>
                <a:gd name="T5" fmla="*/ 10 h 19"/>
                <a:gd name="T6" fmla="*/ 0 w 19"/>
                <a:gd name="T7" fmla="*/ 19 h 19"/>
                <a:gd name="T8" fmla="*/ 9 w 19"/>
                <a:gd name="T9" fmla="*/ 19 h 19"/>
                <a:gd name="T10" fmla="*/ 19 w 19"/>
                <a:gd name="T11" fmla="*/ 19 h 19"/>
                <a:gd name="T12" fmla="*/ 19 w 19"/>
                <a:gd name="T13" fmla="*/ 10 h 19"/>
                <a:gd name="T14" fmla="*/ 9 w 19"/>
                <a:gd name="T15" fmla="*/ 10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10"/>
                  </a:lnTo>
                  <a:lnTo>
                    <a:pt x="0" y="19"/>
                  </a:lnTo>
                  <a:lnTo>
                    <a:pt x="9" y="19"/>
                  </a:lnTo>
                  <a:lnTo>
                    <a:pt x="19" y="19"/>
                  </a:lnTo>
                  <a:lnTo>
                    <a:pt x="19" y="10"/>
                  </a:lnTo>
                  <a:lnTo>
                    <a:pt x="9" y="10"/>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097" name="Rectangle 270"/>
            <p:cNvSpPr>
              <a:spLocks noChangeArrowheads="1"/>
            </p:cNvSpPr>
            <p:nvPr/>
          </p:nvSpPr>
          <p:spPr bwMode="auto">
            <a:xfrm>
              <a:off x="6120020" y="1572971"/>
              <a:ext cx="904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1226" name="Group 1225"/>
          <p:cNvGrpSpPr/>
          <p:nvPr/>
        </p:nvGrpSpPr>
        <p:grpSpPr>
          <a:xfrm>
            <a:off x="1441667" y="3776610"/>
            <a:ext cx="270879" cy="253380"/>
            <a:chOff x="6075570" y="1212608"/>
            <a:chExt cx="465138" cy="434976"/>
          </a:xfrm>
          <a:solidFill>
            <a:schemeClr val="bg2"/>
          </a:solidFill>
        </p:grpSpPr>
        <p:sp>
          <p:nvSpPr>
            <p:cNvPr id="1227" name="Rectangle 166"/>
            <p:cNvSpPr>
              <a:spLocks noChangeArrowheads="1"/>
            </p:cNvSpPr>
            <p:nvPr/>
          </p:nvSpPr>
          <p:spPr bwMode="auto">
            <a:xfrm>
              <a:off x="607557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28" name="Rectangle 167"/>
            <p:cNvSpPr>
              <a:spLocks noChangeArrowheads="1"/>
            </p:cNvSpPr>
            <p:nvPr/>
          </p:nvSpPr>
          <p:spPr bwMode="auto">
            <a:xfrm>
              <a:off x="612002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29" name="Rectangle 168"/>
            <p:cNvSpPr>
              <a:spLocks noChangeArrowheads="1"/>
            </p:cNvSpPr>
            <p:nvPr/>
          </p:nvSpPr>
          <p:spPr bwMode="auto">
            <a:xfrm>
              <a:off x="61803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0" name="Rectangle 169"/>
            <p:cNvSpPr>
              <a:spLocks noChangeArrowheads="1"/>
            </p:cNvSpPr>
            <p:nvPr/>
          </p:nvSpPr>
          <p:spPr bwMode="auto">
            <a:xfrm>
              <a:off x="62105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1" name="Rectangle 170"/>
            <p:cNvSpPr>
              <a:spLocks noChangeArrowheads="1"/>
            </p:cNvSpPr>
            <p:nvPr/>
          </p:nvSpPr>
          <p:spPr bwMode="auto">
            <a:xfrm>
              <a:off x="645180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2" name="Rectangle 171"/>
            <p:cNvSpPr>
              <a:spLocks noChangeArrowheads="1"/>
            </p:cNvSpPr>
            <p:nvPr/>
          </p:nvSpPr>
          <p:spPr bwMode="auto">
            <a:xfrm>
              <a:off x="607557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3" name="Rectangle 172"/>
            <p:cNvSpPr>
              <a:spLocks noChangeArrowheads="1"/>
            </p:cNvSpPr>
            <p:nvPr/>
          </p:nvSpPr>
          <p:spPr bwMode="auto">
            <a:xfrm>
              <a:off x="612002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4" name="Rectangle 173"/>
            <p:cNvSpPr>
              <a:spLocks noChangeArrowheads="1"/>
            </p:cNvSpPr>
            <p:nvPr/>
          </p:nvSpPr>
          <p:spPr bwMode="auto">
            <a:xfrm>
              <a:off x="61501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235" name="Rectangle 174"/>
            <p:cNvSpPr>
              <a:spLocks noChangeArrowheads="1"/>
            </p:cNvSpPr>
            <p:nvPr/>
          </p:nvSpPr>
          <p:spPr bwMode="auto">
            <a:xfrm>
              <a:off x="61501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2" name="Rectangle 175"/>
            <p:cNvSpPr>
              <a:spLocks noChangeArrowheads="1"/>
            </p:cNvSpPr>
            <p:nvPr/>
          </p:nvSpPr>
          <p:spPr bwMode="auto">
            <a:xfrm>
              <a:off x="652642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6" name="Rectangle 176"/>
            <p:cNvSpPr>
              <a:spLocks noChangeArrowheads="1"/>
            </p:cNvSpPr>
            <p:nvPr/>
          </p:nvSpPr>
          <p:spPr bwMode="auto">
            <a:xfrm>
              <a:off x="6361320"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7" name="Rectangle 177"/>
            <p:cNvSpPr>
              <a:spLocks noChangeArrowheads="1"/>
            </p:cNvSpPr>
            <p:nvPr/>
          </p:nvSpPr>
          <p:spPr bwMode="auto">
            <a:xfrm>
              <a:off x="6451807" y="1331672"/>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8" name="Rectangle 178"/>
            <p:cNvSpPr>
              <a:spLocks noChangeArrowheads="1"/>
            </p:cNvSpPr>
            <p:nvPr/>
          </p:nvSpPr>
          <p:spPr bwMode="auto">
            <a:xfrm>
              <a:off x="63914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9" name="Rectangle 179"/>
            <p:cNvSpPr>
              <a:spLocks noChangeArrowheads="1"/>
            </p:cNvSpPr>
            <p:nvPr/>
          </p:nvSpPr>
          <p:spPr bwMode="auto">
            <a:xfrm>
              <a:off x="642164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0" name="Rectangle 180"/>
            <p:cNvSpPr>
              <a:spLocks noChangeArrowheads="1"/>
            </p:cNvSpPr>
            <p:nvPr/>
          </p:nvSpPr>
          <p:spPr bwMode="auto">
            <a:xfrm>
              <a:off x="63613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1" name="Freeform 181"/>
            <p:cNvSpPr>
              <a:spLocks/>
            </p:cNvSpPr>
            <p:nvPr/>
          </p:nvSpPr>
          <p:spPr bwMode="auto">
            <a:xfrm>
              <a:off x="6510545" y="1317383"/>
              <a:ext cx="30163" cy="30163"/>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2" name="Rectangle 182"/>
            <p:cNvSpPr>
              <a:spLocks noChangeArrowheads="1"/>
            </p:cNvSpPr>
            <p:nvPr/>
          </p:nvSpPr>
          <p:spPr bwMode="auto">
            <a:xfrm>
              <a:off x="64803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3" name="Rectangle 183"/>
            <p:cNvSpPr>
              <a:spLocks noChangeArrowheads="1"/>
            </p:cNvSpPr>
            <p:nvPr/>
          </p:nvSpPr>
          <p:spPr bwMode="auto">
            <a:xfrm>
              <a:off x="652642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4" name="Rectangle 184"/>
            <p:cNvSpPr>
              <a:spLocks noChangeArrowheads="1"/>
            </p:cNvSpPr>
            <p:nvPr/>
          </p:nvSpPr>
          <p:spPr bwMode="auto">
            <a:xfrm>
              <a:off x="64216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5" name="Rectangle 185"/>
            <p:cNvSpPr>
              <a:spLocks noChangeArrowheads="1"/>
            </p:cNvSpPr>
            <p:nvPr/>
          </p:nvSpPr>
          <p:spPr bwMode="auto">
            <a:xfrm>
              <a:off x="64803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6" name="Rectangle 186"/>
            <p:cNvSpPr>
              <a:spLocks noChangeArrowheads="1"/>
            </p:cNvSpPr>
            <p:nvPr/>
          </p:nvSpPr>
          <p:spPr bwMode="auto">
            <a:xfrm>
              <a:off x="639148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7" name="Rectangle 187"/>
            <p:cNvSpPr>
              <a:spLocks noChangeArrowheads="1"/>
            </p:cNvSpPr>
            <p:nvPr/>
          </p:nvSpPr>
          <p:spPr bwMode="auto">
            <a:xfrm>
              <a:off x="630099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8" name="Rectangle 188"/>
            <p:cNvSpPr>
              <a:spLocks noChangeArrowheads="1"/>
            </p:cNvSpPr>
            <p:nvPr/>
          </p:nvSpPr>
          <p:spPr bwMode="auto">
            <a:xfrm>
              <a:off x="62406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59" name="Rectangle 189"/>
            <p:cNvSpPr>
              <a:spLocks noChangeArrowheads="1"/>
            </p:cNvSpPr>
            <p:nvPr/>
          </p:nvSpPr>
          <p:spPr bwMode="auto">
            <a:xfrm>
              <a:off x="627083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0" name="Rectangle 190"/>
            <p:cNvSpPr>
              <a:spLocks noChangeArrowheads="1"/>
            </p:cNvSpPr>
            <p:nvPr/>
          </p:nvSpPr>
          <p:spPr bwMode="auto">
            <a:xfrm>
              <a:off x="6210507"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1" name="Rectangle 191"/>
            <p:cNvSpPr>
              <a:spLocks noChangeArrowheads="1"/>
            </p:cNvSpPr>
            <p:nvPr/>
          </p:nvSpPr>
          <p:spPr bwMode="auto">
            <a:xfrm>
              <a:off x="627083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2" name="Rectangle 192"/>
            <p:cNvSpPr>
              <a:spLocks noChangeArrowheads="1"/>
            </p:cNvSpPr>
            <p:nvPr/>
          </p:nvSpPr>
          <p:spPr bwMode="auto">
            <a:xfrm>
              <a:off x="6180345"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3" name="Rectangle 193"/>
            <p:cNvSpPr>
              <a:spLocks noChangeArrowheads="1"/>
            </p:cNvSpPr>
            <p:nvPr/>
          </p:nvSpPr>
          <p:spPr bwMode="auto">
            <a:xfrm>
              <a:off x="63311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4" name="Rectangle 194"/>
            <p:cNvSpPr>
              <a:spLocks noChangeArrowheads="1"/>
            </p:cNvSpPr>
            <p:nvPr/>
          </p:nvSpPr>
          <p:spPr bwMode="auto">
            <a:xfrm>
              <a:off x="633115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5" name="Rectangle 195"/>
            <p:cNvSpPr>
              <a:spLocks noChangeArrowheads="1"/>
            </p:cNvSpPr>
            <p:nvPr/>
          </p:nvSpPr>
          <p:spPr bwMode="auto">
            <a:xfrm>
              <a:off x="624067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6" name="Rectangle 196"/>
            <p:cNvSpPr>
              <a:spLocks noChangeArrowheads="1"/>
            </p:cNvSpPr>
            <p:nvPr/>
          </p:nvSpPr>
          <p:spPr bwMode="auto">
            <a:xfrm>
              <a:off x="630099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7" name="Freeform 197"/>
            <p:cNvSpPr>
              <a:spLocks/>
            </p:cNvSpPr>
            <p:nvPr/>
          </p:nvSpPr>
          <p:spPr bwMode="auto">
            <a:xfrm>
              <a:off x="6510545" y="1212608"/>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8" name="Freeform 198"/>
            <p:cNvSpPr>
              <a:spLocks/>
            </p:cNvSpPr>
            <p:nvPr/>
          </p:nvSpPr>
          <p:spPr bwMode="auto">
            <a:xfrm>
              <a:off x="6075570" y="1212608"/>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69" name="Freeform 199"/>
            <p:cNvSpPr>
              <a:spLocks/>
            </p:cNvSpPr>
            <p:nvPr/>
          </p:nvSpPr>
          <p:spPr bwMode="auto">
            <a:xfrm>
              <a:off x="6075570" y="1317383"/>
              <a:ext cx="30163" cy="30163"/>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0" name="Rectangle 200"/>
            <p:cNvSpPr>
              <a:spLocks noChangeArrowheads="1"/>
            </p:cNvSpPr>
            <p:nvPr/>
          </p:nvSpPr>
          <p:spPr bwMode="auto">
            <a:xfrm>
              <a:off x="6120020" y="1271346"/>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1" name="Rectangle 201"/>
            <p:cNvSpPr>
              <a:spLocks noChangeArrowheads="1"/>
            </p:cNvSpPr>
            <p:nvPr/>
          </p:nvSpPr>
          <p:spPr bwMode="auto">
            <a:xfrm>
              <a:off x="61501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2" name="Freeform 202"/>
            <p:cNvSpPr>
              <a:spLocks/>
            </p:cNvSpPr>
            <p:nvPr/>
          </p:nvSpPr>
          <p:spPr bwMode="auto">
            <a:xfrm>
              <a:off x="6510545" y="1468196"/>
              <a:ext cx="30163" cy="28575"/>
            </a:xfrm>
            <a:custGeom>
              <a:avLst/>
              <a:gdLst>
                <a:gd name="T0" fmla="*/ 19 w 19"/>
                <a:gd name="T1" fmla="*/ 0 h 18"/>
                <a:gd name="T2" fmla="*/ 10 w 19"/>
                <a:gd name="T3" fmla="*/ 0 h 18"/>
                <a:gd name="T4" fmla="*/ 10 w 19"/>
                <a:gd name="T5" fmla="*/ 9 h 18"/>
                <a:gd name="T6" fmla="*/ 0 w 19"/>
                <a:gd name="T7" fmla="*/ 9 h 18"/>
                <a:gd name="T8" fmla="*/ 0 w 19"/>
                <a:gd name="T9" fmla="*/ 18 h 18"/>
                <a:gd name="T10" fmla="*/ 19 w 19"/>
                <a:gd name="T11" fmla="*/ 18 h 18"/>
                <a:gd name="T12" fmla="*/ 1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0"/>
                  </a:moveTo>
                  <a:lnTo>
                    <a:pt x="10" y="0"/>
                  </a:lnTo>
                  <a:lnTo>
                    <a:pt x="10" y="9"/>
                  </a:lnTo>
                  <a:lnTo>
                    <a:pt x="0" y="9"/>
                  </a:lnTo>
                  <a:lnTo>
                    <a:pt x="0" y="18"/>
                  </a:lnTo>
                  <a:lnTo>
                    <a:pt x="19" y="18"/>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3" name="Rectangle 203"/>
            <p:cNvSpPr>
              <a:spLocks noChangeArrowheads="1"/>
            </p:cNvSpPr>
            <p:nvPr/>
          </p:nvSpPr>
          <p:spPr bwMode="auto">
            <a:xfrm>
              <a:off x="6180345"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4" name="Rectangle 204"/>
            <p:cNvSpPr>
              <a:spLocks noChangeArrowheads="1"/>
            </p:cNvSpPr>
            <p:nvPr/>
          </p:nvSpPr>
          <p:spPr bwMode="auto">
            <a:xfrm>
              <a:off x="612002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5" name="Rectangle 205"/>
            <p:cNvSpPr>
              <a:spLocks noChangeArrowheads="1"/>
            </p:cNvSpPr>
            <p:nvPr/>
          </p:nvSpPr>
          <p:spPr bwMode="auto">
            <a:xfrm>
              <a:off x="624067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6" name="Rectangle 206"/>
            <p:cNvSpPr>
              <a:spLocks noChangeArrowheads="1"/>
            </p:cNvSpPr>
            <p:nvPr/>
          </p:nvSpPr>
          <p:spPr bwMode="auto">
            <a:xfrm>
              <a:off x="607557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7" name="Rectangle 207"/>
            <p:cNvSpPr>
              <a:spLocks noChangeArrowheads="1"/>
            </p:cNvSpPr>
            <p:nvPr/>
          </p:nvSpPr>
          <p:spPr bwMode="auto">
            <a:xfrm>
              <a:off x="607557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8" name="Rectangle 208"/>
            <p:cNvSpPr>
              <a:spLocks noChangeArrowheads="1"/>
            </p:cNvSpPr>
            <p:nvPr/>
          </p:nvSpPr>
          <p:spPr bwMode="auto">
            <a:xfrm>
              <a:off x="6361320"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79" name="Rectangle 209"/>
            <p:cNvSpPr>
              <a:spLocks noChangeArrowheads="1"/>
            </p:cNvSpPr>
            <p:nvPr/>
          </p:nvSpPr>
          <p:spPr bwMode="auto">
            <a:xfrm>
              <a:off x="630099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0" name="Rectangle 210"/>
            <p:cNvSpPr>
              <a:spLocks noChangeArrowheads="1"/>
            </p:cNvSpPr>
            <p:nvPr/>
          </p:nvSpPr>
          <p:spPr bwMode="auto">
            <a:xfrm>
              <a:off x="64803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1" name="Rectangle 211"/>
            <p:cNvSpPr>
              <a:spLocks noChangeArrowheads="1"/>
            </p:cNvSpPr>
            <p:nvPr/>
          </p:nvSpPr>
          <p:spPr bwMode="auto">
            <a:xfrm>
              <a:off x="633115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2" name="Rectangle 212"/>
            <p:cNvSpPr>
              <a:spLocks noChangeArrowheads="1"/>
            </p:cNvSpPr>
            <p:nvPr/>
          </p:nvSpPr>
          <p:spPr bwMode="auto">
            <a:xfrm>
              <a:off x="639148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3" name="Rectangle 213"/>
            <p:cNvSpPr>
              <a:spLocks noChangeArrowheads="1"/>
            </p:cNvSpPr>
            <p:nvPr/>
          </p:nvSpPr>
          <p:spPr bwMode="auto">
            <a:xfrm>
              <a:off x="633115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4" name="Rectangle 214"/>
            <p:cNvSpPr>
              <a:spLocks noChangeArrowheads="1"/>
            </p:cNvSpPr>
            <p:nvPr/>
          </p:nvSpPr>
          <p:spPr bwMode="auto">
            <a:xfrm>
              <a:off x="642164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5" name="Rectangle 215"/>
            <p:cNvSpPr>
              <a:spLocks noChangeArrowheads="1"/>
            </p:cNvSpPr>
            <p:nvPr/>
          </p:nvSpPr>
          <p:spPr bwMode="auto">
            <a:xfrm>
              <a:off x="627083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6" name="Rectangle 216"/>
            <p:cNvSpPr>
              <a:spLocks noChangeArrowheads="1"/>
            </p:cNvSpPr>
            <p:nvPr/>
          </p:nvSpPr>
          <p:spPr bwMode="auto">
            <a:xfrm>
              <a:off x="645180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7" name="Rectangle 217"/>
            <p:cNvSpPr>
              <a:spLocks noChangeArrowheads="1"/>
            </p:cNvSpPr>
            <p:nvPr/>
          </p:nvSpPr>
          <p:spPr bwMode="auto">
            <a:xfrm>
              <a:off x="642164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8" name="Rectangle 218"/>
            <p:cNvSpPr>
              <a:spLocks noChangeArrowheads="1"/>
            </p:cNvSpPr>
            <p:nvPr/>
          </p:nvSpPr>
          <p:spPr bwMode="auto">
            <a:xfrm>
              <a:off x="6361320"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89" name="Rectangle 219"/>
            <p:cNvSpPr>
              <a:spLocks noChangeArrowheads="1"/>
            </p:cNvSpPr>
            <p:nvPr/>
          </p:nvSpPr>
          <p:spPr bwMode="auto">
            <a:xfrm>
              <a:off x="627083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0" name="Rectangle 220"/>
            <p:cNvSpPr>
              <a:spLocks noChangeArrowheads="1"/>
            </p:cNvSpPr>
            <p:nvPr/>
          </p:nvSpPr>
          <p:spPr bwMode="auto">
            <a:xfrm>
              <a:off x="630099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1" name="Rectangle 221"/>
            <p:cNvSpPr>
              <a:spLocks noChangeArrowheads="1"/>
            </p:cNvSpPr>
            <p:nvPr/>
          </p:nvSpPr>
          <p:spPr bwMode="auto">
            <a:xfrm>
              <a:off x="639148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2" name="Rectangle 222"/>
            <p:cNvSpPr>
              <a:spLocks noChangeArrowheads="1"/>
            </p:cNvSpPr>
            <p:nvPr/>
          </p:nvSpPr>
          <p:spPr bwMode="auto">
            <a:xfrm>
              <a:off x="624067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3" name="Rectangle 223"/>
            <p:cNvSpPr>
              <a:spLocks noChangeArrowheads="1"/>
            </p:cNvSpPr>
            <p:nvPr/>
          </p:nvSpPr>
          <p:spPr bwMode="auto">
            <a:xfrm>
              <a:off x="6210507"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4" name="Rectangle 224"/>
            <p:cNvSpPr>
              <a:spLocks noChangeArrowheads="1"/>
            </p:cNvSpPr>
            <p:nvPr/>
          </p:nvSpPr>
          <p:spPr bwMode="auto">
            <a:xfrm>
              <a:off x="652642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5" name="Rectangle 225"/>
            <p:cNvSpPr>
              <a:spLocks noChangeArrowheads="1"/>
            </p:cNvSpPr>
            <p:nvPr/>
          </p:nvSpPr>
          <p:spPr bwMode="auto">
            <a:xfrm>
              <a:off x="6180345"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6" name="Rectangle 226"/>
            <p:cNvSpPr>
              <a:spLocks noChangeArrowheads="1"/>
            </p:cNvSpPr>
            <p:nvPr/>
          </p:nvSpPr>
          <p:spPr bwMode="auto">
            <a:xfrm>
              <a:off x="6210507"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7" name="Rectangle 227"/>
            <p:cNvSpPr>
              <a:spLocks noChangeArrowheads="1"/>
            </p:cNvSpPr>
            <p:nvPr/>
          </p:nvSpPr>
          <p:spPr bwMode="auto">
            <a:xfrm>
              <a:off x="652642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8" name="Rectangle 228"/>
            <p:cNvSpPr>
              <a:spLocks noChangeArrowheads="1"/>
            </p:cNvSpPr>
            <p:nvPr/>
          </p:nvSpPr>
          <p:spPr bwMode="auto">
            <a:xfrm>
              <a:off x="64803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99" name="Rectangle 229"/>
            <p:cNvSpPr>
              <a:spLocks noChangeArrowheads="1"/>
            </p:cNvSpPr>
            <p:nvPr/>
          </p:nvSpPr>
          <p:spPr bwMode="auto">
            <a:xfrm>
              <a:off x="612002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0" name="Rectangle 230"/>
            <p:cNvSpPr>
              <a:spLocks noChangeArrowheads="1"/>
            </p:cNvSpPr>
            <p:nvPr/>
          </p:nvSpPr>
          <p:spPr bwMode="auto">
            <a:xfrm>
              <a:off x="645180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1" name="Rectangle 231"/>
            <p:cNvSpPr>
              <a:spLocks noChangeArrowheads="1"/>
            </p:cNvSpPr>
            <p:nvPr/>
          </p:nvSpPr>
          <p:spPr bwMode="auto">
            <a:xfrm>
              <a:off x="61501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2" name="Freeform 232"/>
            <p:cNvSpPr>
              <a:spLocks/>
            </p:cNvSpPr>
            <p:nvPr/>
          </p:nvSpPr>
          <p:spPr bwMode="auto">
            <a:xfrm>
              <a:off x="6510545" y="1361833"/>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10 h 19"/>
                <a:gd name="T10" fmla="*/ 10 w 19"/>
                <a:gd name="T11" fmla="*/ 10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10"/>
                  </a:lnTo>
                  <a:lnTo>
                    <a:pt x="10" y="10"/>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3" name="Freeform 233"/>
            <p:cNvSpPr>
              <a:spLocks/>
            </p:cNvSpPr>
            <p:nvPr/>
          </p:nvSpPr>
          <p:spPr bwMode="auto">
            <a:xfrm>
              <a:off x="6075570" y="1361833"/>
              <a:ext cx="30163" cy="30163"/>
            </a:xfrm>
            <a:custGeom>
              <a:avLst/>
              <a:gdLst>
                <a:gd name="T0" fmla="*/ 9 w 19"/>
                <a:gd name="T1" fmla="*/ 10 h 19"/>
                <a:gd name="T2" fmla="*/ 19 w 19"/>
                <a:gd name="T3" fmla="*/ 10 h 19"/>
                <a:gd name="T4" fmla="*/ 19 w 19"/>
                <a:gd name="T5" fmla="*/ 0 h 19"/>
                <a:gd name="T6" fmla="*/ 9 w 19"/>
                <a:gd name="T7" fmla="*/ 0 h 19"/>
                <a:gd name="T8" fmla="*/ 0 w 19"/>
                <a:gd name="T9" fmla="*/ 0 h 19"/>
                <a:gd name="T10" fmla="*/ 0 w 19"/>
                <a:gd name="T11" fmla="*/ 10 h 19"/>
                <a:gd name="T12" fmla="*/ 0 w 19"/>
                <a:gd name="T13" fmla="*/ 19 h 19"/>
                <a:gd name="T14" fmla="*/ 9 w 19"/>
                <a:gd name="T15" fmla="*/ 19 h 19"/>
                <a:gd name="T16" fmla="*/ 9 w 19"/>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10"/>
                  </a:moveTo>
                  <a:lnTo>
                    <a:pt x="19" y="10"/>
                  </a:lnTo>
                  <a:lnTo>
                    <a:pt x="19" y="0"/>
                  </a:lnTo>
                  <a:lnTo>
                    <a:pt x="9" y="0"/>
                  </a:lnTo>
                  <a:lnTo>
                    <a:pt x="0" y="0"/>
                  </a:lnTo>
                  <a:lnTo>
                    <a:pt x="0" y="10"/>
                  </a:lnTo>
                  <a:lnTo>
                    <a:pt x="0" y="19"/>
                  </a:lnTo>
                  <a:lnTo>
                    <a:pt x="9" y="19"/>
                  </a:lnTo>
                  <a:lnTo>
                    <a:pt x="9"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4" name="Freeform 234"/>
            <p:cNvSpPr>
              <a:spLocks/>
            </p:cNvSpPr>
            <p:nvPr/>
          </p:nvSpPr>
          <p:spPr bwMode="auto">
            <a:xfrm>
              <a:off x="6075570" y="1468196"/>
              <a:ext cx="30163" cy="28575"/>
            </a:xfrm>
            <a:custGeom>
              <a:avLst/>
              <a:gdLst>
                <a:gd name="T0" fmla="*/ 19 w 19"/>
                <a:gd name="T1" fmla="*/ 18 h 18"/>
                <a:gd name="T2" fmla="*/ 19 w 19"/>
                <a:gd name="T3" fmla="*/ 9 h 18"/>
                <a:gd name="T4" fmla="*/ 9 w 19"/>
                <a:gd name="T5" fmla="*/ 9 h 18"/>
                <a:gd name="T6" fmla="*/ 9 w 19"/>
                <a:gd name="T7" fmla="*/ 0 h 18"/>
                <a:gd name="T8" fmla="*/ 0 w 19"/>
                <a:gd name="T9" fmla="*/ 0 h 18"/>
                <a:gd name="T10" fmla="*/ 0 w 19"/>
                <a:gd name="T11" fmla="*/ 9 h 18"/>
                <a:gd name="T12" fmla="*/ 0 w 19"/>
                <a:gd name="T13" fmla="*/ 18 h 18"/>
                <a:gd name="T14" fmla="*/ 9 w 19"/>
                <a:gd name="T15" fmla="*/ 18 h 18"/>
                <a:gd name="T16" fmla="*/ 19 w 19"/>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8"/>
                  </a:moveTo>
                  <a:lnTo>
                    <a:pt x="19" y="9"/>
                  </a:lnTo>
                  <a:lnTo>
                    <a:pt x="9" y="9"/>
                  </a:lnTo>
                  <a:lnTo>
                    <a:pt x="9" y="0"/>
                  </a:lnTo>
                  <a:lnTo>
                    <a:pt x="0" y="0"/>
                  </a:lnTo>
                  <a:lnTo>
                    <a:pt x="0" y="9"/>
                  </a:lnTo>
                  <a:lnTo>
                    <a:pt x="0" y="18"/>
                  </a:lnTo>
                  <a:lnTo>
                    <a:pt x="9" y="18"/>
                  </a:lnTo>
                  <a:lnTo>
                    <a:pt x="1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5" name="Rectangle 235"/>
            <p:cNvSpPr>
              <a:spLocks noChangeArrowheads="1"/>
            </p:cNvSpPr>
            <p:nvPr/>
          </p:nvSpPr>
          <p:spPr bwMode="auto">
            <a:xfrm>
              <a:off x="6120020" y="1422158"/>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6" name="Rectangle 236"/>
            <p:cNvSpPr>
              <a:spLocks noChangeArrowheads="1"/>
            </p:cNvSpPr>
            <p:nvPr/>
          </p:nvSpPr>
          <p:spPr bwMode="auto">
            <a:xfrm>
              <a:off x="6361320"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7" name="Rectangle 237"/>
            <p:cNvSpPr>
              <a:spLocks noChangeArrowheads="1"/>
            </p:cNvSpPr>
            <p:nvPr/>
          </p:nvSpPr>
          <p:spPr bwMode="auto">
            <a:xfrm>
              <a:off x="630099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8" name="Rectangle 238"/>
            <p:cNvSpPr>
              <a:spLocks noChangeArrowheads="1"/>
            </p:cNvSpPr>
            <p:nvPr/>
          </p:nvSpPr>
          <p:spPr bwMode="auto">
            <a:xfrm>
              <a:off x="6210507"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09" name="Rectangle 239"/>
            <p:cNvSpPr>
              <a:spLocks noChangeArrowheads="1"/>
            </p:cNvSpPr>
            <p:nvPr/>
          </p:nvSpPr>
          <p:spPr bwMode="auto">
            <a:xfrm>
              <a:off x="633115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0" name="Rectangle 240"/>
            <p:cNvSpPr>
              <a:spLocks noChangeArrowheads="1"/>
            </p:cNvSpPr>
            <p:nvPr/>
          </p:nvSpPr>
          <p:spPr bwMode="auto">
            <a:xfrm>
              <a:off x="633115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1" name="Rectangle 241"/>
            <p:cNvSpPr>
              <a:spLocks noChangeArrowheads="1"/>
            </p:cNvSpPr>
            <p:nvPr/>
          </p:nvSpPr>
          <p:spPr bwMode="auto">
            <a:xfrm>
              <a:off x="6361320"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2" name="Rectangle 242"/>
            <p:cNvSpPr>
              <a:spLocks noChangeArrowheads="1"/>
            </p:cNvSpPr>
            <p:nvPr/>
          </p:nvSpPr>
          <p:spPr bwMode="auto">
            <a:xfrm>
              <a:off x="627083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3" name="Rectangle 243"/>
            <p:cNvSpPr>
              <a:spLocks noChangeArrowheads="1"/>
            </p:cNvSpPr>
            <p:nvPr/>
          </p:nvSpPr>
          <p:spPr bwMode="auto">
            <a:xfrm>
              <a:off x="624067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4" name="Rectangle 244"/>
            <p:cNvSpPr>
              <a:spLocks noChangeArrowheads="1"/>
            </p:cNvSpPr>
            <p:nvPr/>
          </p:nvSpPr>
          <p:spPr bwMode="auto">
            <a:xfrm>
              <a:off x="624067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5" name="Rectangle 245"/>
            <p:cNvSpPr>
              <a:spLocks noChangeArrowheads="1"/>
            </p:cNvSpPr>
            <p:nvPr/>
          </p:nvSpPr>
          <p:spPr bwMode="auto">
            <a:xfrm>
              <a:off x="639148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6" name="Rectangle 246"/>
            <p:cNvSpPr>
              <a:spLocks noChangeArrowheads="1"/>
            </p:cNvSpPr>
            <p:nvPr/>
          </p:nvSpPr>
          <p:spPr bwMode="auto">
            <a:xfrm>
              <a:off x="627083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7" name="Rectangle 247"/>
            <p:cNvSpPr>
              <a:spLocks noChangeArrowheads="1"/>
            </p:cNvSpPr>
            <p:nvPr/>
          </p:nvSpPr>
          <p:spPr bwMode="auto">
            <a:xfrm>
              <a:off x="630099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8" name="Freeform 248"/>
            <p:cNvSpPr>
              <a:spLocks/>
            </p:cNvSpPr>
            <p:nvPr/>
          </p:nvSpPr>
          <p:spPr bwMode="auto">
            <a:xfrm>
              <a:off x="6510545" y="1617421"/>
              <a:ext cx="30163" cy="30163"/>
            </a:xfrm>
            <a:custGeom>
              <a:avLst/>
              <a:gdLst>
                <a:gd name="T0" fmla="*/ 10 w 19"/>
                <a:gd name="T1" fmla="*/ 10 h 19"/>
                <a:gd name="T2" fmla="*/ 0 w 19"/>
                <a:gd name="T3" fmla="*/ 10 h 19"/>
                <a:gd name="T4" fmla="*/ 0 w 19"/>
                <a:gd name="T5" fmla="*/ 19 h 19"/>
                <a:gd name="T6" fmla="*/ 19 w 19"/>
                <a:gd name="T7" fmla="*/ 19 h 19"/>
                <a:gd name="T8" fmla="*/ 19 w 19"/>
                <a:gd name="T9" fmla="*/ 0 h 19"/>
                <a:gd name="T10" fmla="*/ 10 w 19"/>
                <a:gd name="T11" fmla="*/ 0 h 19"/>
                <a:gd name="T12" fmla="*/ 10 w 19"/>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0"/>
                  </a:moveTo>
                  <a:lnTo>
                    <a:pt x="0" y="10"/>
                  </a:lnTo>
                  <a:lnTo>
                    <a:pt x="0" y="19"/>
                  </a:lnTo>
                  <a:lnTo>
                    <a:pt x="19" y="19"/>
                  </a:lnTo>
                  <a:lnTo>
                    <a:pt x="19" y="0"/>
                  </a:lnTo>
                  <a:lnTo>
                    <a:pt x="10" y="0"/>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19" name="Rectangle 249"/>
            <p:cNvSpPr>
              <a:spLocks noChangeArrowheads="1"/>
            </p:cNvSpPr>
            <p:nvPr/>
          </p:nvSpPr>
          <p:spPr bwMode="auto">
            <a:xfrm>
              <a:off x="64803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0" name="Rectangle 250"/>
            <p:cNvSpPr>
              <a:spLocks noChangeArrowheads="1"/>
            </p:cNvSpPr>
            <p:nvPr/>
          </p:nvSpPr>
          <p:spPr bwMode="auto">
            <a:xfrm>
              <a:off x="652642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1" name="Rectangle 251"/>
            <p:cNvSpPr>
              <a:spLocks noChangeArrowheads="1"/>
            </p:cNvSpPr>
            <p:nvPr/>
          </p:nvSpPr>
          <p:spPr bwMode="auto">
            <a:xfrm>
              <a:off x="652642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2" name="Rectangle 252"/>
            <p:cNvSpPr>
              <a:spLocks noChangeArrowheads="1"/>
            </p:cNvSpPr>
            <p:nvPr/>
          </p:nvSpPr>
          <p:spPr bwMode="auto">
            <a:xfrm>
              <a:off x="645180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3" name="Rectangle 253"/>
            <p:cNvSpPr>
              <a:spLocks noChangeArrowheads="1"/>
            </p:cNvSpPr>
            <p:nvPr/>
          </p:nvSpPr>
          <p:spPr bwMode="auto">
            <a:xfrm>
              <a:off x="642164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4" name="Rectangle 254"/>
            <p:cNvSpPr>
              <a:spLocks noChangeArrowheads="1"/>
            </p:cNvSpPr>
            <p:nvPr/>
          </p:nvSpPr>
          <p:spPr bwMode="auto">
            <a:xfrm>
              <a:off x="642164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5" name="Rectangle 255"/>
            <p:cNvSpPr>
              <a:spLocks noChangeArrowheads="1"/>
            </p:cNvSpPr>
            <p:nvPr/>
          </p:nvSpPr>
          <p:spPr bwMode="auto">
            <a:xfrm>
              <a:off x="639148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6" name="Rectangle 256"/>
            <p:cNvSpPr>
              <a:spLocks noChangeArrowheads="1"/>
            </p:cNvSpPr>
            <p:nvPr/>
          </p:nvSpPr>
          <p:spPr bwMode="auto">
            <a:xfrm>
              <a:off x="645180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7" name="Rectangle 257"/>
            <p:cNvSpPr>
              <a:spLocks noChangeArrowheads="1"/>
            </p:cNvSpPr>
            <p:nvPr/>
          </p:nvSpPr>
          <p:spPr bwMode="auto">
            <a:xfrm>
              <a:off x="64803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8" name="Rectangle 258"/>
            <p:cNvSpPr>
              <a:spLocks noChangeArrowheads="1"/>
            </p:cNvSpPr>
            <p:nvPr/>
          </p:nvSpPr>
          <p:spPr bwMode="auto">
            <a:xfrm>
              <a:off x="61501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29" name="Rectangle 259"/>
            <p:cNvSpPr>
              <a:spLocks noChangeArrowheads="1"/>
            </p:cNvSpPr>
            <p:nvPr/>
          </p:nvSpPr>
          <p:spPr bwMode="auto">
            <a:xfrm>
              <a:off x="6180345"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0" name="Rectangle 260"/>
            <p:cNvSpPr>
              <a:spLocks noChangeArrowheads="1"/>
            </p:cNvSpPr>
            <p:nvPr/>
          </p:nvSpPr>
          <p:spPr bwMode="auto">
            <a:xfrm>
              <a:off x="607557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1" name="Rectangle 261"/>
            <p:cNvSpPr>
              <a:spLocks noChangeArrowheads="1"/>
            </p:cNvSpPr>
            <p:nvPr/>
          </p:nvSpPr>
          <p:spPr bwMode="auto">
            <a:xfrm>
              <a:off x="6180345"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2" name="Rectangle 262"/>
            <p:cNvSpPr>
              <a:spLocks noChangeArrowheads="1"/>
            </p:cNvSpPr>
            <p:nvPr/>
          </p:nvSpPr>
          <p:spPr bwMode="auto">
            <a:xfrm>
              <a:off x="6210507"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3" name="Freeform 263"/>
            <p:cNvSpPr>
              <a:spLocks/>
            </p:cNvSpPr>
            <p:nvPr/>
          </p:nvSpPr>
          <p:spPr bwMode="auto">
            <a:xfrm>
              <a:off x="6510545" y="1512646"/>
              <a:ext cx="30163" cy="30163"/>
            </a:xfrm>
            <a:custGeom>
              <a:avLst/>
              <a:gdLst>
                <a:gd name="T0" fmla="*/ 19 w 19"/>
                <a:gd name="T1" fmla="*/ 19 h 19"/>
                <a:gd name="T2" fmla="*/ 19 w 19"/>
                <a:gd name="T3" fmla="*/ 0 h 19"/>
                <a:gd name="T4" fmla="*/ 0 w 19"/>
                <a:gd name="T5" fmla="*/ 0 h 19"/>
                <a:gd name="T6" fmla="*/ 0 w 19"/>
                <a:gd name="T7" fmla="*/ 9 h 19"/>
                <a:gd name="T8" fmla="*/ 10 w 19"/>
                <a:gd name="T9" fmla="*/ 9 h 19"/>
                <a:gd name="T10" fmla="*/ 10 w 19"/>
                <a:gd name="T11" fmla="*/ 19 h 19"/>
                <a:gd name="T12" fmla="*/ 1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19"/>
                  </a:moveTo>
                  <a:lnTo>
                    <a:pt x="19" y="0"/>
                  </a:lnTo>
                  <a:lnTo>
                    <a:pt x="0" y="0"/>
                  </a:lnTo>
                  <a:lnTo>
                    <a:pt x="0" y="9"/>
                  </a:lnTo>
                  <a:lnTo>
                    <a:pt x="10" y="9"/>
                  </a:lnTo>
                  <a:lnTo>
                    <a:pt x="10" y="19"/>
                  </a:lnTo>
                  <a:lnTo>
                    <a:pt x="1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4" name="Rectangle 264"/>
            <p:cNvSpPr>
              <a:spLocks noChangeArrowheads="1"/>
            </p:cNvSpPr>
            <p:nvPr/>
          </p:nvSpPr>
          <p:spPr bwMode="auto">
            <a:xfrm>
              <a:off x="607557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5" name="Rectangle 265"/>
            <p:cNvSpPr>
              <a:spLocks noChangeArrowheads="1"/>
            </p:cNvSpPr>
            <p:nvPr/>
          </p:nvSpPr>
          <p:spPr bwMode="auto">
            <a:xfrm>
              <a:off x="612002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6" name="Rectangle 266"/>
            <p:cNvSpPr>
              <a:spLocks noChangeArrowheads="1"/>
            </p:cNvSpPr>
            <p:nvPr/>
          </p:nvSpPr>
          <p:spPr bwMode="auto">
            <a:xfrm>
              <a:off x="612002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7" name="Rectangle 267"/>
            <p:cNvSpPr>
              <a:spLocks noChangeArrowheads="1"/>
            </p:cNvSpPr>
            <p:nvPr/>
          </p:nvSpPr>
          <p:spPr bwMode="auto">
            <a:xfrm>
              <a:off x="61501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8" name="Freeform 268"/>
            <p:cNvSpPr>
              <a:spLocks/>
            </p:cNvSpPr>
            <p:nvPr/>
          </p:nvSpPr>
          <p:spPr bwMode="auto">
            <a:xfrm>
              <a:off x="6075570" y="1512646"/>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39" name="Freeform 269"/>
            <p:cNvSpPr>
              <a:spLocks/>
            </p:cNvSpPr>
            <p:nvPr/>
          </p:nvSpPr>
          <p:spPr bwMode="auto">
            <a:xfrm>
              <a:off x="6075570" y="1617421"/>
              <a:ext cx="30163" cy="30163"/>
            </a:xfrm>
            <a:custGeom>
              <a:avLst/>
              <a:gdLst>
                <a:gd name="T0" fmla="*/ 9 w 19"/>
                <a:gd name="T1" fmla="*/ 0 h 19"/>
                <a:gd name="T2" fmla="*/ 0 w 19"/>
                <a:gd name="T3" fmla="*/ 0 h 19"/>
                <a:gd name="T4" fmla="*/ 0 w 19"/>
                <a:gd name="T5" fmla="*/ 10 h 19"/>
                <a:gd name="T6" fmla="*/ 0 w 19"/>
                <a:gd name="T7" fmla="*/ 19 h 19"/>
                <a:gd name="T8" fmla="*/ 9 w 19"/>
                <a:gd name="T9" fmla="*/ 19 h 19"/>
                <a:gd name="T10" fmla="*/ 19 w 19"/>
                <a:gd name="T11" fmla="*/ 19 h 19"/>
                <a:gd name="T12" fmla="*/ 19 w 19"/>
                <a:gd name="T13" fmla="*/ 10 h 19"/>
                <a:gd name="T14" fmla="*/ 9 w 19"/>
                <a:gd name="T15" fmla="*/ 10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10"/>
                  </a:lnTo>
                  <a:lnTo>
                    <a:pt x="0" y="19"/>
                  </a:lnTo>
                  <a:lnTo>
                    <a:pt x="9" y="19"/>
                  </a:lnTo>
                  <a:lnTo>
                    <a:pt x="19" y="19"/>
                  </a:lnTo>
                  <a:lnTo>
                    <a:pt x="19" y="10"/>
                  </a:lnTo>
                  <a:lnTo>
                    <a:pt x="9" y="10"/>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0" name="Rectangle 270"/>
            <p:cNvSpPr>
              <a:spLocks noChangeArrowheads="1"/>
            </p:cNvSpPr>
            <p:nvPr/>
          </p:nvSpPr>
          <p:spPr bwMode="auto">
            <a:xfrm>
              <a:off x="6120020" y="1572971"/>
              <a:ext cx="904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1441" name="Group 1440"/>
          <p:cNvGrpSpPr/>
          <p:nvPr/>
        </p:nvGrpSpPr>
        <p:grpSpPr>
          <a:xfrm>
            <a:off x="9511251" y="5493299"/>
            <a:ext cx="287553" cy="84136"/>
            <a:chOff x="2230645" y="1331671"/>
            <a:chExt cx="466725" cy="136525"/>
          </a:xfrm>
          <a:solidFill>
            <a:schemeClr val="bg2"/>
          </a:solidFill>
        </p:grpSpPr>
        <p:sp>
          <p:nvSpPr>
            <p:cNvPr id="1442"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3"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4"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5"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6"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7"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8"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9"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0"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1"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2"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3"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4"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5"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6"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7"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8"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9"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0"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1"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2"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3"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4"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5"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6"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7"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8"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9"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0"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1"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2"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3"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4"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5"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6"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137" name="Group 136"/>
          <p:cNvGrpSpPr/>
          <p:nvPr/>
        </p:nvGrpSpPr>
        <p:grpSpPr>
          <a:xfrm>
            <a:off x="9664158" y="5980663"/>
            <a:ext cx="103864" cy="95072"/>
            <a:chOff x="8549636" y="1333017"/>
            <a:chExt cx="239651" cy="241300"/>
          </a:xfrm>
          <a:solidFill>
            <a:schemeClr val="bg2"/>
          </a:solidFill>
        </p:grpSpPr>
        <p:sp>
          <p:nvSpPr>
            <p:cNvPr id="138"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78" name="Group 1477"/>
          <p:cNvGrpSpPr/>
          <p:nvPr/>
        </p:nvGrpSpPr>
        <p:grpSpPr>
          <a:xfrm>
            <a:off x="9530952" y="5985095"/>
            <a:ext cx="347939" cy="101805"/>
            <a:chOff x="2230645" y="1331671"/>
            <a:chExt cx="466725" cy="136525"/>
          </a:xfrm>
          <a:solidFill>
            <a:schemeClr val="bg2"/>
          </a:solidFill>
        </p:grpSpPr>
        <p:sp>
          <p:nvSpPr>
            <p:cNvPr id="1479"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0"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1"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2"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3"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4"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5"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6"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7"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8"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9"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0"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1"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2"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3"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4"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5"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6"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7"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8"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99"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0"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1"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2"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3"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4"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5"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6"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7"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8"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09"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10"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11"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12"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13"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81" name="Group 80"/>
          <p:cNvGrpSpPr/>
          <p:nvPr/>
        </p:nvGrpSpPr>
        <p:grpSpPr>
          <a:xfrm>
            <a:off x="1056748" y="4763186"/>
            <a:ext cx="734781" cy="433547"/>
            <a:chOff x="5907680" y="3132328"/>
            <a:chExt cx="734781" cy="433547"/>
          </a:xfrm>
        </p:grpSpPr>
        <p:sp>
          <p:nvSpPr>
            <p:cNvPr id="80" name="Rounded Rectangle 79"/>
            <p:cNvSpPr/>
            <p:nvPr/>
          </p:nvSpPr>
          <p:spPr bwMode="auto">
            <a:xfrm>
              <a:off x="5907680" y="3132328"/>
              <a:ext cx="734781" cy="433547"/>
            </a:xfrm>
            <a:prstGeom prst="roundRect">
              <a:avLst/>
            </a:prstGeom>
            <a:solidFill>
              <a:schemeClr val="tx2">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79" name="Group 78"/>
            <p:cNvGrpSpPr/>
            <p:nvPr/>
          </p:nvGrpSpPr>
          <p:grpSpPr>
            <a:xfrm>
              <a:off x="5952264" y="3231982"/>
              <a:ext cx="574196" cy="323358"/>
              <a:chOff x="5952264" y="3231982"/>
              <a:chExt cx="574196" cy="323358"/>
            </a:xfrm>
          </p:grpSpPr>
          <p:sp>
            <p:nvSpPr>
              <p:cNvPr id="842" name="TextBox 841"/>
              <p:cNvSpPr txBox="1"/>
              <p:nvPr/>
            </p:nvSpPr>
            <p:spPr>
              <a:xfrm>
                <a:off x="5952264" y="3339896"/>
                <a:ext cx="574196"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DBSLB</a:t>
                </a:r>
                <a:endParaRPr lang="en-US" sz="800" dirty="0" smtClean="0">
                  <a:solidFill>
                    <a:schemeClr val="bg2"/>
                  </a:solidFill>
                </a:endParaRPr>
              </a:p>
            </p:txBody>
          </p:sp>
          <p:grpSp>
            <p:nvGrpSpPr>
              <p:cNvPr id="1588" name="Group 1587"/>
              <p:cNvGrpSpPr/>
              <p:nvPr/>
            </p:nvGrpSpPr>
            <p:grpSpPr>
              <a:xfrm>
                <a:off x="6010295" y="3231982"/>
                <a:ext cx="507940" cy="148620"/>
                <a:chOff x="2230645" y="1331671"/>
                <a:chExt cx="466725" cy="136525"/>
              </a:xfrm>
              <a:solidFill>
                <a:schemeClr val="bg2"/>
              </a:solidFill>
            </p:grpSpPr>
            <p:sp>
              <p:nvSpPr>
                <p:cNvPr id="1589"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0"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1"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2"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3"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4"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5"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6"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7"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8"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9"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0"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1"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2"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3"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4"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5"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6"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7"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8"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9"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0"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1"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2"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3"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4"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5"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6"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7"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8"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19"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20"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21"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22"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23"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grpSp>
      <p:grpSp>
        <p:nvGrpSpPr>
          <p:cNvPr id="1624" name="Group 1623"/>
          <p:cNvGrpSpPr/>
          <p:nvPr/>
        </p:nvGrpSpPr>
        <p:grpSpPr>
          <a:xfrm>
            <a:off x="7865226" y="4752651"/>
            <a:ext cx="734781" cy="433547"/>
            <a:chOff x="5907680" y="3132328"/>
            <a:chExt cx="734781" cy="433547"/>
          </a:xfrm>
        </p:grpSpPr>
        <p:sp>
          <p:nvSpPr>
            <p:cNvPr id="1625" name="Rounded Rectangle 1624"/>
            <p:cNvSpPr/>
            <p:nvPr/>
          </p:nvSpPr>
          <p:spPr bwMode="auto">
            <a:xfrm>
              <a:off x="5907680" y="3132328"/>
              <a:ext cx="734781" cy="433547"/>
            </a:xfrm>
            <a:prstGeom prst="roundRect">
              <a:avLst/>
            </a:prstGeom>
            <a:solidFill>
              <a:schemeClr val="tx2">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1626" name="Group 1625"/>
            <p:cNvGrpSpPr/>
            <p:nvPr/>
          </p:nvGrpSpPr>
          <p:grpSpPr>
            <a:xfrm>
              <a:off x="5952264" y="3231982"/>
              <a:ext cx="574196" cy="323358"/>
              <a:chOff x="5952264" y="3231982"/>
              <a:chExt cx="574196" cy="323358"/>
            </a:xfrm>
          </p:grpSpPr>
          <p:sp>
            <p:nvSpPr>
              <p:cNvPr id="1627" name="TextBox 1626"/>
              <p:cNvSpPr txBox="1"/>
              <p:nvPr/>
            </p:nvSpPr>
            <p:spPr>
              <a:xfrm>
                <a:off x="5952264" y="3339896"/>
                <a:ext cx="574196"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DBSLB</a:t>
                </a:r>
                <a:endParaRPr lang="en-US" sz="800" dirty="0" smtClean="0">
                  <a:solidFill>
                    <a:schemeClr val="bg2"/>
                  </a:solidFill>
                </a:endParaRPr>
              </a:p>
            </p:txBody>
          </p:sp>
          <p:grpSp>
            <p:nvGrpSpPr>
              <p:cNvPr id="1628" name="Group 1627"/>
              <p:cNvGrpSpPr/>
              <p:nvPr/>
            </p:nvGrpSpPr>
            <p:grpSpPr>
              <a:xfrm>
                <a:off x="6010295" y="3231982"/>
                <a:ext cx="507940" cy="148620"/>
                <a:chOff x="2230645" y="1331671"/>
                <a:chExt cx="466725" cy="136525"/>
              </a:xfrm>
              <a:solidFill>
                <a:schemeClr val="bg2"/>
              </a:solidFill>
            </p:grpSpPr>
            <p:sp>
              <p:nvSpPr>
                <p:cNvPr id="1629"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0"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1"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2"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3"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4"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5"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6"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7"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8"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39"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0"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1"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2"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3"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4"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5"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6"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7"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8"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49"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0"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1"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2"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3"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4"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5"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6"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7"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8"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59"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60"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61"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62"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63"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grpSp>
      <p:sp>
        <p:nvSpPr>
          <p:cNvPr id="1942" name="Rectangle 1941"/>
          <p:cNvSpPr/>
          <p:nvPr/>
        </p:nvSpPr>
        <p:spPr bwMode="auto">
          <a:xfrm>
            <a:off x="10818159" y="2716828"/>
            <a:ext cx="931925" cy="180804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1943" name="TextBox 1942"/>
          <p:cNvSpPr txBox="1"/>
          <p:nvPr/>
        </p:nvSpPr>
        <p:spPr>
          <a:xfrm>
            <a:off x="10835434" y="2748379"/>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altLang="zh-TW" sz="900" dirty="0" smtClean="0">
                <a:solidFill>
                  <a:schemeClr val="tx1">
                    <a:lumMod val="85000"/>
                    <a:lumOff val="15000"/>
                  </a:schemeClr>
                </a:solidFill>
                <a:cs typeface="Arial"/>
              </a:rPr>
              <a:t>ADC</a:t>
            </a:r>
            <a:r>
              <a:rPr lang="zh-TW" altLang="en-US" sz="900" dirty="0" smtClean="0">
                <a:solidFill>
                  <a:schemeClr val="tx1">
                    <a:lumMod val="85000"/>
                    <a:lumOff val="15000"/>
                  </a:schemeClr>
                </a:solidFill>
                <a:cs typeface="Arial"/>
              </a:rPr>
              <a:t> </a:t>
            </a:r>
            <a:r>
              <a:rPr lang="en-US" altLang="zh-TW" sz="900" dirty="0" smtClean="0">
                <a:solidFill>
                  <a:schemeClr val="tx1">
                    <a:lumMod val="85000"/>
                    <a:lumOff val="15000"/>
                  </a:schemeClr>
                </a:solidFill>
                <a:cs typeface="Arial"/>
              </a:rPr>
              <a:t>Pool</a:t>
            </a:r>
            <a:endParaRPr lang="en-US" sz="900" dirty="0" smtClean="0">
              <a:solidFill>
                <a:schemeClr val="tx1">
                  <a:lumMod val="85000"/>
                  <a:lumOff val="15000"/>
                </a:schemeClr>
              </a:solidFill>
              <a:latin typeface="Arial"/>
              <a:cs typeface="Arial"/>
            </a:endParaRPr>
          </a:p>
        </p:txBody>
      </p:sp>
      <p:grpSp>
        <p:nvGrpSpPr>
          <p:cNvPr id="1944" name="Group 1943"/>
          <p:cNvGrpSpPr/>
          <p:nvPr/>
        </p:nvGrpSpPr>
        <p:grpSpPr>
          <a:xfrm>
            <a:off x="10859748" y="4093469"/>
            <a:ext cx="853335" cy="248249"/>
            <a:chOff x="10490951" y="5168981"/>
            <a:chExt cx="938668" cy="273074"/>
          </a:xfrm>
        </p:grpSpPr>
        <p:sp>
          <p:nvSpPr>
            <p:cNvPr id="1945" name="Freeform 13"/>
            <p:cNvSpPr>
              <a:spLocks noEditPoints="1"/>
            </p:cNvSpPr>
            <p:nvPr/>
          </p:nvSpPr>
          <p:spPr bwMode="auto">
            <a:xfrm>
              <a:off x="10490951" y="5168981"/>
              <a:ext cx="938668" cy="273074"/>
            </a:xfrm>
            <a:custGeom>
              <a:avLst/>
              <a:gdLst>
                <a:gd name="T0" fmla="*/ 0 w 4888"/>
                <a:gd name="T1" fmla="*/ 0 h 1422"/>
                <a:gd name="T2" fmla="*/ 0 w 4888"/>
                <a:gd name="T3" fmla="*/ 1422 h 1422"/>
                <a:gd name="T4" fmla="*/ 4888 w 4888"/>
                <a:gd name="T5" fmla="*/ 1422 h 1422"/>
                <a:gd name="T6" fmla="*/ 4888 w 4888"/>
                <a:gd name="T7" fmla="*/ 0 h 1422"/>
                <a:gd name="T8" fmla="*/ 0 w 4888"/>
                <a:gd name="T9" fmla="*/ 0 h 1422"/>
                <a:gd name="T10" fmla="*/ 4729 w 4888"/>
                <a:gd name="T11" fmla="*/ 1263 h 1422"/>
                <a:gd name="T12" fmla="*/ 159 w 4888"/>
                <a:gd name="T13" fmla="*/ 1263 h 1422"/>
                <a:gd name="T14" fmla="*/ 159 w 4888"/>
                <a:gd name="T15" fmla="*/ 159 h 1422"/>
                <a:gd name="T16" fmla="*/ 4729 w 4888"/>
                <a:gd name="T17" fmla="*/ 159 h 1422"/>
                <a:gd name="T18" fmla="*/ 4729 w 4888"/>
                <a:gd name="T19" fmla="*/ 1263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8" h="1422">
                  <a:moveTo>
                    <a:pt x="0" y="0"/>
                  </a:moveTo>
                  <a:lnTo>
                    <a:pt x="0" y="1422"/>
                  </a:lnTo>
                  <a:lnTo>
                    <a:pt x="4888" y="1422"/>
                  </a:lnTo>
                  <a:lnTo>
                    <a:pt x="4888" y="0"/>
                  </a:lnTo>
                  <a:lnTo>
                    <a:pt x="0" y="0"/>
                  </a:lnTo>
                  <a:close/>
                  <a:moveTo>
                    <a:pt x="4729" y="1263"/>
                  </a:moveTo>
                  <a:lnTo>
                    <a:pt x="159" y="1263"/>
                  </a:lnTo>
                  <a:lnTo>
                    <a:pt x="159" y="159"/>
                  </a:lnTo>
                  <a:lnTo>
                    <a:pt x="4729" y="159"/>
                  </a:lnTo>
                  <a:lnTo>
                    <a:pt x="4729" y="1263"/>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Rectangle 14"/>
            <p:cNvSpPr>
              <a:spLocks noChangeArrowheads="1"/>
            </p:cNvSpPr>
            <p:nvPr/>
          </p:nvSpPr>
          <p:spPr bwMode="auto">
            <a:xfrm>
              <a:off x="10581784" y="5290731"/>
              <a:ext cx="181857"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Rectangle 15"/>
            <p:cNvSpPr>
              <a:spLocks noChangeArrowheads="1"/>
            </p:cNvSpPr>
            <p:nvPr/>
          </p:nvSpPr>
          <p:spPr bwMode="auto">
            <a:xfrm>
              <a:off x="11142526" y="5259622"/>
              <a:ext cx="30342"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Rectangle 16"/>
            <p:cNvSpPr>
              <a:spLocks noChangeArrowheads="1"/>
            </p:cNvSpPr>
            <p:nvPr/>
          </p:nvSpPr>
          <p:spPr bwMode="auto">
            <a:xfrm>
              <a:off x="11142526" y="5320305"/>
              <a:ext cx="30342"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Rectangle 17"/>
            <p:cNvSpPr>
              <a:spLocks noChangeArrowheads="1"/>
            </p:cNvSpPr>
            <p:nvPr/>
          </p:nvSpPr>
          <p:spPr bwMode="auto">
            <a:xfrm>
              <a:off x="11202825" y="5259622"/>
              <a:ext cx="30534"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Rectangle 18"/>
            <p:cNvSpPr>
              <a:spLocks noChangeArrowheads="1"/>
            </p:cNvSpPr>
            <p:nvPr/>
          </p:nvSpPr>
          <p:spPr bwMode="auto">
            <a:xfrm>
              <a:off x="11202825" y="5320305"/>
              <a:ext cx="30534"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Rectangle 19"/>
            <p:cNvSpPr>
              <a:spLocks noChangeArrowheads="1"/>
            </p:cNvSpPr>
            <p:nvPr/>
          </p:nvSpPr>
          <p:spPr bwMode="auto">
            <a:xfrm>
              <a:off x="11263701" y="5259622"/>
              <a:ext cx="30534"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Rectangle 20"/>
            <p:cNvSpPr>
              <a:spLocks noChangeArrowheads="1"/>
            </p:cNvSpPr>
            <p:nvPr/>
          </p:nvSpPr>
          <p:spPr bwMode="auto">
            <a:xfrm>
              <a:off x="11263701" y="5320305"/>
              <a:ext cx="30534"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Rectangle 21"/>
            <p:cNvSpPr>
              <a:spLocks noChangeArrowheads="1"/>
            </p:cNvSpPr>
            <p:nvPr/>
          </p:nvSpPr>
          <p:spPr bwMode="auto">
            <a:xfrm>
              <a:off x="11324192" y="5259622"/>
              <a:ext cx="30342" cy="301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Rectangle 22"/>
            <p:cNvSpPr>
              <a:spLocks noChangeArrowheads="1"/>
            </p:cNvSpPr>
            <p:nvPr/>
          </p:nvSpPr>
          <p:spPr bwMode="auto">
            <a:xfrm>
              <a:off x="11324192" y="5320305"/>
              <a:ext cx="30342" cy="3053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55" name="TextBox 1954"/>
          <p:cNvSpPr txBox="1"/>
          <p:nvPr/>
        </p:nvSpPr>
        <p:spPr>
          <a:xfrm>
            <a:off x="10765154" y="4297322"/>
            <a:ext cx="1043876" cy="246221"/>
          </a:xfrm>
          <a:prstGeom prst="rect">
            <a:avLst/>
          </a:prstGeom>
          <a:noFill/>
        </p:spPr>
        <p:txBody>
          <a:bodyPr wrap="none" rtlCol="0">
            <a:spAutoFit/>
          </a:bodyPr>
          <a:lstStyle/>
          <a:p>
            <a:r>
              <a:rPr lang="en-US" altLang="zh-TW" sz="1000" dirty="0" smtClean="0">
                <a:solidFill>
                  <a:schemeClr val="bg2"/>
                </a:solidFill>
              </a:rPr>
              <a:t>NetScaler</a:t>
            </a:r>
            <a:r>
              <a:rPr lang="zh-TW" altLang="en-US" sz="1000" dirty="0" smtClean="0">
                <a:solidFill>
                  <a:schemeClr val="bg2"/>
                </a:solidFill>
              </a:rPr>
              <a:t> </a:t>
            </a:r>
            <a:r>
              <a:rPr lang="en-US" altLang="zh-TW" sz="1000" dirty="0" smtClean="0">
                <a:solidFill>
                  <a:schemeClr val="bg2"/>
                </a:solidFill>
              </a:rPr>
              <a:t>SDX</a:t>
            </a:r>
            <a:endParaRPr lang="en-US" sz="1000" dirty="0" smtClean="0">
              <a:solidFill>
                <a:schemeClr val="bg2"/>
              </a:solidFill>
            </a:endParaRPr>
          </a:p>
        </p:txBody>
      </p:sp>
      <p:grpSp>
        <p:nvGrpSpPr>
          <p:cNvPr id="1956" name="Group 1955"/>
          <p:cNvGrpSpPr/>
          <p:nvPr/>
        </p:nvGrpSpPr>
        <p:grpSpPr>
          <a:xfrm>
            <a:off x="10933139" y="3774123"/>
            <a:ext cx="270879" cy="253380"/>
            <a:chOff x="6075570" y="1212608"/>
            <a:chExt cx="465138" cy="434976"/>
          </a:xfrm>
          <a:solidFill>
            <a:schemeClr val="bg2"/>
          </a:solidFill>
        </p:grpSpPr>
        <p:sp>
          <p:nvSpPr>
            <p:cNvPr id="1957" name="Rectangle 166"/>
            <p:cNvSpPr>
              <a:spLocks noChangeArrowheads="1"/>
            </p:cNvSpPr>
            <p:nvPr/>
          </p:nvSpPr>
          <p:spPr bwMode="auto">
            <a:xfrm>
              <a:off x="607557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58" name="Rectangle 167"/>
            <p:cNvSpPr>
              <a:spLocks noChangeArrowheads="1"/>
            </p:cNvSpPr>
            <p:nvPr/>
          </p:nvSpPr>
          <p:spPr bwMode="auto">
            <a:xfrm>
              <a:off x="612002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59" name="Rectangle 168"/>
            <p:cNvSpPr>
              <a:spLocks noChangeArrowheads="1"/>
            </p:cNvSpPr>
            <p:nvPr/>
          </p:nvSpPr>
          <p:spPr bwMode="auto">
            <a:xfrm>
              <a:off x="61803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0" name="Rectangle 169"/>
            <p:cNvSpPr>
              <a:spLocks noChangeArrowheads="1"/>
            </p:cNvSpPr>
            <p:nvPr/>
          </p:nvSpPr>
          <p:spPr bwMode="auto">
            <a:xfrm>
              <a:off x="62105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1" name="Rectangle 170"/>
            <p:cNvSpPr>
              <a:spLocks noChangeArrowheads="1"/>
            </p:cNvSpPr>
            <p:nvPr/>
          </p:nvSpPr>
          <p:spPr bwMode="auto">
            <a:xfrm>
              <a:off x="645180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2" name="Rectangle 171"/>
            <p:cNvSpPr>
              <a:spLocks noChangeArrowheads="1"/>
            </p:cNvSpPr>
            <p:nvPr/>
          </p:nvSpPr>
          <p:spPr bwMode="auto">
            <a:xfrm>
              <a:off x="607557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3" name="Rectangle 172"/>
            <p:cNvSpPr>
              <a:spLocks noChangeArrowheads="1"/>
            </p:cNvSpPr>
            <p:nvPr/>
          </p:nvSpPr>
          <p:spPr bwMode="auto">
            <a:xfrm>
              <a:off x="612002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4" name="Rectangle 173"/>
            <p:cNvSpPr>
              <a:spLocks noChangeArrowheads="1"/>
            </p:cNvSpPr>
            <p:nvPr/>
          </p:nvSpPr>
          <p:spPr bwMode="auto">
            <a:xfrm>
              <a:off x="61501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5" name="Rectangle 174"/>
            <p:cNvSpPr>
              <a:spLocks noChangeArrowheads="1"/>
            </p:cNvSpPr>
            <p:nvPr/>
          </p:nvSpPr>
          <p:spPr bwMode="auto">
            <a:xfrm>
              <a:off x="61501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6" name="Rectangle 175"/>
            <p:cNvSpPr>
              <a:spLocks noChangeArrowheads="1"/>
            </p:cNvSpPr>
            <p:nvPr/>
          </p:nvSpPr>
          <p:spPr bwMode="auto">
            <a:xfrm>
              <a:off x="652642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7" name="Rectangle 176"/>
            <p:cNvSpPr>
              <a:spLocks noChangeArrowheads="1"/>
            </p:cNvSpPr>
            <p:nvPr/>
          </p:nvSpPr>
          <p:spPr bwMode="auto">
            <a:xfrm>
              <a:off x="6361320"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8" name="Rectangle 177"/>
            <p:cNvSpPr>
              <a:spLocks noChangeArrowheads="1"/>
            </p:cNvSpPr>
            <p:nvPr/>
          </p:nvSpPr>
          <p:spPr bwMode="auto">
            <a:xfrm>
              <a:off x="6451807" y="1331672"/>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9" name="Rectangle 178"/>
            <p:cNvSpPr>
              <a:spLocks noChangeArrowheads="1"/>
            </p:cNvSpPr>
            <p:nvPr/>
          </p:nvSpPr>
          <p:spPr bwMode="auto">
            <a:xfrm>
              <a:off x="63914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0" name="Rectangle 179"/>
            <p:cNvSpPr>
              <a:spLocks noChangeArrowheads="1"/>
            </p:cNvSpPr>
            <p:nvPr/>
          </p:nvSpPr>
          <p:spPr bwMode="auto">
            <a:xfrm>
              <a:off x="642164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1" name="Rectangle 180"/>
            <p:cNvSpPr>
              <a:spLocks noChangeArrowheads="1"/>
            </p:cNvSpPr>
            <p:nvPr/>
          </p:nvSpPr>
          <p:spPr bwMode="auto">
            <a:xfrm>
              <a:off x="63613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2" name="Freeform 181"/>
            <p:cNvSpPr>
              <a:spLocks/>
            </p:cNvSpPr>
            <p:nvPr/>
          </p:nvSpPr>
          <p:spPr bwMode="auto">
            <a:xfrm>
              <a:off x="6510545" y="1317383"/>
              <a:ext cx="30163" cy="30163"/>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3" name="Rectangle 182"/>
            <p:cNvSpPr>
              <a:spLocks noChangeArrowheads="1"/>
            </p:cNvSpPr>
            <p:nvPr/>
          </p:nvSpPr>
          <p:spPr bwMode="auto">
            <a:xfrm>
              <a:off x="64803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4" name="Rectangle 183"/>
            <p:cNvSpPr>
              <a:spLocks noChangeArrowheads="1"/>
            </p:cNvSpPr>
            <p:nvPr/>
          </p:nvSpPr>
          <p:spPr bwMode="auto">
            <a:xfrm>
              <a:off x="652642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5" name="Rectangle 184"/>
            <p:cNvSpPr>
              <a:spLocks noChangeArrowheads="1"/>
            </p:cNvSpPr>
            <p:nvPr/>
          </p:nvSpPr>
          <p:spPr bwMode="auto">
            <a:xfrm>
              <a:off x="64216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6" name="Rectangle 185"/>
            <p:cNvSpPr>
              <a:spLocks noChangeArrowheads="1"/>
            </p:cNvSpPr>
            <p:nvPr/>
          </p:nvSpPr>
          <p:spPr bwMode="auto">
            <a:xfrm>
              <a:off x="64803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7" name="Rectangle 186"/>
            <p:cNvSpPr>
              <a:spLocks noChangeArrowheads="1"/>
            </p:cNvSpPr>
            <p:nvPr/>
          </p:nvSpPr>
          <p:spPr bwMode="auto">
            <a:xfrm>
              <a:off x="639148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8" name="Rectangle 187"/>
            <p:cNvSpPr>
              <a:spLocks noChangeArrowheads="1"/>
            </p:cNvSpPr>
            <p:nvPr/>
          </p:nvSpPr>
          <p:spPr bwMode="auto">
            <a:xfrm>
              <a:off x="630099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9" name="Rectangle 188"/>
            <p:cNvSpPr>
              <a:spLocks noChangeArrowheads="1"/>
            </p:cNvSpPr>
            <p:nvPr/>
          </p:nvSpPr>
          <p:spPr bwMode="auto">
            <a:xfrm>
              <a:off x="62406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0" name="Rectangle 189"/>
            <p:cNvSpPr>
              <a:spLocks noChangeArrowheads="1"/>
            </p:cNvSpPr>
            <p:nvPr/>
          </p:nvSpPr>
          <p:spPr bwMode="auto">
            <a:xfrm>
              <a:off x="627083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1" name="Rectangle 190"/>
            <p:cNvSpPr>
              <a:spLocks noChangeArrowheads="1"/>
            </p:cNvSpPr>
            <p:nvPr/>
          </p:nvSpPr>
          <p:spPr bwMode="auto">
            <a:xfrm>
              <a:off x="6210507"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2" name="Rectangle 191"/>
            <p:cNvSpPr>
              <a:spLocks noChangeArrowheads="1"/>
            </p:cNvSpPr>
            <p:nvPr/>
          </p:nvSpPr>
          <p:spPr bwMode="auto">
            <a:xfrm>
              <a:off x="627083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3" name="Rectangle 192"/>
            <p:cNvSpPr>
              <a:spLocks noChangeArrowheads="1"/>
            </p:cNvSpPr>
            <p:nvPr/>
          </p:nvSpPr>
          <p:spPr bwMode="auto">
            <a:xfrm>
              <a:off x="6180345"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4" name="Rectangle 193"/>
            <p:cNvSpPr>
              <a:spLocks noChangeArrowheads="1"/>
            </p:cNvSpPr>
            <p:nvPr/>
          </p:nvSpPr>
          <p:spPr bwMode="auto">
            <a:xfrm>
              <a:off x="63311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5" name="Rectangle 194"/>
            <p:cNvSpPr>
              <a:spLocks noChangeArrowheads="1"/>
            </p:cNvSpPr>
            <p:nvPr/>
          </p:nvSpPr>
          <p:spPr bwMode="auto">
            <a:xfrm>
              <a:off x="633115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6" name="Rectangle 195"/>
            <p:cNvSpPr>
              <a:spLocks noChangeArrowheads="1"/>
            </p:cNvSpPr>
            <p:nvPr/>
          </p:nvSpPr>
          <p:spPr bwMode="auto">
            <a:xfrm>
              <a:off x="624067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7" name="Rectangle 196"/>
            <p:cNvSpPr>
              <a:spLocks noChangeArrowheads="1"/>
            </p:cNvSpPr>
            <p:nvPr/>
          </p:nvSpPr>
          <p:spPr bwMode="auto">
            <a:xfrm>
              <a:off x="630099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8" name="Freeform 197"/>
            <p:cNvSpPr>
              <a:spLocks/>
            </p:cNvSpPr>
            <p:nvPr/>
          </p:nvSpPr>
          <p:spPr bwMode="auto">
            <a:xfrm>
              <a:off x="6510545" y="1212608"/>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9" name="Freeform 198"/>
            <p:cNvSpPr>
              <a:spLocks/>
            </p:cNvSpPr>
            <p:nvPr/>
          </p:nvSpPr>
          <p:spPr bwMode="auto">
            <a:xfrm>
              <a:off x="6075570" y="1212608"/>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0" name="Freeform 199"/>
            <p:cNvSpPr>
              <a:spLocks/>
            </p:cNvSpPr>
            <p:nvPr/>
          </p:nvSpPr>
          <p:spPr bwMode="auto">
            <a:xfrm>
              <a:off x="6075570" y="1317383"/>
              <a:ext cx="30163" cy="30163"/>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1" name="Rectangle 200"/>
            <p:cNvSpPr>
              <a:spLocks noChangeArrowheads="1"/>
            </p:cNvSpPr>
            <p:nvPr/>
          </p:nvSpPr>
          <p:spPr bwMode="auto">
            <a:xfrm>
              <a:off x="6120020" y="1271346"/>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2" name="Rectangle 201"/>
            <p:cNvSpPr>
              <a:spLocks noChangeArrowheads="1"/>
            </p:cNvSpPr>
            <p:nvPr/>
          </p:nvSpPr>
          <p:spPr bwMode="auto">
            <a:xfrm>
              <a:off x="61501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3" name="Freeform 202"/>
            <p:cNvSpPr>
              <a:spLocks/>
            </p:cNvSpPr>
            <p:nvPr/>
          </p:nvSpPr>
          <p:spPr bwMode="auto">
            <a:xfrm>
              <a:off x="6510545" y="1468196"/>
              <a:ext cx="30163" cy="28575"/>
            </a:xfrm>
            <a:custGeom>
              <a:avLst/>
              <a:gdLst>
                <a:gd name="T0" fmla="*/ 19 w 19"/>
                <a:gd name="T1" fmla="*/ 0 h 18"/>
                <a:gd name="T2" fmla="*/ 10 w 19"/>
                <a:gd name="T3" fmla="*/ 0 h 18"/>
                <a:gd name="T4" fmla="*/ 10 w 19"/>
                <a:gd name="T5" fmla="*/ 9 h 18"/>
                <a:gd name="T6" fmla="*/ 0 w 19"/>
                <a:gd name="T7" fmla="*/ 9 h 18"/>
                <a:gd name="T8" fmla="*/ 0 w 19"/>
                <a:gd name="T9" fmla="*/ 18 h 18"/>
                <a:gd name="T10" fmla="*/ 19 w 19"/>
                <a:gd name="T11" fmla="*/ 18 h 18"/>
                <a:gd name="T12" fmla="*/ 1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0"/>
                  </a:moveTo>
                  <a:lnTo>
                    <a:pt x="10" y="0"/>
                  </a:lnTo>
                  <a:lnTo>
                    <a:pt x="10" y="9"/>
                  </a:lnTo>
                  <a:lnTo>
                    <a:pt x="0" y="9"/>
                  </a:lnTo>
                  <a:lnTo>
                    <a:pt x="0" y="18"/>
                  </a:lnTo>
                  <a:lnTo>
                    <a:pt x="19" y="18"/>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4" name="Rectangle 203"/>
            <p:cNvSpPr>
              <a:spLocks noChangeArrowheads="1"/>
            </p:cNvSpPr>
            <p:nvPr/>
          </p:nvSpPr>
          <p:spPr bwMode="auto">
            <a:xfrm>
              <a:off x="6180345"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5" name="Rectangle 204"/>
            <p:cNvSpPr>
              <a:spLocks noChangeArrowheads="1"/>
            </p:cNvSpPr>
            <p:nvPr/>
          </p:nvSpPr>
          <p:spPr bwMode="auto">
            <a:xfrm>
              <a:off x="612002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6" name="Rectangle 205"/>
            <p:cNvSpPr>
              <a:spLocks noChangeArrowheads="1"/>
            </p:cNvSpPr>
            <p:nvPr/>
          </p:nvSpPr>
          <p:spPr bwMode="auto">
            <a:xfrm>
              <a:off x="624067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7" name="Rectangle 206"/>
            <p:cNvSpPr>
              <a:spLocks noChangeArrowheads="1"/>
            </p:cNvSpPr>
            <p:nvPr/>
          </p:nvSpPr>
          <p:spPr bwMode="auto">
            <a:xfrm>
              <a:off x="607557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8" name="Rectangle 207"/>
            <p:cNvSpPr>
              <a:spLocks noChangeArrowheads="1"/>
            </p:cNvSpPr>
            <p:nvPr/>
          </p:nvSpPr>
          <p:spPr bwMode="auto">
            <a:xfrm>
              <a:off x="607557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99" name="Rectangle 208"/>
            <p:cNvSpPr>
              <a:spLocks noChangeArrowheads="1"/>
            </p:cNvSpPr>
            <p:nvPr/>
          </p:nvSpPr>
          <p:spPr bwMode="auto">
            <a:xfrm>
              <a:off x="6361320"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0" name="Rectangle 209"/>
            <p:cNvSpPr>
              <a:spLocks noChangeArrowheads="1"/>
            </p:cNvSpPr>
            <p:nvPr/>
          </p:nvSpPr>
          <p:spPr bwMode="auto">
            <a:xfrm>
              <a:off x="630099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1" name="Rectangle 210"/>
            <p:cNvSpPr>
              <a:spLocks noChangeArrowheads="1"/>
            </p:cNvSpPr>
            <p:nvPr/>
          </p:nvSpPr>
          <p:spPr bwMode="auto">
            <a:xfrm>
              <a:off x="64803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2" name="Rectangle 211"/>
            <p:cNvSpPr>
              <a:spLocks noChangeArrowheads="1"/>
            </p:cNvSpPr>
            <p:nvPr/>
          </p:nvSpPr>
          <p:spPr bwMode="auto">
            <a:xfrm>
              <a:off x="633115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3" name="Rectangle 212"/>
            <p:cNvSpPr>
              <a:spLocks noChangeArrowheads="1"/>
            </p:cNvSpPr>
            <p:nvPr/>
          </p:nvSpPr>
          <p:spPr bwMode="auto">
            <a:xfrm>
              <a:off x="639148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4" name="Rectangle 213"/>
            <p:cNvSpPr>
              <a:spLocks noChangeArrowheads="1"/>
            </p:cNvSpPr>
            <p:nvPr/>
          </p:nvSpPr>
          <p:spPr bwMode="auto">
            <a:xfrm>
              <a:off x="633115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5" name="Rectangle 214"/>
            <p:cNvSpPr>
              <a:spLocks noChangeArrowheads="1"/>
            </p:cNvSpPr>
            <p:nvPr/>
          </p:nvSpPr>
          <p:spPr bwMode="auto">
            <a:xfrm>
              <a:off x="642164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6" name="Rectangle 215"/>
            <p:cNvSpPr>
              <a:spLocks noChangeArrowheads="1"/>
            </p:cNvSpPr>
            <p:nvPr/>
          </p:nvSpPr>
          <p:spPr bwMode="auto">
            <a:xfrm>
              <a:off x="627083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7" name="Rectangle 216"/>
            <p:cNvSpPr>
              <a:spLocks noChangeArrowheads="1"/>
            </p:cNvSpPr>
            <p:nvPr/>
          </p:nvSpPr>
          <p:spPr bwMode="auto">
            <a:xfrm>
              <a:off x="645180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8" name="Rectangle 217"/>
            <p:cNvSpPr>
              <a:spLocks noChangeArrowheads="1"/>
            </p:cNvSpPr>
            <p:nvPr/>
          </p:nvSpPr>
          <p:spPr bwMode="auto">
            <a:xfrm>
              <a:off x="642164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09" name="Rectangle 218"/>
            <p:cNvSpPr>
              <a:spLocks noChangeArrowheads="1"/>
            </p:cNvSpPr>
            <p:nvPr/>
          </p:nvSpPr>
          <p:spPr bwMode="auto">
            <a:xfrm>
              <a:off x="6361320"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0" name="Rectangle 219"/>
            <p:cNvSpPr>
              <a:spLocks noChangeArrowheads="1"/>
            </p:cNvSpPr>
            <p:nvPr/>
          </p:nvSpPr>
          <p:spPr bwMode="auto">
            <a:xfrm>
              <a:off x="627083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1" name="Rectangle 220"/>
            <p:cNvSpPr>
              <a:spLocks noChangeArrowheads="1"/>
            </p:cNvSpPr>
            <p:nvPr/>
          </p:nvSpPr>
          <p:spPr bwMode="auto">
            <a:xfrm>
              <a:off x="630099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2" name="Rectangle 221"/>
            <p:cNvSpPr>
              <a:spLocks noChangeArrowheads="1"/>
            </p:cNvSpPr>
            <p:nvPr/>
          </p:nvSpPr>
          <p:spPr bwMode="auto">
            <a:xfrm>
              <a:off x="639148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3" name="Rectangle 222"/>
            <p:cNvSpPr>
              <a:spLocks noChangeArrowheads="1"/>
            </p:cNvSpPr>
            <p:nvPr/>
          </p:nvSpPr>
          <p:spPr bwMode="auto">
            <a:xfrm>
              <a:off x="624067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4" name="Rectangle 223"/>
            <p:cNvSpPr>
              <a:spLocks noChangeArrowheads="1"/>
            </p:cNvSpPr>
            <p:nvPr/>
          </p:nvSpPr>
          <p:spPr bwMode="auto">
            <a:xfrm>
              <a:off x="6210507"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5" name="Rectangle 224"/>
            <p:cNvSpPr>
              <a:spLocks noChangeArrowheads="1"/>
            </p:cNvSpPr>
            <p:nvPr/>
          </p:nvSpPr>
          <p:spPr bwMode="auto">
            <a:xfrm>
              <a:off x="652642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6" name="Rectangle 225"/>
            <p:cNvSpPr>
              <a:spLocks noChangeArrowheads="1"/>
            </p:cNvSpPr>
            <p:nvPr/>
          </p:nvSpPr>
          <p:spPr bwMode="auto">
            <a:xfrm>
              <a:off x="6180345"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7" name="Rectangle 226"/>
            <p:cNvSpPr>
              <a:spLocks noChangeArrowheads="1"/>
            </p:cNvSpPr>
            <p:nvPr/>
          </p:nvSpPr>
          <p:spPr bwMode="auto">
            <a:xfrm>
              <a:off x="6210507"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8" name="Rectangle 227"/>
            <p:cNvSpPr>
              <a:spLocks noChangeArrowheads="1"/>
            </p:cNvSpPr>
            <p:nvPr/>
          </p:nvSpPr>
          <p:spPr bwMode="auto">
            <a:xfrm>
              <a:off x="652642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19" name="Rectangle 228"/>
            <p:cNvSpPr>
              <a:spLocks noChangeArrowheads="1"/>
            </p:cNvSpPr>
            <p:nvPr/>
          </p:nvSpPr>
          <p:spPr bwMode="auto">
            <a:xfrm>
              <a:off x="64803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0" name="Rectangle 229"/>
            <p:cNvSpPr>
              <a:spLocks noChangeArrowheads="1"/>
            </p:cNvSpPr>
            <p:nvPr/>
          </p:nvSpPr>
          <p:spPr bwMode="auto">
            <a:xfrm>
              <a:off x="612002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1" name="Rectangle 230"/>
            <p:cNvSpPr>
              <a:spLocks noChangeArrowheads="1"/>
            </p:cNvSpPr>
            <p:nvPr/>
          </p:nvSpPr>
          <p:spPr bwMode="auto">
            <a:xfrm>
              <a:off x="645180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2" name="Rectangle 231"/>
            <p:cNvSpPr>
              <a:spLocks noChangeArrowheads="1"/>
            </p:cNvSpPr>
            <p:nvPr/>
          </p:nvSpPr>
          <p:spPr bwMode="auto">
            <a:xfrm>
              <a:off x="61501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3" name="Freeform 232"/>
            <p:cNvSpPr>
              <a:spLocks/>
            </p:cNvSpPr>
            <p:nvPr/>
          </p:nvSpPr>
          <p:spPr bwMode="auto">
            <a:xfrm>
              <a:off x="6510545" y="1361833"/>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10 h 19"/>
                <a:gd name="T10" fmla="*/ 10 w 19"/>
                <a:gd name="T11" fmla="*/ 10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10"/>
                  </a:lnTo>
                  <a:lnTo>
                    <a:pt x="10" y="10"/>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4" name="Freeform 233"/>
            <p:cNvSpPr>
              <a:spLocks/>
            </p:cNvSpPr>
            <p:nvPr/>
          </p:nvSpPr>
          <p:spPr bwMode="auto">
            <a:xfrm>
              <a:off x="6075570" y="1361833"/>
              <a:ext cx="30163" cy="30163"/>
            </a:xfrm>
            <a:custGeom>
              <a:avLst/>
              <a:gdLst>
                <a:gd name="T0" fmla="*/ 9 w 19"/>
                <a:gd name="T1" fmla="*/ 10 h 19"/>
                <a:gd name="T2" fmla="*/ 19 w 19"/>
                <a:gd name="T3" fmla="*/ 10 h 19"/>
                <a:gd name="T4" fmla="*/ 19 w 19"/>
                <a:gd name="T5" fmla="*/ 0 h 19"/>
                <a:gd name="T6" fmla="*/ 9 w 19"/>
                <a:gd name="T7" fmla="*/ 0 h 19"/>
                <a:gd name="T8" fmla="*/ 0 w 19"/>
                <a:gd name="T9" fmla="*/ 0 h 19"/>
                <a:gd name="T10" fmla="*/ 0 w 19"/>
                <a:gd name="T11" fmla="*/ 10 h 19"/>
                <a:gd name="T12" fmla="*/ 0 w 19"/>
                <a:gd name="T13" fmla="*/ 19 h 19"/>
                <a:gd name="T14" fmla="*/ 9 w 19"/>
                <a:gd name="T15" fmla="*/ 19 h 19"/>
                <a:gd name="T16" fmla="*/ 9 w 19"/>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10"/>
                  </a:moveTo>
                  <a:lnTo>
                    <a:pt x="19" y="10"/>
                  </a:lnTo>
                  <a:lnTo>
                    <a:pt x="19" y="0"/>
                  </a:lnTo>
                  <a:lnTo>
                    <a:pt x="9" y="0"/>
                  </a:lnTo>
                  <a:lnTo>
                    <a:pt x="0" y="0"/>
                  </a:lnTo>
                  <a:lnTo>
                    <a:pt x="0" y="10"/>
                  </a:lnTo>
                  <a:lnTo>
                    <a:pt x="0" y="19"/>
                  </a:lnTo>
                  <a:lnTo>
                    <a:pt x="9" y="19"/>
                  </a:lnTo>
                  <a:lnTo>
                    <a:pt x="9"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5" name="Freeform 234"/>
            <p:cNvSpPr>
              <a:spLocks/>
            </p:cNvSpPr>
            <p:nvPr/>
          </p:nvSpPr>
          <p:spPr bwMode="auto">
            <a:xfrm>
              <a:off x="6075570" y="1468196"/>
              <a:ext cx="30163" cy="28575"/>
            </a:xfrm>
            <a:custGeom>
              <a:avLst/>
              <a:gdLst>
                <a:gd name="T0" fmla="*/ 19 w 19"/>
                <a:gd name="T1" fmla="*/ 18 h 18"/>
                <a:gd name="T2" fmla="*/ 19 w 19"/>
                <a:gd name="T3" fmla="*/ 9 h 18"/>
                <a:gd name="T4" fmla="*/ 9 w 19"/>
                <a:gd name="T5" fmla="*/ 9 h 18"/>
                <a:gd name="T6" fmla="*/ 9 w 19"/>
                <a:gd name="T7" fmla="*/ 0 h 18"/>
                <a:gd name="T8" fmla="*/ 0 w 19"/>
                <a:gd name="T9" fmla="*/ 0 h 18"/>
                <a:gd name="T10" fmla="*/ 0 w 19"/>
                <a:gd name="T11" fmla="*/ 9 h 18"/>
                <a:gd name="T12" fmla="*/ 0 w 19"/>
                <a:gd name="T13" fmla="*/ 18 h 18"/>
                <a:gd name="T14" fmla="*/ 9 w 19"/>
                <a:gd name="T15" fmla="*/ 18 h 18"/>
                <a:gd name="T16" fmla="*/ 19 w 19"/>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8"/>
                  </a:moveTo>
                  <a:lnTo>
                    <a:pt x="19" y="9"/>
                  </a:lnTo>
                  <a:lnTo>
                    <a:pt x="9" y="9"/>
                  </a:lnTo>
                  <a:lnTo>
                    <a:pt x="9" y="0"/>
                  </a:lnTo>
                  <a:lnTo>
                    <a:pt x="0" y="0"/>
                  </a:lnTo>
                  <a:lnTo>
                    <a:pt x="0" y="9"/>
                  </a:lnTo>
                  <a:lnTo>
                    <a:pt x="0" y="18"/>
                  </a:lnTo>
                  <a:lnTo>
                    <a:pt x="9" y="18"/>
                  </a:lnTo>
                  <a:lnTo>
                    <a:pt x="1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6" name="Rectangle 235"/>
            <p:cNvSpPr>
              <a:spLocks noChangeArrowheads="1"/>
            </p:cNvSpPr>
            <p:nvPr/>
          </p:nvSpPr>
          <p:spPr bwMode="auto">
            <a:xfrm>
              <a:off x="6120020" y="1422158"/>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7" name="Rectangle 236"/>
            <p:cNvSpPr>
              <a:spLocks noChangeArrowheads="1"/>
            </p:cNvSpPr>
            <p:nvPr/>
          </p:nvSpPr>
          <p:spPr bwMode="auto">
            <a:xfrm>
              <a:off x="6361320"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8" name="Rectangle 237"/>
            <p:cNvSpPr>
              <a:spLocks noChangeArrowheads="1"/>
            </p:cNvSpPr>
            <p:nvPr/>
          </p:nvSpPr>
          <p:spPr bwMode="auto">
            <a:xfrm>
              <a:off x="630099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29" name="Rectangle 238"/>
            <p:cNvSpPr>
              <a:spLocks noChangeArrowheads="1"/>
            </p:cNvSpPr>
            <p:nvPr/>
          </p:nvSpPr>
          <p:spPr bwMode="auto">
            <a:xfrm>
              <a:off x="6210507"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0" name="Rectangle 239"/>
            <p:cNvSpPr>
              <a:spLocks noChangeArrowheads="1"/>
            </p:cNvSpPr>
            <p:nvPr/>
          </p:nvSpPr>
          <p:spPr bwMode="auto">
            <a:xfrm>
              <a:off x="633115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1" name="Rectangle 240"/>
            <p:cNvSpPr>
              <a:spLocks noChangeArrowheads="1"/>
            </p:cNvSpPr>
            <p:nvPr/>
          </p:nvSpPr>
          <p:spPr bwMode="auto">
            <a:xfrm>
              <a:off x="633115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2" name="Rectangle 241"/>
            <p:cNvSpPr>
              <a:spLocks noChangeArrowheads="1"/>
            </p:cNvSpPr>
            <p:nvPr/>
          </p:nvSpPr>
          <p:spPr bwMode="auto">
            <a:xfrm>
              <a:off x="6361320"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3" name="Rectangle 242"/>
            <p:cNvSpPr>
              <a:spLocks noChangeArrowheads="1"/>
            </p:cNvSpPr>
            <p:nvPr/>
          </p:nvSpPr>
          <p:spPr bwMode="auto">
            <a:xfrm>
              <a:off x="627083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4" name="Rectangle 243"/>
            <p:cNvSpPr>
              <a:spLocks noChangeArrowheads="1"/>
            </p:cNvSpPr>
            <p:nvPr/>
          </p:nvSpPr>
          <p:spPr bwMode="auto">
            <a:xfrm>
              <a:off x="624067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5" name="Rectangle 244"/>
            <p:cNvSpPr>
              <a:spLocks noChangeArrowheads="1"/>
            </p:cNvSpPr>
            <p:nvPr/>
          </p:nvSpPr>
          <p:spPr bwMode="auto">
            <a:xfrm>
              <a:off x="624067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6" name="Rectangle 245"/>
            <p:cNvSpPr>
              <a:spLocks noChangeArrowheads="1"/>
            </p:cNvSpPr>
            <p:nvPr/>
          </p:nvSpPr>
          <p:spPr bwMode="auto">
            <a:xfrm>
              <a:off x="639148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7" name="Rectangle 246"/>
            <p:cNvSpPr>
              <a:spLocks noChangeArrowheads="1"/>
            </p:cNvSpPr>
            <p:nvPr/>
          </p:nvSpPr>
          <p:spPr bwMode="auto">
            <a:xfrm>
              <a:off x="627083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8" name="Rectangle 247"/>
            <p:cNvSpPr>
              <a:spLocks noChangeArrowheads="1"/>
            </p:cNvSpPr>
            <p:nvPr/>
          </p:nvSpPr>
          <p:spPr bwMode="auto">
            <a:xfrm>
              <a:off x="630099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39" name="Freeform 248"/>
            <p:cNvSpPr>
              <a:spLocks/>
            </p:cNvSpPr>
            <p:nvPr/>
          </p:nvSpPr>
          <p:spPr bwMode="auto">
            <a:xfrm>
              <a:off x="6510545" y="1617421"/>
              <a:ext cx="30163" cy="30163"/>
            </a:xfrm>
            <a:custGeom>
              <a:avLst/>
              <a:gdLst>
                <a:gd name="T0" fmla="*/ 10 w 19"/>
                <a:gd name="T1" fmla="*/ 10 h 19"/>
                <a:gd name="T2" fmla="*/ 0 w 19"/>
                <a:gd name="T3" fmla="*/ 10 h 19"/>
                <a:gd name="T4" fmla="*/ 0 w 19"/>
                <a:gd name="T5" fmla="*/ 19 h 19"/>
                <a:gd name="T6" fmla="*/ 19 w 19"/>
                <a:gd name="T7" fmla="*/ 19 h 19"/>
                <a:gd name="T8" fmla="*/ 19 w 19"/>
                <a:gd name="T9" fmla="*/ 0 h 19"/>
                <a:gd name="T10" fmla="*/ 10 w 19"/>
                <a:gd name="T11" fmla="*/ 0 h 19"/>
                <a:gd name="T12" fmla="*/ 10 w 19"/>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0"/>
                  </a:moveTo>
                  <a:lnTo>
                    <a:pt x="0" y="10"/>
                  </a:lnTo>
                  <a:lnTo>
                    <a:pt x="0" y="19"/>
                  </a:lnTo>
                  <a:lnTo>
                    <a:pt x="19" y="19"/>
                  </a:lnTo>
                  <a:lnTo>
                    <a:pt x="19" y="0"/>
                  </a:lnTo>
                  <a:lnTo>
                    <a:pt x="10" y="0"/>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0" name="Rectangle 249"/>
            <p:cNvSpPr>
              <a:spLocks noChangeArrowheads="1"/>
            </p:cNvSpPr>
            <p:nvPr/>
          </p:nvSpPr>
          <p:spPr bwMode="auto">
            <a:xfrm>
              <a:off x="64803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1" name="Rectangle 250"/>
            <p:cNvSpPr>
              <a:spLocks noChangeArrowheads="1"/>
            </p:cNvSpPr>
            <p:nvPr/>
          </p:nvSpPr>
          <p:spPr bwMode="auto">
            <a:xfrm>
              <a:off x="652642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2" name="Rectangle 251"/>
            <p:cNvSpPr>
              <a:spLocks noChangeArrowheads="1"/>
            </p:cNvSpPr>
            <p:nvPr/>
          </p:nvSpPr>
          <p:spPr bwMode="auto">
            <a:xfrm>
              <a:off x="652642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3" name="Rectangle 252"/>
            <p:cNvSpPr>
              <a:spLocks noChangeArrowheads="1"/>
            </p:cNvSpPr>
            <p:nvPr/>
          </p:nvSpPr>
          <p:spPr bwMode="auto">
            <a:xfrm>
              <a:off x="645180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4" name="Rectangle 253"/>
            <p:cNvSpPr>
              <a:spLocks noChangeArrowheads="1"/>
            </p:cNvSpPr>
            <p:nvPr/>
          </p:nvSpPr>
          <p:spPr bwMode="auto">
            <a:xfrm>
              <a:off x="642164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5" name="Rectangle 254"/>
            <p:cNvSpPr>
              <a:spLocks noChangeArrowheads="1"/>
            </p:cNvSpPr>
            <p:nvPr/>
          </p:nvSpPr>
          <p:spPr bwMode="auto">
            <a:xfrm>
              <a:off x="642164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6" name="Rectangle 255"/>
            <p:cNvSpPr>
              <a:spLocks noChangeArrowheads="1"/>
            </p:cNvSpPr>
            <p:nvPr/>
          </p:nvSpPr>
          <p:spPr bwMode="auto">
            <a:xfrm>
              <a:off x="639148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7" name="Rectangle 256"/>
            <p:cNvSpPr>
              <a:spLocks noChangeArrowheads="1"/>
            </p:cNvSpPr>
            <p:nvPr/>
          </p:nvSpPr>
          <p:spPr bwMode="auto">
            <a:xfrm>
              <a:off x="645180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8" name="Rectangle 257"/>
            <p:cNvSpPr>
              <a:spLocks noChangeArrowheads="1"/>
            </p:cNvSpPr>
            <p:nvPr/>
          </p:nvSpPr>
          <p:spPr bwMode="auto">
            <a:xfrm>
              <a:off x="64803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49" name="Rectangle 258"/>
            <p:cNvSpPr>
              <a:spLocks noChangeArrowheads="1"/>
            </p:cNvSpPr>
            <p:nvPr/>
          </p:nvSpPr>
          <p:spPr bwMode="auto">
            <a:xfrm>
              <a:off x="61501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0" name="Rectangle 259"/>
            <p:cNvSpPr>
              <a:spLocks noChangeArrowheads="1"/>
            </p:cNvSpPr>
            <p:nvPr/>
          </p:nvSpPr>
          <p:spPr bwMode="auto">
            <a:xfrm>
              <a:off x="6180345"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1" name="Rectangle 260"/>
            <p:cNvSpPr>
              <a:spLocks noChangeArrowheads="1"/>
            </p:cNvSpPr>
            <p:nvPr/>
          </p:nvSpPr>
          <p:spPr bwMode="auto">
            <a:xfrm>
              <a:off x="607557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2" name="Rectangle 261"/>
            <p:cNvSpPr>
              <a:spLocks noChangeArrowheads="1"/>
            </p:cNvSpPr>
            <p:nvPr/>
          </p:nvSpPr>
          <p:spPr bwMode="auto">
            <a:xfrm>
              <a:off x="6180345"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3" name="Rectangle 262"/>
            <p:cNvSpPr>
              <a:spLocks noChangeArrowheads="1"/>
            </p:cNvSpPr>
            <p:nvPr/>
          </p:nvSpPr>
          <p:spPr bwMode="auto">
            <a:xfrm>
              <a:off x="6210507"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4" name="Freeform 263"/>
            <p:cNvSpPr>
              <a:spLocks/>
            </p:cNvSpPr>
            <p:nvPr/>
          </p:nvSpPr>
          <p:spPr bwMode="auto">
            <a:xfrm>
              <a:off x="6510545" y="1512646"/>
              <a:ext cx="30163" cy="30163"/>
            </a:xfrm>
            <a:custGeom>
              <a:avLst/>
              <a:gdLst>
                <a:gd name="T0" fmla="*/ 19 w 19"/>
                <a:gd name="T1" fmla="*/ 19 h 19"/>
                <a:gd name="T2" fmla="*/ 19 w 19"/>
                <a:gd name="T3" fmla="*/ 0 h 19"/>
                <a:gd name="T4" fmla="*/ 0 w 19"/>
                <a:gd name="T5" fmla="*/ 0 h 19"/>
                <a:gd name="T6" fmla="*/ 0 w 19"/>
                <a:gd name="T7" fmla="*/ 9 h 19"/>
                <a:gd name="T8" fmla="*/ 10 w 19"/>
                <a:gd name="T9" fmla="*/ 9 h 19"/>
                <a:gd name="T10" fmla="*/ 10 w 19"/>
                <a:gd name="T11" fmla="*/ 19 h 19"/>
                <a:gd name="T12" fmla="*/ 1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19"/>
                  </a:moveTo>
                  <a:lnTo>
                    <a:pt x="19" y="0"/>
                  </a:lnTo>
                  <a:lnTo>
                    <a:pt x="0" y="0"/>
                  </a:lnTo>
                  <a:lnTo>
                    <a:pt x="0" y="9"/>
                  </a:lnTo>
                  <a:lnTo>
                    <a:pt x="10" y="9"/>
                  </a:lnTo>
                  <a:lnTo>
                    <a:pt x="10" y="19"/>
                  </a:lnTo>
                  <a:lnTo>
                    <a:pt x="1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5" name="Rectangle 264"/>
            <p:cNvSpPr>
              <a:spLocks noChangeArrowheads="1"/>
            </p:cNvSpPr>
            <p:nvPr/>
          </p:nvSpPr>
          <p:spPr bwMode="auto">
            <a:xfrm>
              <a:off x="607557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6" name="Rectangle 265"/>
            <p:cNvSpPr>
              <a:spLocks noChangeArrowheads="1"/>
            </p:cNvSpPr>
            <p:nvPr/>
          </p:nvSpPr>
          <p:spPr bwMode="auto">
            <a:xfrm>
              <a:off x="612002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7" name="Rectangle 266"/>
            <p:cNvSpPr>
              <a:spLocks noChangeArrowheads="1"/>
            </p:cNvSpPr>
            <p:nvPr/>
          </p:nvSpPr>
          <p:spPr bwMode="auto">
            <a:xfrm>
              <a:off x="612002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8" name="Rectangle 267"/>
            <p:cNvSpPr>
              <a:spLocks noChangeArrowheads="1"/>
            </p:cNvSpPr>
            <p:nvPr/>
          </p:nvSpPr>
          <p:spPr bwMode="auto">
            <a:xfrm>
              <a:off x="61501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59" name="Freeform 268"/>
            <p:cNvSpPr>
              <a:spLocks/>
            </p:cNvSpPr>
            <p:nvPr/>
          </p:nvSpPr>
          <p:spPr bwMode="auto">
            <a:xfrm>
              <a:off x="6075570" y="1512646"/>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0" name="Freeform 269"/>
            <p:cNvSpPr>
              <a:spLocks/>
            </p:cNvSpPr>
            <p:nvPr/>
          </p:nvSpPr>
          <p:spPr bwMode="auto">
            <a:xfrm>
              <a:off x="6075570" y="1617421"/>
              <a:ext cx="30163" cy="30163"/>
            </a:xfrm>
            <a:custGeom>
              <a:avLst/>
              <a:gdLst>
                <a:gd name="T0" fmla="*/ 9 w 19"/>
                <a:gd name="T1" fmla="*/ 0 h 19"/>
                <a:gd name="T2" fmla="*/ 0 w 19"/>
                <a:gd name="T3" fmla="*/ 0 h 19"/>
                <a:gd name="T4" fmla="*/ 0 w 19"/>
                <a:gd name="T5" fmla="*/ 10 h 19"/>
                <a:gd name="T6" fmla="*/ 0 w 19"/>
                <a:gd name="T7" fmla="*/ 19 h 19"/>
                <a:gd name="T8" fmla="*/ 9 w 19"/>
                <a:gd name="T9" fmla="*/ 19 h 19"/>
                <a:gd name="T10" fmla="*/ 19 w 19"/>
                <a:gd name="T11" fmla="*/ 19 h 19"/>
                <a:gd name="T12" fmla="*/ 19 w 19"/>
                <a:gd name="T13" fmla="*/ 10 h 19"/>
                <a:gd name="T14" fmla="*/ 9 w 19"/>
                <a:gd name="T15" fmla="*/ 10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10"/>
                  </a:lnTo>
                  <a:lnTo>
                    <a:pt x="0" y="19"/>
                  </a:lnTo>
                  <a:lnTo>
                    <a:pt x="9" y="19"/>
                  </a:lnTo>
                  <a:lnTo>
                    <a:pt x="19" y="19"/>
                  </a:lnTo>
                  <a:lnTo>
                    <a:pt x="19" y="10"/>
                  </a:lnTo>
                  <a:lnTo>
                    <a:pt x="9" y="10"/>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1" name="Rectangle 270"/>
            <p:cNvSpPr>
              <a:spLocks noChangeArrowheads="1"/>
            </p:cNvSpPr>
            <p:nvPr/>
          </p:nvSpPr>
          <p:spPr bwMode="auto">
            <a:xfrm>
              <a:off x="6120020" y="1572971"/>
              <a:ext cx="904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062" name="Group 2061"/>
          <p:cNvGrpSpPr/>
          <p:nvPr/>
        </p:nvGrpSpPr>
        <p:grpSpPr>
          <a:xfrm>
            <a:off x="11293807" y="3776536"/>
            <a:ext cx="270879" cy="253380"/>
            <a:chOff x="6075570" y="1212608"/>
            <a:chExt cx="465138" cy="434976"/>
          </a:xfrm>
          <a:solidFill>
            <a:schemeClr val="bg2"/>
          </a:solidFill>
        </p:grpSpPr>
        <p:sp>
          <p:nvSpPr>
            <p:cNvPr id="2063" name="Rectangle 166"/>
            <p:cNvSpPr>
              <a:spLocks noChangeArrowheads="1"/>
            </p:cNvSpPr>
            <p:nvPr/>
          </p:nvSpPr>
          <p:spPr bwMode="auto">
            <a:xfrm>
              <a:off x="607557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4" name="Rectangle 167"/>
            <p:cNvSpPr>
              <a:spLocks noChangeArrowheads="1"/>
            </p:cNvSpPr>
            <p:nvPr/>
          </p:nvSpPr>
          <p:spPr bwMode="auto">
            <a:xfrm>
              <a:off x="612002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5" name="Rectangle 168"/>
            <p:cNvSpPr>
              <a:spLocks noChangeArrowheads="1"/>
            </p:cNvSpPr>
            <p:nvPr/>
          </p:nvSpPr>
          <p:spPr bwMode="auto">
            <a:xfrm>
              <a:off x="61803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6" name="Rectangle 169"/>
            <p:cNvSpPr>
              <a:spLocks noChangeArrowheads="1"/>
            </p:cNvSpPr>
            <p:nvPr/>
          </p:nvSpPr>
          <p:spPr bwMode="auto">
            <a:xfrm>
              <a:off x="62105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7" name="Rectangle 170"/>
            <p:cNvSpPr>
              <a:spLocks noChangeArrowheads="1"/>
            </p:cNvSpPr>
            <p:nvPr/>
          </p:nvSpPr>
          <p:spPr bwMode="auto">
            <a:xfrm>
              <a:off x="645180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8" name="Rectangle 171"/>
            <p:cNvSpPr>
              <a:spLocks noChangeArrowheads="1"/>
            </p:cNvSpPr>
            <p:nvPr/>
          </p:nvSpPr>
          <p:spPr bwMode="auto">
            <a:xfrm>
              <a:off x="607557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69" name="Rectangle 172"/>
            <p:cNvSpPr>
              <a:spLocks noChangeArrowheads="1"/>
            </p:cNvSpPr>
            <p:nvPr/>
          </p:nvSpPr>
          <p:spPr bwMode="auto">
            <a:xfrm>
              <a:off x="612002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0" name="Rectangle 173"/>
            <p:cNvSpPr>
              <a:spLocks noChangeArrowheads="1"/>
            </p:cNvSpPr>
            <p:nvPr/>
          </p:nvSpPr>
          <p:spPr bwMode="auto">
            <a:xfrm>
              <a:off x="61501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1" name="Rectangle 174"/>
            <p:cNvSpPr>
              <a:spLocks noChangeArrowheads="1"/>
            </p:cNvSpPr>
            <p:nvPr/>
          </p:nvSpPr>
          <p:spPr bwMode="auto">
            <a:xfrm>
              <a:off x="61501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2" name="Rectangle 175"/>
            <p:cNvSpPr>
              <a:spLocks noChangeArrowheads="1"/>
            </p:cNvSpPr>
            <p:nvPr/>
          </p:nvSpPr>
          <p:spPr bwMode="auto">
            <a:xfrm>
              <a:off x="6526420" y="128722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3" name="Rectangle 176"/>
            <p:cNvSpPr>
              <a:spLocks noChangeArrowheads="1"/>
            </p:cNvSpPr>
            <p:nvPr/>
          </p:nvSpPr>
          <p:spPr bwMode="auto">
            <a:xfrm>
              <a:off x="6361320"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4" name="Rectangle 177"/>
            <p:cNvSpPr>
              <a:spLocks noChangeArrowheads="1"/>
            </p:cNvSpPr>
            <p:nvPr/>
          </p:nvSpPr>
          <p:spPr bwMode="auto">
            <a:xfrm>
              <a:off x="6451807" y="1331672"/>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5" name="Rectangle 178"/>
            <p:cNvSpPr>
              <a:spLocks noChangeArrowheads="1"/>
            </p:cNvSpPr>
            <p:nvPr/>
          </p:nvSpPr>
          <p:spPr bwMode="auto">
            <a:xfrm>
              <a:off x="63914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6" name="Rectangle 179"/>
            <p:cNvSpPr>
              <a:spLocks noChangeArrowheads="1"/>
            </p:cNvSpPr>
            <p:nvPr/>
          </p:nvSpPr>
          <p:spPr bwMode="auto">
            <a:xfrm>
              <a:off x="642164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7" name="Rectangle 180"/>
            <p:cNvSpPr>
              <a:spLocks noChangeArrowheads="1"/>
            </p:cNvSpPr>
            <p:nvPr/>
          </p:nvSpPr>
          <p:spPr bwMode="auto">
            <a:xfrm>
              <a:off x="63613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8" name="Freeform 181"/>
            <p:cNvSpPr>
              <a:spLocks/>
            </p:cNvSpPr>
            <p:nvPr/>
          </p:nvSpPr>
          <p:spPr bwMode="auto">
            <a:xfrm>
              <a:off x="6510545" y="1317383"/>
              <a:ext cx="30163" cy="30163"/>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79" name="Rectangle 182"/>
            <p:cNvSpPr>
              <a:spLocks noChangeArrowheads="1"/>
            </p:cNvSpPr>
            <p:nvPr/>
          </p:nvSpPr>
          <p:spPr bwMode="auto">
            <a:xfrm>
              <a:off x="6480382"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0" name="Rectangle 183"/>
            <p:cNvSpPr>
              <a:spLocks noChangeArrowheads="1"/>
            </p:cNvSpPr>
            <p:nvPr/>
          </p:nvSpPr>
          <p:spPr bwMode="auto">
            <a:xfrm>
              <a:off x="6526420" y="125705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1" name="Rectangle 184"/>
            <p:cNvSpPr>
              <a:spLocks noChangeArrowheads="1"/>
            </p:cNvSpPr>
            <p:nvPr/>
          </p:nvSpPr>
          <p:spPr bwMode="auto">
            <a:xfrm>
              <a:off x="64216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2" name="Rectangle 185"/>
            <p:cNvSpPr>
              <a:spLocks noChangeArrowheads="1"/>
            </p:cNvSpPr>
            <p:nvPr/>
          </p:nvSpPr>
          <p:spPr bwMode="auto">
            <a:xfrm>
              <a:off x="64803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3" name="Rectangle 186"/>
            <p:cNvSpPr>
              <a:spLocks noChangeArrowheads="1"/>
            </p:cNvSpPr>
            <p:nvPr/>
          </p:nvSpPr>
          <p:spPr bwMode="auto">
            <a:xfrm>
              <a:off x="639148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4" name="Rectangle 187"/>
            <p:cNvSpPr>
              <a:spLocks noChangeArrowheads="1"/>
            </p:cNvSpPr>
            <p:nvPr/>
          </p:nvSpPr>
          <p:spPr bwMode="auto">
            <a:xfrm>
              <a:off x="6300995"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5" name="Rectangle 188"/>
            <p:cNvSpPr>
              <a:spLocks noChangeArrowheads="1"/>
            </p:cNvSpPr>
            <p:nvPr/>
          </p:nvSpPr>
          <p:spPr bwMode="auto">
            <a:xfrm>
              <a:off x="62406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6" name="Rectangle 189"/>
            <p:cNvSpPr>
              <a:spLocks noChangeArrowheads="1"/>
            </p:cNvSpPr>
            <p:nvPr/>
          </p:nvSpPr>
          <p:spPr bwMode="auto">
            <a:xfrm>
              <a:off x="6270832"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7" name="Rectangle 190"/>
            <p:cNvSpPr>
              <a:spLocks noChangeArrowheads="1"/>
            </p:cNvSpPr>
            <p:nvPr/>
          </p:nvSpPr>
          <p:spPr bwMode="auto">
            <a:xfrm>
              <a:off x="6210507"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8" name="Rectangle 191"/>
            <p:cNvSpPr>
              <a:spLocks noChangeArrowheads="1"/>
            </p:cNvSpPr>
            <p:nvPr/>
          </p:nvSpPr>
          <p:spPr bwMode="auto">
            <a:xfrm>
              <a:off x="627083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89" name="Rectangle 192"/>
            <p:cNvSpPr>
              <a:spLocks noChangeArrowheads="1"/>
            </p:cNvSpPr>
            <p:nvPr/>
          </p:nvSpPr>
          <p:spPr bwMode="auto">
            <a:xfrm>
              <a:off x="6180345"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0" name="Rectangle 193"/>
            <p:cNvSpPr>
              <a:spLocks noChangeArrowheads="1"/>
            </p:cNvSpPr>
            <p:nvPr/>
          </p:nvSpPr>
          <p:spPr bwMode="auto">
            <a:xfrm>
              <a:off x="63311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1" name="Rectangle 194"/>
            <p:cNvSpPr>
              <a:spLocks noChangeArrowheads="1"/>
            </p:cNvSpPr>
            <p:nvPr/>
          </p:nvSpPr>
          <p:spPr bwMode="auto">
            <a:xfrm>
              <a:off x="6331157" y="1212608"/>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2" name="Rectangle 195"/>
            <p:cNvSpPr>
              <a:spLocks noChangeArrowheads="1"/>
            </p:cNvSpPr>
            <p:nvPr/>
          </p:nvSpPr>
          <p:spPr bwMode="auto">
            <a:xfrm>
              <a:off x="6240670" y="12126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3" name="Rectangle 196"/>
            <p:cNvSpPr>
              <a:spLocks noChangeArrowheads="1"/>
            </p:cNvSpPr>
            <p:nvPr/>
          </p:nvSpPr>
          <p:spPr bwMode="auto">
            <a:xfrm>
              <a:off x="630099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4" name="Freeform 197"/>
            <p:cNvSpPr>
              <a:spLocks/>
            </p:cNvSpPr>
            <p:nvPr/>
          </p:nvSpPr>
          <p:spPr bwMode="auto">
            <a:xfrm>
              <a:off x="6510545" y="1212608"/>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5" name="Freeform 198"/>
            <p:cNvSpPr>
              <a:spLocks/>
            </p:cNvSpPr>
            <p:nvPr/>
          </p:nvSpPr>
          <p:spPr bwMode="auto">
            <a:xfrm>
              <a:off x="6075570" y="1212608"/>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6" name="Freeform 199"/>
            <p:cNvSpPr>
              <a:spLocks/>
            </p:cNvSpPr>
            <p:nvPr/>
          </p:nvSpPr>
          <p:spPr bwMode="auto">
            <a:xfrm>
              <a:off x="6075570" y="1317383"/>
              <a:ext cx="30163" cy="30163"/>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7" name="Rectangle 200"/>
            <p:cNvSpPr>
              <a:spLocks noChangeArrowheads="1"/>
            </p:cNvSpPr>
            <p:nvPr/>
          </p:nvSpPr>
          <p:spPr bwMode="auto">
            <a:xfrm>
              <a:off x="6120020" y="1271346"/>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8" name="Rectangle 201"/>
            <p:cNvSpPr>
              <a:spLocks noChangeArrowheads="1"/>
            </p:cNvSpPr>
            <p:nvPr/>
          </p:nvSpPr>
          <p:spPr bwMode="auto">
            <a:xfrm>
              <a:off x="61501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099" name="Freeform 202"/>
            <p:cNvSpPr>
              <a:spLocks/>
            </p:cNvSpPr>
            <p:nvPr/>
          </p:nvSpPr>
          <p:spPr bwMode="auto">
            <a:xfrm>
              <a:off x="6510545" y="1468196"/>
              <a:ext cx="30163" cy="28575"/>
            </a:xfrm>
            <a:custGeom>
              <a:avLst/>
              <a:gdLst>
                <a:gd name="T0" fmla="*/ 19 w 19"/>
                <a:gd name="T1" fmla="*/ 0 h 18"/>
                <a:gd name="T2" fmla="*/ 10 w 19"/>
                <a:gd name="T3" fmla="*/ 0 h 18"/>
                <a:gd name="T4" fmla="*/ 10 w 19"/>
                <a:gd name="T5" fmla="*/ 9 h 18"/>
                <a:gd name="T6" fmla="*/ 0 w 19"/>
                <a:gd name="T7" fmla="*/ 9 h 18"/>
                <a:gd name="T8" fmla="*/ 0 w 19"/>
                <a:gd name="T9" fmla="*/ 18 h 18"/>
                <a:gd name="T10" fmla="*/ 19 w 19"/>
                <a:gd name="T11" fmla="*/ 18 h 18"/>
                <a:gd name="T12" fmla="*/ 1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0"/>
                  </a:moveTo>
                  <a:lnTo>
                    <a:pt x="10" y="0"/>
                  </a:lnTo>
                  <a:lnTo>
                    <a:pt x="10" y="9"/>
                  </a:lnTo>
                  <a:lnTo>
                    <a:pt x="0" y="9"/>
                  </a:lnTo>
                  <a:lnTo>
                    <a:pt x="0" y="18"/>
                  </a:lnTo>
                  <a:lnTo>
                    <a:pt x="19" y="18"/>
                  </a:lnTo>
                  <a:lnTo>
                    <a:pt x="1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0" name="Rectangle 203"/>
            <p:cNvSpPr>
              <a:spLocks noChangeArrowheads="1"/>
            </p:cNvSpPr>
            <p:nvPr/>
          </p:nvSpPr>
          <p:spPr bwMode="auto">
            <a:xfrm>
              <a:off x="6180345"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1" name="Rectangle 204"/>
            <p:cNvSpPr>
              <a:spLocks noChangeArrowheads="1"/>
            </p:cNvSpPr>
            <p:nvPr/>
          </p:nvSpPr>
          <p:spPr bwMode="auto">
            <a:xfrm>
              <a:off x="612002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2" name="Rectangle 205"/>
            <p:cNvSpPr>
              <a:spLocks noChangeArrowheads="1"/>
            </p:cNvSpPr>
            <p:nvPr/>
          </p:nvSpPr>
          <p:spPr bwMode="auto">
            <a:xfrm>
              <a:off x="6240670"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3" name="Rectangle 206"/>
            <p:cNvSpPr>
              <a:spLocks noChangeArrowheads="1"/>
            </p:cNvSpPr>
            <p:nvPr/>
          </p:nvSpPr>
          <p:spPr bwMode="auto">
            <a:xfrm>
              <a:off x="607557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4" name="Rectangle 207"/>
            <p:cNvSpPr>
              <a:spLocks noChangeArrowheads="1"/>
            </p:cNvSpPr>
            <p:nvPr/>
          </p:nvSpPr>
          <p:spPr bwMode="auto">
            <a:xfrm>
              <a:off x="607557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5" name="Rectangle 208"/>
            <p:cNvSpPr>
              <a:spLocks noChangeArrowheads="1"/>
            </p:cNvSpPr>
            <p:nvPr/>
          </p:nvSpPr>
          <p:spPr bwMode="auto">
            <a:xfrm>
              <a:off x="6361320"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6" name="Rectangle 209"/>
            <p:cNvSpPr>
              <a:spLocks noChangeArrowheads="1"/>
            </p:cNvSpPr>
            <p:nvPr/>
          </p:nvSpPr>
          <p:spPr bwMode="auto">
            <a:xfrm>
              <a:off x="630099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7" name="Rectangle 210"/>
            <p:cNvSpPr>
              <a:spLocks noChangeArrowheads="1"/>
            </p:cNvSpPr>
            <p:nvPr/>
          </p:nvSpPr>
          <p:spPr bwMode="auto">
            <a:xfrm>
              <a:off x="6480382"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8" name="Rectangle 211"/>
            <p:cNvSpPr>
              <a:spLocks noChangeArrowheads="1"/>
            </p:cNvSpPr>
            <p:nvPr/>
          </p:nvSpPr>
          <p:spPr bwMode="auto">
            <a:xfrm>
              <a:off x="633115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09" name="Rectangle 212"/>
            <p:cNvSpPr>
              <a:spLocks noChangeArrowheads="1"/>
            </p:cNvSpPr>
            <p:nvPr/>
          </p:nvSpPr>
          <p:spPr bwMode="auto">
            <a:xfrm>
              <a:off x="639148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0" name="Rectangle 213"/>
            <p:cNvSpPr>
              <a:spLocks noChangeArrowheads="1"/>
            </p:cNvSpPr>
            <p:nvPr/>
          </p:nvSpPr>
          <p:spPr bwMode="auto">
            <a:xfrm>
              <a:off x="633115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1" name="Rectangle 214"/>
            <p:cNvSpPr>
              <a:spLocks noChangeArrowheads="1"/>
            </p:cNvSpPr>
            <p:nvPr/>
          </p:nvSpPr>
          <p:spPr bwMode="auto">
            <a:xfrm>
              <a:off x="6421645"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2" name="Rectangle 215"/>
            <p:cNvSpPr>
              <a:spLocks noChangeArrowheads="1"/>
            </p:cNvSpPr>
            <p:nvPr/>
          </p:nvSpPr>
          <p:spPr bwMode="auto">
            <a:xfrm>
              <a:off x="6270832"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3" name="Rectangle 216"/>
            <p:cNvSpPr>
              <a:spLocks noChangeArrowheads="1"/>
            </p:cNvSpPr>
            <p:nvPr/>
          </p:nvSpPr>
          <p:spPr bwMode="auto">
            <a:xfrm>
              <a:off x="6451807" y="148248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4" name="Rectangle 217"/>
            <p:cNvSpPr>
              <a:spLocks noChangeArrowheads="1"/>
            </p:cNvSpPr>
            <p:nvPr/>
          </p:nvSpPr>
          <p:spPr bwMode="auto">
            <a:xfrm>
              <a:off x="642164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5" name="Rectangle 218"/>
            <p:cNvSpPr>
              <a:spLocks noChangeArrowheads="1"/>
            </p:cNvSpPr>
            <p:nvPr/>
          </p:nvSpPr>
          <p:spPr bwMode="auto">
            <a:xfrm>
              <a:off x="6361320"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6" name="Rectangle 219"/>
            <p:cNvSpPr>
              <a:spLocks noChangeArrowheads="1"/>
            </p:cNvSpPr>
            <p:nvPr/>
          </p:nvSpPr>
          <p:spPr bwMode="auto">
            <a:xfrm>
              <a:off x="627083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7" name="Rectangle 220"/>
            <p:cNvSpPr>
              <a:spLocks noChangeArrowheads="1"/>
            </p:cNvSpPr>
            <p:nvPr/>
          </p:nvSpPr>
          <p:spPr bwMode="auto">
            <a:xfrm>
              <a:off x="6300995"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8" name="Rectangle 221"/>
            <p:cNvSpPr>
              <a:spLocks noChangeArrowheads="1"/>
            </p:cNvSpPr>
            <p:nvPr/>
          </p:nvSpPr>
          <p:spPr bwMode="auto">
            <a:xfrm>
              <a:off x="6391482"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19" name="Rectangle 222"/>
            <p:cNvSpPr>
              <a:spLocks noChangeArrowheads="1"/>
            </p:cNvSpPr>
            <p:nvPr/>
          </p:nvSpPr>
          <p:spPr bwMode="auto">
            <a:xfrm>
              <a:off x="624067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0" name="Rectangle 223"/>
            <p:cNvSpPr>
              <a:spLocks noChangeArrowheads="1"/>
            </p:cNvSpPr>
            <p:nvPr/>
          </p:nvSpPr>
          <p:spPr bwMode="auto">
            <a:xfrm>
              <a:off x="6210507"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1" name="Rectangle 224"/>
            <p:cNvSpPr>
              <a:spLocks noChangeArrowheads="1"/>
            </p:cNvSpPr>
            <p:nvPr/>
          </p:nvSpPr>
          <p:spPr bwMode="auto">
            <a:xfrm>
              <a:off x="6526420" y="1407871"/>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2" name="Rectangle 225"/>
            <p:cNvSpPr>
              <a:spLocks noChangeArrowheads="1"/>
            </p:cNvSpPr>
            <p:nvPr/>
          </p:nvSpPr>
          <p:spPr bwMode="auto">
            <a:xfrm>
              <a:off x="6180345"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3" name="Rectangle 226"/>
            <p:cNvSpPr>
              <a:spLocks noChangeArrowheads="1"/>
            </p:cNvSpPr>
            <p:nvPr/>
          </p:nvSpPr>
          <p:spPr bwMode="auto">
            <a:xfrm>
              <a:off x="6210507" y="1482483"/>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4" name="Rectangle 227"/>
            <p:cNvSpPr>
              <a:spLocks noChangeArrowheads="1"/>
            </p:cNvSpPr>
            <p:nvPr/>
          </p:nvSpPr>
          <p:spPr bwMode="auto">
            <a:xfrm>
              <a:off x="6526420" y="1438033"/>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5" name="Rectangle 228"/>
            <p:cNvSpPr>
              <a:spLocks noChangeArrowheads="1"/>
            </p:cNvSpPr>
            <p:nvPr/>
          </p:nvSpPr>
          <p:spPr bwMode="auto">
            <a:xfrm>
              <a:off x="64803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6" name="Rectangle 229"/>
            <p:cNvSpPr>
              <a:spLocks noChangeArrowheads="1"/>
            </p:cNvSpPr>
            <p:nvPr/>
          </p:nvSpPr>
          <p:spPr bwMode="auto">
            <a:xfrm>
              <a:off x="6120020"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7" name="Rectangle 230"/>
            <p:cNvSpPr>
              <a:spLocks noChangeArrowheads="1"/>
            </p:cNvSpPr>
            <p:nvPr/>
          </p:nvSpPr>
          <p:spPr bwMode="auto">
            <a:xfrm>
              <a:off x="6451807" y="1361833"/>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8" name="Rectangle 231"/>
            <p:cNvSpPr>
              <a:spLocks noChangeArrowheads="1"/>
            </p:cNvSpPr>
            <p:nvPr/>
          </p:nvSpPr>
          <p:spPr bwMode="auto">
            <a:xfrm>
              <a:off x="6150182" y="1361833"/>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29" name="Freeform 232"/>
            <p:cNvSpPr>
              <a:spLocks/>
            </p:cNvSpPr>
            <p:nvPr/>
          </p:nvSpPr>
          <p:spPr bwMode="auto">
            <a:xfrm>
              <a:off x="6510545" y="1361833"/>
              <a:ext cx="30163" cy="30163"/>
            </a:xfrm>
            <a:custGeom>
              <a:avLst/>
              <a:gdLst>
                <a:gd name="T0" fmla="*/ 10 w 19"/>
                <a:gd name="T1" fmla="*/ 19 h 19"/>
                <a:gd name="T2" fmla="*/ 19 w 19"/>
                <a:gd name="T3" fmla="*/ 19 h 19"/>
                <a:gd name="T4" fmla="*/ 19 w 19"/>
                <a:gd name="T5" fmla="*/ 0 h 19"/>
                <a:gd name="T6" fmla="*/ 0 w 19"/>
                <a:gd name="T7" fmla="*/ 0 h 19"/>
                <a:gd name="T8" fmla="*/ 0 w 19"/>
                <a:gd name="T9" fmla="*/ 10 h 19"/>
                <a:gd name="T10" fmla="*/ 10 w 19"/>
                <a:gd name="T11" fmla="*/ 10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10"/>
                  </a:lnTo>
                  <a:lnTo>
                    <a:pt x="10" y="10"/>
                  </a:lnTo>
                  <a:lnTo>
                    <a:pt x="10"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0" name="Freeform 233"/>
            <p:cNvSpPr>
              <a:spLocks/>
            </p:cNvSpPr>
            <p:nvPr/>
          </p:nvSpPr>
          <p:spPr bwMode="auto">
            <a:xfrm>
              <a:off x="6075570" y="1361833"/>
              <a:ext cx="30163" cy="30163"/>
            </a:xfrm>
            <a:custGeom>
              <a:avLst/>
              <a:gdLst>
                <a:gd name="T0" fmla="*/ 9 w 19"/>
                <a:gd name="T1" fmla="*/ 10 h 19"/>
                <a:gd name="T2" fmla="*/ 19 w 19"/>
                <a:gd name="T3" fmla="*/ 10 h 19"/>
                <a:gd name="T4" fmla="*/ 19 w 19"/>
                <a:gd name="T5" fmla="*/ 0 h 19"/>
                <a:gd name="T6" fmla="*/ 9 w 19"/>
                <a:gd name="T7" fmla="*/ 0 h 19"/>
                <a:gd name="T8" fmla="*/ 0 w 19"/>
                <a:gd name="T9" fmla="*/ 0 h 19"/>
                <a:gd name="T10" fmla="*/ 0 w 19"/>
                <a:gd name="T11" fmla="*/ 10 h 19"/>
                <a:gd name="T12" fmla="*/ 0 w 19"/>
                <a:gd name="T13" fmla="*/ 19 h 19"/>
                <a:gd name="T14" fmla="*/ 9 w 19"/>
                <a:gd name="T15" fmla="*/ 19 h 19"/>
                <a:gd name="T16" fmla="*/ 9 w 19"/>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10"/>
                  </a:moveTo>
                  <a:lnTo>
                    <a:pt x="19" y="10"/>
                  </a:lnTo>
                  <a:lnTo>
                    <a:pt x="19" y="0"/>
                  </a:lnTo>
                  <a:lnTo>
                    <a:pt x="9" y="0"/>
                  </a:lnTo>
                  <a:lnTo>
                    <a:pt x="0" y="0"/>
                  </a:lnTo>
                  <a:lnTo>
                    <a:pt x="0" y="10"/>
                  </a:lnTo>
                  <a:lnTo>
                    <a:pt x="0" y="19"/>
                  </a:lnTo>
                  <a:lnTo>
                    <a:pt x="9" y="19"/>
                  </a:lnTo>
                  <a:lnTo>
                    <a:pt x="9"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1" name="Freeform 234"/>
            <p:cNvSpPr>
              <a:spLocks/>
            </p:cNvSpPr>
            <p:nvPr/>
          </p:nvSpPr>
          <p:spPr bwMode="auto">
            <a:xfrm>
              <a:off x="6075570" y="1468196"/>
              <a:ext cx="30163" cy="28575"/>
            </a:xfrm>
            <a:custGeom>
              <a:avLst/>
              <a:gdLst>
                <a:gd name="T0" fmla="*/ 19 w 19"/>
                <a:gd name="T1" fmla="*/ 18 h 18"/>
                <a:gd name="T2" fmla="*/ 19 w 19"/>
                <a:gd name="T3" fmla="*/ 9 h 18"/>
                <a:gd name="T4" fmla="*/ 9 w 19"/>
                <a:gd name="T5" fmla="*/ 9 h 18"/>
                <a:gd name="T6" fmla="*/ 9 w 19"/>
                <a:gd name="T7" fmla="*/ 0 h 18"/>
                <a:gd name="T8" fmla="*/ 0 w 19"/>
                <a:gd name="T9" fmla="*/ 0 h 18"/>
                <a:gd name="T10" fmla="*/ 0 w 19"/>
                <a:gd name="T11" fmla="*/ 9 h 18"/>
                <a:gd name="T12" fmla="*/ 0 w 19"/>
                <a:gd name="T13" fmla="*/ 18 h 18"/>
                <a:gd name="T14" fmla="*/ 9 w 19"/>
                <a:gd name="T15" fmla="*/ 18 h 18"/>
                <a:gd name="T16" fmla="*/ 19 w 19"/>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8"/>
                  </a:moveTo>
                  <a:lnTo>
                    <a:pt x="19" y="9"/>
                  </a:lnTo>
                  <a:lnTo>
                    <a:pt x="9" y="9"/>
                  </a:lnTo>
                  <a:lnTo>
                    <a:pt x="9" y="0"/>
                  </a:lnTo>
                  <a:lnTo>
                    <a:pt x="0" y="0"/>
                  </a:lnTo>
                  <a:lnTo>
                    <a:pt x="0" y="9"/>
                  </a:lnTo>
                  <a:lnTo>
                    <a:pt x="0" y="18"/>
                  </a:lnTo>
                  <a:lnTo>
                    <a:pt x="9" y="18"/>
                  </a:lnTo>
                  <a:lnTo>
                    <a:pt x="1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2" name="Rectangle 235"/>
            <p:cNvSpPr>
              <a:spLocks noChangeArrowheads="1"/>
            </p:cNvSpPr>
            <p:nvPr/>
          </p:nvSpPr>
          <p:spPr bwMode="auto">
            <a:xfrm>
              <a:off x="6120020" y="1422158"/>
              <a:ext cx="904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3" name="Rectangle 236"/>
            <p:cNvSpPr>
              <a:spLocks noChangeArrowheads="1"/>
            </p:cNvSpPr>
            <p:nvPr/>
          </p:nvSpPr>
          <p:spPr bwMode="auto">
            <a:xfrm>
              <a:off x="6361320"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4" name="Rectangle 237"/>
            <p:cNvSpPr>
              <a:spLocks noChangeArrowheads="1"/>
            </p:cNvSpPr>
            <p:nvPr/>
          </p:nvSpPr>
          <p:spPr bwMode="auto">
            <a:xfrm>
              <a:off x="630099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5" name="Rectangle 238"/>
            <p:cNvSpPr>
              <a:spLocks noChangeArrowheads="1"/>
            </p:cNvSpPr>
            <p:nvPr/>
          </p:nvSpPr>
          <p:spPr bwMode="auto">
            <a:xfrm>
              <a:off x="6210507"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6" name="Rectangle 239"/>
            <p:cNvSpPr>
              <a:spLocks noChangeArrowheads="1"/>
            </p:cNvSpPr>
            <p:nvPr/>
          </p:nvSpPr>
          <p:spPr bwMode="auto">
            <a:xfrm>
              <a:off x="633115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7" name="Rectangle 240"/>
            <p:cNvSpPr>
              <a:spLocks noChangeArrowheads="1"/>
            </p:cNvSpPr>
            <p:nvPr/>
          </p:nvSpPr>
          <p:spPr bwMode="auto">
            <a:xfrm>
              <a:off x="633115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8" name="Rectangle 241"/>
            <p:cNvSpPr>
              <a:spLocks noChangeArrowheads="1"/>
            </p:cNvSpPr>
            <p:nvPr/>
          </p:nvSpPr>
          <p:spPr bwMode="auto">
            <a:xfrm>
              <a:off x="6361320"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39" name="Rectangle 242"/>
            <p:cNvSpPr>
              <a:spLocks noChangeArrowheads="1"/>
            </p:cNvSpPr>
            <p:nvPr/>
          </p:nvSpPr>
          <p:spPr bwMode="auto">
            <a:xfrm>
              <a:off x="627083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0" name="Rectangle 243"/>
            <p:cNvSpPr>
              <a:spLocks noChangeArrowheads="1"/>
            </p:cNvSpPr>
            <p:nvPr/>
          </p:nvSpPr>
          <p:spPr bwMode="auto">
            <a:xfrm>
              <a:off x="624067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1" name="Rectangle 244"/>
            <p:cNvSpPr>
              <a:spLocks noChangeArrowheads="1"/>
            </p:cNvSpPr>
            <p:nvPr/>
          </p:nvSpPr>
          <p:spPr bwMode="auto">
            <a:xfrm>
              <a:off x="624067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2" name="Rectangle 245"/>
            <p:cNvSpPr>
              <a:spLocks noChangeArrowheads="1"/>
            </p:cNvSpPr>
            <p:nvPr/>
          </p:nvSpPr>
          <p:spPr bwMode="auto">
            <a:xfrm>
              <a:off x="6391482"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3" name="Rectangle 246"/>
            <p:cNvSpPr>
              <a:spLocks noChangeArrowheads="1"/>
            </p:cNvSpPr>
            <p:nvPr/>
          </p:nvSpPr>
          <p:spPr bwMode="auto">
            <a:xfrm>
              <a:off x="627083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4" name="Rectangle 247"/>
            <p:cNvSpPr>
              <a:spLocks noChangeArrowheads="1"/>
            </p:cNvSpPr>
            <p:nvPr/>
          </p:nvSpPr>
          <p:spPr bwMode="auto">
            <a:xfrm>
              <a:off x="630099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5" name="Freeform 248"/>
            <p:cNvSpPr>
              <a:spLocks/>
            </p:cNvSpPr>
            <p:nvPr/>
          </p:nvSpPr>
          <p:spPr bwMode="auto">
            <a:xfrm>
              <a:off x="6510545" y="1617421"/>
              <a:ext cx="30163" cy="30163"/>
            </a:xfrm>
            <a:custGeom>
              <a:avLst/>
              <a:gdLst>
                <a:gd name="T0" fmla="*/ 10 w 19"/>
                <a:gd name="T1" fmla="*/ 10 h 19"/>
                <a:gd name="T2" fmla="*/ 0 w 19"/>
                <a:gd name="T3" fmla="*/ 10 h 19"/>
                <a:gd name="T4" fmla="*/ 0 w 19"/>
                <a:gd name="T5" fmla="*/ 19 h 19"/>
                <a:gd name="T6" fmla="*/ 19 w 19"/>
                <a:gd name="T7" fmla="*/ 19 h 19"/>
                <a:gd name="T8" fmla="*/ 19 w 19"/>
                <a:gd name="T9" fmla="*/ 0 h 19"/>
                <a:gd name="T10" fmla="*/ 10 w 19"/>
                <a:gd name="T11" fmla="*/ 0 h 19"/>
                <a:gd name="T12" fmla="*/ 10 w 19"/>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0"/>
                  </a:moveTo>
                  <a:lnTo>
                    <a:pt x="0" y="10"/>
                  </a:lnTo>
                  <a:lnTo>
                    <a:pt x="0" y="19"/>
                  </a:lnTo>
                  <a:lnTo>
                    <a:pt x="19" y="19"/>
                  </a:lnTo>
                  <a:lnTo>
                    <a:pt x="19" y="0"/>
                  </a:lnTo>
                  <a:lnTo>
                    <a:pt x="10" y="0"/>
                  </a:lnTo>
                  <a:lnTo>
                    <a:pt x="1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6" name="Rectangle 249"/>
            <p:cNvSpPr>
              <a:spLocks noChangeArrowheads="1"/>
            </p:cNvSpPr>
            <p:nvPr/>
          </p:nvSpPr>
          <p:spPr bwMode="auto">
            <a:xfrm>
              <a:off x="64803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7" name="Rectangle 250"/>
            <p:cNvSpPr>
              <a:spLocks noChangeArrowheads="1"/>
            </p:cNvSpPr>
            <p:nvPr/>
          </p:nvSpPr>
          <p:spPr bwMode="auto">
            <a:xfrm>
              <a:off x="652642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8" name="Rectangle 251"/>
            <p:cNvSpPr>
              <a:spLocks noChangeArrowheads="1"/>
            </p:cNvSpPr>
            <p:nvPr/>
          </p:nvSpPr>
          <p:spPr bwMode="auto">
            <a:xfrm>
              <a:off x="652642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49" name="Rectangle 252"/>
            <p:cNvSpPr>
              <a:spLocks noChangeArrowheads="1"/>
            </p:cNvSpPr>
            <p:nvPr/>
          </p:nvSpPr>
          <p:spPr bwMode="auto">
            <a:xfrm>
              <a:off x="6451807"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0" name="Rectangle 253"/>
            <p:cNvSpPr>
              <a:spLocks noChangeArrowheads="1"/>
            </p:cNvSpPr>
            <p:nvPr/>
          </p:nvSpPr>
          <p:spPr bwMode="auto">
            <a:xfrm>
              <a:off x="6421645"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1" name="Rectangle 254"/>
            <p:cNvSpPr>
              <a:spLocks noChangeArrowheads="1"/>
            </p:cNvSpPr>
            <p:nvPr/>
          </p:nvSpPr>
          <p:spPr bwMode="auto">
            <a:xfrm>
              <a:off x="6421645"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2" name="Rectangle 255"/>
            <p:cNvSpPr>
              <a:spLocks noChangeArrowheads="1"/>
            </p:cNvSpPr>
            <p:nvPr/>
          </p:nvSpPr>
          <p:spPr bwMode="auto">
            <a:xfrm>
              <a:off x="6391482" y="163329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3" name="Rectangle 256"/>
            <p:cNvSpPr>
              <a:spLocks noChangeArrowheads="1"/>
            </p:cNvSpPr>
            <p:nvPr/>
          </p:nvSpPr>
          <p:spPr bwMode="auto">
            <a:xfrm>
              <a:off x="6451807" y="1512646"/>
              <a:ext cx="142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4" name="Rectangle 257"/>
            <p:cNvSpPr>
              <a:spLocks noChangeArrowheads="1"/>
            </p:cNvSpPr>
            <p:nvPr/>
          </p:nvSpPr>
          <p:spPr bwMode="auto">
            <a:xfrm>
              <a:off x="64803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5" name="Rectangle 258"/>
            <p:cNvSpPr>
              <a:spLocks noChangeArrowheads="1"/>
            </p:cNvSpPr>
            <p:nvPr/>
          </p:nvSpPr>
          <p:spPr bwMode="auto">
            <a:xfrm>
              <a:off x="6150182"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6" name="Rectangle 259"/>
            <p:cNvSpPr>
              <a:spLocks noChangeArrowheads="1"/>
            </p:cNvSpPr>
            <p:nvPr/>
          </p:nvSpPr>
          <p:spPr bwMode="auto">
            <a:xfrm>
              <a:off x="6180345"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7" name="Rectangle 260"/>
            <p:cNvSpPr>
              <a:spLocks noChangeArrowheads="1"/>
            </p:cNvSpPr>
            <p:nvPr/>
          </p:nvSpPr>
          <p:spPr bwMode="auto">
            <a:xfrm>
              <a:off x="6075570" y="1557096"/>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8" name="Rectangle 261"/>
            <p:cNvSpPr>
              <a:spLocks noChangeArrowheads="1"/>
            </p:cNvSpPr>
            <p:nvPr/>
          </p:nvSpPr>
          <p:spPr bwMode="auto">
            <a:xfrm>
              <a:off x="6180345"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59" name="Rectangle 262"/>
            <p:cNvSpPr>
              <a:spLocks noChangeArrowheads="1"/>
            </p:cNvSpPr>
            <p:nvPr/>
          </p:nvSpPr>
          <p:spPr bwMode="auto">
            <a:xfrm>
              <a:off x="6210507"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0" name="Freeform 263"/>
            <p:cNvSpPr>
              <a:spLocks/>
            </p:cNvSpPr>
            <p:nvPr/>
          </p:nvSpPr>
          <p:spPr bwMode="auto">
            <a:xfrm>
              <a:off x="6510545" y="1512646"/>
              <a:ext cx="30163" cy="30163"/>
            </a:xfrm>
            <a:custGeom>
              <a:avLst/>
              <a:gdLst>
                <a:gd name="T0" fmla="*/ 19 w 19"/>
                <a:gd name="T1" fmla="*/ 19 h 19"/>
                <a:gd name="T2" fmla="*/ 19 w 19"/>
                <a:gd name="T3" fmla="*/ 0 h 19"/>
                <a:gd name="T4" fmla="*/ 0 w 19"/>
                <a:gd name="T5" fmla="*/ 0 h 19"/>
                <a:gd name="T6" fmla="*/ 0 w 19"/>
                <a:gd name="T7" fmla="*/ 9 h 19"/>
                <a:gd name="T8" fmla="*/ 10 w 19"/>
                <a:gd name="T9" fmla="*/ 9 h 19"/>
                <a:gd name="T10" fmla="*/ 10 w 19"/>
                <a:gd name="T11" fmla="*/ 19 h 19"/>
                <a:gd name="T12" fmla="*/ 1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19"/>
                  </a:moveTo>
                  <a:lnTo>
                    <a:pt x="19" y="0"/>
                  </a:lnTo>
                  <a:lnTo>
                    <a:pt x="0" y="0"/>
                  </a:lnTo>
                  <a:lnTo>
                    <a:pt x="0" y="9"/>
                  </a:lnTo>
                  <a:lnTo>
                    <a:pt x="10" y="9"/>
                  </a:lnTo>
                  <a:lnTo>
                    <a:pt x="10" y="19"/>
                  </a:lnTo>
                  <a:lnTo>
                    <a:pt x="1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1" name="Rectangle 264"/>
            <p:cNvSpPr>
              <a:spLocks noChangeArrowheads="1"/>
            </p:cNvSpPr>
            <p:nvPr/>
          </p:nvSpPr>
          <p:spPr bwMode="auto">
            <a:xfrm>
              <a:off x="6075570" y="1587258"/>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2" name="Rectangle 265"/>
            <p:cNvSpPr>
              <a:spLocks noChangeArrowheads="1"/>
            </p:cNvSpPr>
            <p:nvPr/>
          </p:nvSpPr>
          <p:spPr bwMode="auto">
            <a:xfrm>
              <a:off x="6120020"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3" name="Rectangle 266"/>
            <p:cNvSpPr>
              <a:spLocks noChangeArrowheads="1"/>
            </p:cNvSpPr>
            <p:nvPr/>
          </p:nvSpPr>
          <p:spPr bwMode="auto">
            <a:xfrm>
              <a:off x="6120020" y="151264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4" name="Rectangle 267"/>
            <p:cNvSpPr>
              <a:spLocks noChangeArrowheads="1"/>
            </p:cNvSpPr>
            <p:nvPr/>
          </p:nvSpPr>
          <p:spPr bwMode="auto">
            <a:xfrm>
              <a:off x="6150182" y="1633296"/>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5" name="Freeform 268"/>
            <p:cNvSpPr>
              <a:spLocks/>
            </p:cNvSpPr>
            <p:nvPr/>
          </p:nvSpPr>
          <p:spPr bwMode="auto">
            <a:xfrm>
              <a:off x="6075570" y="1512646"/>
              <a:ext cx="30163" cy="30163"/>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6" name="Freeform 269"/>
            <p:cNvSpPr>
              <a:spLocks/>
            </p:cNvSpPr>
            <p:nvPr/>
          </p:nvSpPr>
          <p:spPr bwMode="auto">
            <a:xfrm>
              <a:off x="6075570" y="1617421"/>
              <a:ext cx="30163" cy="30163"/>
            </a:xfrm>
            <a:custGeom>
              <a:avLst/>
              <a:gdLst>
                <a:gd name="T0" fmla="*/ 9 w 19"/>
                <a:gd name="T1" fmla="*/ 0 h 19"/>
                <a:gd name="T2" fmla="*/ 0 w 19"/>
                <a:gd name="T3" fmla="*/ 0 h 19"/>
                <a:gd name="T4" fmla="*/ 0 w 19"/>
                <a:gd name="T5" fmla="*/ 10 h 19"/>
                <a:gd name="T6" fmla="*/ 0 w 19"/>
                <a:gd name="T7" fmla="*/ 19 h 19"/>
                <a:gd name="T8" fmla="*/ 9 w 19"/>
                <a:gd name="T9" fmla="*/ 19 h 19"/>
                <a:gd name="T10" fmla="*/ 19 w 19"/>
                <a:gd name="T11" fmla="*/ 19 h 19"/>
                <a:gd name="T12" fmla="*/ 19 w 19"/>
                <a:gd name="T13" fmla="*/ 10 h 19"/>
                <a:gd name="T14" fmla="*/ 9 w 19"/>
                <a:gd name="T15" fmla="*/ 10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10"/>
                  </a:lnTo>
                  <a:lnTo>
                    <a:pt x="0" y="19"/>
                  </a:lnTo>
                  <a:lnTo>
                    <a:pt x="9" y="19"/>
                  </a:lnTo>
                  <a:lnTo>
                    <a:pt x="19" y="19"/>
                  </a:lnTo>
                  <a:lnTo>
                    <a:pt x="19" y="10"/>
                  </a:lnTo>
                  <a:lnTo>
                    <a:pt x="9" y="10"/>
                  </a:ln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167" name="Rectangle 270"/>
            <p:cNvSpPr>
              <a:spLocks noChangeArrowheads="1"/>
            </p:cNvSpPr>
            <p:nvPr/>
          </p:nvSpPr>
          <p:spPr bwMode="auto">
            <a:xfrm>
              <a:off x="6120020" y="1572971"/>
              <a:ext cx="90488"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305" name="TextBox 1304"/>
          <p:cNvSpPr txBox="1"/>
          <p:nvPr/>
        </p:nvSpPr>
        <p:spPr>
          <a:xfrm>
            <a:off x="435866" y="5413394"/>
            <a:ext cx="1883593" cy="954107"/>
          </a:xfrm>
          <a:prstGeom prst="rect">
            <a:avLst/>
          </a:prstGeom>
          <a:noFill/>
        </p:spPr>
        <p:txBody>
          <a:bodyPr wrap="none" rtlCol="0">
            <a:spAutoFit/>
          </a:bodyPr>
          <a:lstStyle/>
          <a:p>
            <a:r>
              <a:rPr lang="en-US" sz="1400" dirty="0" smtClean="0">
                <a:solidFill>
                  <a:schemeClr val="bg2"/>
                </a:solidFill>
                <a:latin typeface="Microsoft YaHei" charset="-122"/>
                <a:ea typeface="Microsoft YaHei" charset="-122"/>
                <a:cs typeface="Microsoft YaHei" charset="-122"/>
              </a:rPr>
              <a:t>LLB:</a:t>
            </a:r>
            <a:r>
              <a:rPr lang="zh-TW" altLang="en-US" sz="1400" dirty="0" smtClean="0">
                <a:solidFill>
                  <a:schemeClr val="bg2"/>
                </a:solidFill>
                <a:latin typeface="Microsoft YaHei" charset="-122"/>
                <a:ea typeface="Microsoft YaHei" charset="-122"/>
                <a:cs typeface="Microsoft YaHei" charset="-122"/>
              </a:rPr>
              <a:t>链路负载均衡</a:t>
            </a:r>
            <a:endParaRPr lang="en-US" altLang="zh-TW" sz="1400" dirty="0" smtClean="0">
              <a:solidFill>
                <a:schemeClr val="bg2"/>
              </a:solidFill>
              <a:latin typeface="Microsoft YaHei" charset="-122"/>
              <a:ea typeface="Microsoft YaHei" charset="-122"/>
              <a:cs typeface="Microsoft YaHei" charset="-122"/>
            </a:endParaRPr>
          </a:p>
          <a:p>
            <a:r>
              <a:rPr lang="en-US" sz="1400" dirty="0" smtClean="0">
                <a:solidFill>
                  <a:schemeClr val="bg2"/>
                </a:solidFill>
                <a:latin typeface="Microsoft YaHei" charset="-122"/>
                <a:ea typeface="Microsoft YaHei" charset="-122"/>
                <a:cs typeface="Microsoft YaHei" charset="-122"/>
              </a:rPr>
              <a:t>GLSB:</a:t>
            </a:r>
            <a:r>
              <a:rPr lang="zh-TW" altLang="en-US" sz="1400" dirty="0" smtClean="0">
                <a:solidFill>
                  <a:schemeClr val="bg2"/>
                </a:solidFill>
                <a:latin typeface="Microsoft YaHei" charset="-122"/>
                <a:ea typeface="Microsoft YaHei" charset="-122"/>
                <a:cs typeface="Microsoft YaHei" charset="-122"/>
              </a:rPr>
              <a:t>智能</a:t>
            </a:r>
            <a:r>
              <a:rPr lang="en-US" altLang="zh-TW" sz="1400" dirty="0" smtClean="0">
                <a:solidFill>
                  <a:schemeClr val="bg2"/>
                </a:solidFill>
                <a:latin typeface="Microsoft YaHei" charset="-122"/>
                <a:ea typeface="Microsoft YaHei" charset="-122"/>
                <a:cs typeface="Microsoft YaHei" charset="-122"/>
              </a:rPr>
              <a:t>DNS</a:t>
            </a:r>
          </a:p>
          <a:p>
            <a:r>
              <a:rPr lang="en-US" sz="1400" dirty="0" smtClean="0">
                <a:solidFill>
                  <a:schemeClr val="bg2"/>
                </a:solidFill>
                <a:latin typeface="Microsoft YaHei" charset="-122"/>
                <a:ea typeface="Microsoft YaHei" charset="-122"/>
                <a:cs typeface="Microsoft YaHei" charset="-122"/>
              </a:rPr>
              <a:t>SLB:</a:t>
            </a:r>
            <a:r>
              <a:rPr lang="zh-TW" altLang="en-US" sz="1400" dirty="0" smtClean="0">
                <a:solidFill>
                  <a:schemeClr val="bg2"/>
                </a:solidFill>
                <a:latin typeface="Microsoft YaHei" charset="-122"/>
                <a:ea typeface="Microsoft YaHei" charset="-122"/>
                <a:cs typeface="Microsoft YaHei" charset="-122"/>
              </a:rPr>
              <a:t>服务器负载均衡</a:t>
            </a:r>
            <a:endParaRPr lang="en-US" altLang="zh-TW" sz="1400" dirty="0" smtClean="0">
              <a:solidFill>
                <a:schemeClr val="bg2"/>
              </a:solidFill>
              <a:latin typeface="Microsoft YaHei" charset="-122"/>
              <a:ea typeface="Microsoft YaHei" charset="-122"/>
              <a:cs typeface="Microsoft YaHei" charset="-122"/>
            </a:endParaRPr>
          </a:p>
          <a:p>
            <a:r>
              <a:rPr lang="en-US" sz="1400" dirty="0" smtClean="0">
                <a:solidFill>
                  <a:schemeClr val="bg2"/>
                </a:solidFill>
                <a:latin typeface="Microsoft YaHei" charset="-122"/>
                <a:ea typeface="Microsoft YaHei" charset="-122"/>
                <a:cs typeface="Microsoft YaHei" charset="-122"/>
              </a:rPr>
              <a:t>WAF</a:t>
            </a:r>
            <a:r>
              <a:rPr lang="en-US" altLang="zh-TW" sz="1400" dirty="0" smtClean="0">
                <a:solidFill>
                  <a:schemeClr val="bg2"/>
                </a:solidFill>
                <a:latin typeface="Microsoft YaHei" charset="-122"/>
                <a:ea typeface="Microsoft YaHei" charset="-122"/>
                <a:cs typeface="Microsoft YaHei" charset="-122"/>
              </a:rPr>
              <a:t>:</a:t>
            </a:r>
            <a:r>
              <a:rPr lang="zh-TW" altLang="en-US" sz="1400" dirty="0" smtClean="0">
                <a:solidFill>
                  <a:schemeClr val="bg2"/>
                </a:solidFill>
                <a:latin typeface="Microsoft YaHei" charset="-122"/>
                <a:ea typeface="Microsoft YaHei" charset="-122"/>
                <a:cs typeface="Microsoft YaHei" charset="-122"/>
              </a:rPr>
              <a:t>应用程序防火墙</a:t>
            </a:r>
            <a:endParaRPr lang="en-US" sz="1400" dirty="0" err="1" smtClean="0">
              <a:solidFill>
                <a:schemeClr val="bg2"/>
              </a:solidFill>
              <a:latin typeface="Microsoft YaHei" charset="-122"/>
              <a:ea typeface="Microsoft YaHei" charset="-122"/>
              <a:cs typeface="Microsoft YaHei" charset="-122"/>
            </a:endParaRPr>
          </a:p>
        </p:txBody>
      </p:sp>
      <p:grpSp>
        <p:nvGrpSpPr>
          <p:cNvPr id="6" name="Group 5"/>
          <p:cNvGrpSpPr/>
          <p:nvPr/>
        </p:nvGrpSpPr>
        <p:grpSpPr>
          <a:xfrm>
            <a:off x="10228529" y="5810127"/>
            <a:ext cx="270879" cy="78604"/>
            <a:chOff x="10228529" y="5810127"/>
            <a:chExt cx="270879" cy="78604"/>
          </a:xfrm>
        </p:grpSpPr>
        <p:sp>
          <p:nvSpPr>
            <p:cNvPr id="1307"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08"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09"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0"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1"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2"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3"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4"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5"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6"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7"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8"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19"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0"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1"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2"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3"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4"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5"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6"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7"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8"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29"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0"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1"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2"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3"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4"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5"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6"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7"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8"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39"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0"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341"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237" name="Group 2236"/>
          <p:cNvGrpSpPr/>
          <p:nvPr/>
        </p:nvGrpSpPr>
        <p:grpSpPr>
          <a:xfrm>
            <a:off x="10501194" y="5811843"/>
            <a:ext cx="270879" cy="78604"/>
            <a:chOff x="10228529" y="5810127"/>
            <a:chExt cx="270879" cy="78604"/>
          </a:xfrm>
        </p:grpSpPr>
        <p:sp>
          <p:nvSpPr>
            <p:cNvPr id="2238"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39"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0"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1"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2"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3"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4"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5"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6"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7"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8"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49"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0"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1"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2"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3"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4"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5"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6"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7"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8"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59"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0"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1"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2"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3"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4"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5"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6"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7"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8"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69"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0"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1"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2"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76" name="Group 75"/>
          <p:cNvGrpSpPr/>
          <p:nvPr/>
        </p:nvGrpSpPr>
        <p:grpSpPr>
          <a:xfrm>
            <a:off x="1977594" y="2715540"/>
            <a:ext cx="3029231" cy="1877255"/>
            <a:chOff x="1977594" y="2715540"/>
            <a:chExt cx="3029231" cy="1877255"/>
          </a:xfrm>
        </p:grpSpPr>
        <p:sp>
          <p:nvSpPr>
            <p:cNvPr id="342" name="Rectangle 341"/>
            <p:cNvSpPr/>
            <p:nvPr/>
          </p:nvSpPr>
          <p:spPr bwMode="auto">
            <a:xfrm>
              <a:off x="4020119" y="2715540"/>
              <a:ext cx="931925" cy="180804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69" name="Rectangle 68"/>
            <p:cNvSpPr/>
            <p:nvPr/>
          </p:nvSpPr>
          <p:spPr bwMode="auto">
            <a:xfrm>
              <a:off x="2987664" y="2725163"/>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70" name="TextBox 69"/>
            <p:cNvSpPr txBox="1"/>
            <p:nvPr/>
          </p:nvSpPr>
          <p:spPr>
            <a:xfrm>
              <a:off x="3001727" y="2741298"/>
              <a:ext cx="918756"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DMZ1</a:t>
              </a:r>
              <a:r>
                <a:rPr lang="en-US" altLang="zh-TW" sz="1000" dirty="0" smtClean="0">
                  <a:solidFill>
                    <a:schemeClr val="tx1">
                      <a:lumMod val="85000"/>
                      <a:lumOff val="15000"/>
                    </a:schemeClr>
                  </a:solidFill>
                  <a:latin typeface="Arial"/>
                  <a:cs typeface="Arial"/>
                </a:rPr>
                <a:t>/2/3</a:t>
              </a:r>
              <a:endParaRPr lang="en-US" sz="1000" dirty="0" smtClean="0">
                <a:solidFill>
                  <a:schemeClr val="tx1">
                    <a:lumMod val="85000"/>
                    <a:lumOff val="15000"/>
                  </a:schemeClr>
                </a:solidFill>
                <a:latin typeface="Arial"/>
                <a:cs typeface="Arial"/>
              </a:endParaRPr>
            </a:p>
          </p:txBody>
        </p:sp>
        <p:sp>
          <p:nvSpPr>
            <p:cNvPr id="168" name="Rectangle 167"/>
            <p:cNvSpPr/>
            <p:nvPr/>
          </p:nvSpPr>
          <p:spPr bwMode="auto">
            <a:xfrm>
              <a:off x="1977594" y="2723982"/>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169" name="TextBox 168"/>
            <p:cNvSpPr txBox="1"/>
            <p:nvPr/>
          </p:nvSpPr>
          <p:spPr>
            <a:xfrm>
              <a:off x="1997632" y="2748453"/>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a:solidFill>
                    <a:schemeClr val="tx1">
                      <a:lumMod val="85000"/>
                      <a:lumOff val="15000"/>
                    </a:schemeClr>
                  </a:solidFill>
                  <a:cs typeface="Arial"/>
                </a:rPr>
                <a:t>ServerFarm1</a:t>
              </a:r>
              <a:endParaRPr lang="en-US" sz="900" dirty="0" smtClean="0">
                <a:solidFill>
                  <a:schemeClr val="tx1">
                    <a:lumMod val="85000"/>
                    <a:lumOff val="15000"/>
                  </a:schemeClr>
                </a:solidFill>
                <a:latin typeface="Arial"/>
                <a:cs typeface="Arial"/>
              </a:endParaRPr>
            </a:p>
          </p:txBody>
        </p:sp>
        <p:sp>
          <p:nvSpPr>
            <p:cNvPr id="343" name="TextBox 342"/>
            <p:cNvSpPr txBox="1"/>
            <p:nvPr/>
          </p:nvSpPr>
          <p:spPr>
            <a:xfrm>
              <a:off x="4037394" y="2747091"/>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cs typeface="Arial"/>
                </a:rPr>
                <a:t>Testing/Dev</a:t>
              </a:r>
              <a:endParaRPr lang="en-US" sz="900" dirty="0" smtClean="0">
                <a:solidFill>
                  <a:schemeClr val="tx1">
                    <a:lumMod val="85000"/>
                    <a:lumOff val="15000"/>
                  </a:schemeClr>
                </a:solidFill>
                <a:latin typeface="Arial"/>
                <a:cs typeface="Arial"/>
              </a:endParaRPr>
            </a:p>
          </p:txBody>
        </p:sp>
        <p:grpSp>
          <p:nvGrpSpPr>
            <p:cNvPr id="457" name="Group 456"/>
            <p:cNvGrpSpPr/>
            <p:nvPr/>
          </p:nvGrpSpPr>
          <p:grpSpPr>
            <a:xfrm>
              <a:off x="4267330" y="2988986"/>
              <a:ext cx="151748" cy="114049"/>
              <a:chOff x="1445223" y="5224606"/>
              <a:chExt cx="476251" cy="222250"/>
            </a:xfrm>
          </p:grpSpPr>
          <p:sp>
            <p:nvSpPr>
              <p:cNvPr id="45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1" name="Group 470"/>
            <p:cNvGrpSpPr/>
            <p:nvPr/>
          </p:nvGrpSpPr>
          <p:grpSpPr>
            <a:xfrm>
              <a:off x="4529458" y="2985938"/>
              <a:ext cx="151748" cy="114049"/>
              <a:chOff x="1445223" y="5224606"/>
              <a:chExt cx="476251" cy="222250"/>
            </a:xfrm>
          </p:grpSpPr>
          <p:sp>
            <p:nvSpPr>
              <p:cNvPr id="47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0" name="Group 499"/>
            <p:cNvGrpSpPr/>
            <p:nvPr/>
          </p:nvGrpSpPr>
          <p:grpSpPr>
            <a:xfrm>
              <a:off x="2220769" y="3002951"/>
              <a:ext cx="151748" cy="114049"/>
              <a:chOff x="1445223" y="5224606"/>
              <a:chExt cx="476251" cy="222250"/>
            </a:xfrm>
          </p:grpSpPr>
          <p:sp>
            <p:nvSpPr>
              <p:cNvPr id="501"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14" name="Group 513"/>
            <p:cNvGrpSpPr/>
            <p:nvPr/>
          </p:nvGrpSpPr>
          <p:grpSpPr>
            <a:xfrm>
              <a:off x="2482897" y="2999903"/>
              <a:ext cx="151748" cy="114049"/>
              <a:chOff x="1445223" y="5224606"/>
              <a:chExt cx="476251" cy="222250"/>
            </a:xfrm>
          </p:grpSpPr>
          <p:sp>
            <p:nvSpPr>
              <p:cNvPr id="515"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5" name="Group 174"/>
            <p:cNvGrpSpPr/>
            <p:nvPr/>
          </p:nvGrpSpPr>
          <p:grpSpPr>
            <a:xfrm>
              <a:off x="2054152" y="4072919"/>
              <a:ext cx="506870" cy="497659"/>
              <a:chOff x="2273011" y="5196758"/>
              <a:chExt cx="506870" cy="497659"/>
            </a:xfrm>
          </p:grpSpPr>
          <p:grpSp>
            <p:nvGrpSpPr>
              <p:cNvPr id="191" name="Group 190"/>
              <p:cNvGrpSpPr/>
              <p:nvPr/>
            </p:nvGrpSpPr>
            <p:grpSpPr>
              <a:xfrm>
                <a:off x="2321033" y="5196758"/>
                <a:ext cx="341391" cy="319335"/>
                <a:chOff x="4153106" y="1212608"/>
                <a:chExt cx="465139" cy="434976"/>
              </a:xfrm>
              <a:solidFill>
                <a:schemeClr val="bg2"/>
              </a:solidFill>
            </p:grpSpPr>
            <p:sp>
              <p:nvSpPr>
                <p:cNvPr id="19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92" name="TextBox 19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11</a:t>
                </a:r>
                <a:endParaRPr lang="en-US" sz="800" dirty="0" smtClean="0">
                  <a:solidFill>
                    <a:schemeClr val="bg2"/>
                  </a:solidFill>
                </a:endParaRPr>
              </a:p>
            </p:txBody>
          </p:sp>
        </p:grpSp>
        <p:grpSp>
          <p:nvGrpSpPr>
            <p:cNvPr id="176" name="Group 175"/>
            <p:cNvGrpSpPr/>
            <p:nvPr/>
          </p:nvGrpSpPr>
          <p:grpSpPr>
            <a:xfrm>
              <a:off x="2453076" y="4072919"/>
              <a:ext cx="506870" cy="497659"/>
              <a:chOff x="2273011" y="5196758"/>
              <a:chExt cx="506870" cy="497659"/>
            </a:xfrm>
          </p:grpSpPr>
          <p:grpSp>
            <p:nvGrpSpPr>
              <p:cNvPr id="183" name="Group 182"/>
              <p:cNvGrpSpPr/>
              <p:nvPr/>
            </p:nvGrpSpPr>
            <p:grpSpPr>
              <a:xfrm>
                <a:off x="2321033" y="5196758"/>
                <a:ext cx="341391" cy="319335"/>
                <a:chOff x="4153106" y="1212608"/>
                <a:chExt cx="465139" cy="434976"/>
              </a:xfrm>
              <a:solidFill>
                <a:schemeClr val="bg2"/>
              </a:solidFill>
            </p:grpSpPr>
            <p:sp>
              <p:nvSpPr>
                <p:cNvPr id="18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8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9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84" name="TextBox 18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a:t>
                </a:r>
                <a:r>
                  <a:rPr lang="en-US" sz="800" dirty="0" smtClean="0">
                    <a:solidFill>
                      <a:schemeClr val="bg2"/>
                    </a:solidFill>
                  </a:rPr>
                  <a:t>2</a:t>
                </a:r>
              </a:p>
            </p:txBody>
          </p:sp>
        </p:grpSp>
        <p:sp>
          <p:nvSpPr>
            <p:cNvPr id="2" name="Rounded Rectangle 1"/>
            <p:cNvSpPr/>
            <p:nvPr/>
          </p:nvSpPr>
          <p:spPr bwMode="auto">
            <a:xfrm>
              <a:off x="2107517" y="3438048"/>
              <a:ext cx="670573" cy="365606"/>
            </a:xfrm>
            <a:prstGeom prst="roundRect">
              <a:avLst/>
            </a:prstGeom>
            <a:solidFill>
              <a:schemeClr val="accent1">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171" name="Group 170"/>
            <p:cNvGrpSpPr/>
            <p:nvPr/>
          </p:nvGrpSpPr>
          <p:grpSpPr>
            <a:xfrm>
              <a:off x="2203755" y="3121542"/>
              <a:ext cx="201580" cy="134125"/>
              <a:chOff x="5173870" y="3211271"/>
              <a:chExt cx="360363" cy="239713"/>
            </a:xfrm>
            <a:solidFill>
              <a:schemeClr val="bg2"/>
            </a:solidFill>
          </p:grpSpPr>
          <p:sp>
            <p:nvSpPr>
              <p:cNvPr id="253"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2" name="Group 171"/>
            <p:cNvGrpSpPr/>
            <p:nvPr/>
          </p:nvGrpSpPr>
          <p:grpSpPr>
            <a:xfrm>
              <a:off x="2460199" y="3119652"/>
              <a:ext cx="201580" cy="134125"/>
              <a:chOff x="5173870" y="3211271"/>
              <a:chExt cx="360363" cy="239713"/>
            </a:xfrm>
            <a:solidFill>
              <a:schemeClr val="bg2"/>
            </a:solidFill>
          </p:grpSpPr>
          <p:sp>
            <p:nvSpPr>
              <p:cNvPr id="25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7" name="Group 176"/>
            <p:cNvGrpSpPr/>
            <p:nvPr/>
          </p:nvGrpSpPr>
          <p:grpSpPr>
            <a:xfrm>
              <a:off x="2218995" y="3859158"/>
              <a:ext cx="201580" cy="134125"/>
              <a:chOff x="5173870" y="3211271"/>
              <a:chExt cx="360363" cy="239713"/>
            </a:xfrm>
            <a:solidFill>
              <a:schemeClr val="bg2"/>
            </a:solidFill>
          </p:grpSpPr>
          <p:sp>
            <p:nvSpPr>
              <p:cNvPr id="18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8" name="Group 177"/>
            <p:cNvGrpSpPr/>
            <p:nvPr/>
          </p:nvGrpSpPr>
          <p:grpSpPr>
            <a:xfrm>
              <a:off x="2475439" y="3857268"/>
              <a:ext cx="201580" cy="134125"/>
              <a:chOff x="5173870" y="3211271"/>
              <a:chExt cx="360363" cy="239713"/>
            </a:xfrm>
            <a:solidFill>
              <a:schemeClr val="bg2"/>
            </a:solidFill>
          </p:grpSpPr>
          <p:sp>
            <p:nvSpPr>
              <p:cNvPr id="17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77" name="TextBox 1476"/>
            <p:cNvSpPr txBox="1"/>
            <p:nvPr/>
          </p:nvSpPr>
          <p:spPr>
            <a:xfrm>
              <a:off x="2061953" y="3558567"/>
              <a:ext cx="764953" cy="246221"/>
            </a:xfrm>
            <a:prstGeom prst="rect">
              <a:avLst/>
            </a:prstGeom>
            <a:noFill/>
          </p:spPr>
          <p:txBody>
            <a:bodyPr wrap="none" rtlCol="0">
              <a:spAutoFit/>
            </a:bodyPr>
            <a:lstStyle/>
            <a:p>
              <a:r>
                <a:rPr lang="en-US" altLang="zh-TW" sz="1000" dirty="0" err="1" smtClean="0">
                  <a:solidFill>
                    <a:schemeClr val="bg2"/>
                  </a:solidFill>
                </a:rPr>
                <a:t>vSLB</a:t>
              </a:r>
              <a:r>
                <a:rPr lang="en-US" altLang="zh-TW" sz="1000" dirty="0" smtClean="0">
                  <a:solidFill>
                    <a:schemeClr val="bg2"/>
                  </a:solidFill>
                </a:rPr>
                <a:t>/SSL</a:t>
              </a:r>
              <a:endParaRPr lang="en-US" sz="1000" dirty="0" smtClean="0">
                <a:solidFill>
                  <a:schemeClr val="bg2"/>
                </a:solidFill>
              </a:endParaRPr>
            </a:p>
          </p:txBody>
        </p:sp>
        <p:sp>
          <p:nvSpPr>
            <p:cNvPr id="77" name="Rounded Rectangle 76"/>
            <p:cNvSpPr/>
            <p:nvPr/>
          </p:nvSpPr>
          <p:spPr bwMode="auto">
            <a:xfrm>
              <a:off x="3065058" y="3421145"/>
              <a:ext cx="823057" cy="363003"/>
            </a:xfrm>
            <a:prstGeom prst="roundRect">
              <a:avLst/>
            </a:prstGeom>
            <a:solidFill>
              <a:schemeClr val="accent6">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104" name="Group 103"/>
            <p:cNvGrpSpPr/>
            <p:nvPr/>
          </p:nvGrpSpPr>
          <p:grpSpPr>
            <a:xfrm>
              <a:off x="3194139" y="3117635"/>
              <a:ext cx="201580" cy="134125"/>
              <a:chOff x="5173870" y="3211271"/>
              <a:chExt cx="360363" cy="239713"/>
            </a:xfrm>
            <a:solidFill>
              <a:schemeClr val="bg2"/>
            </a:solidFill>
          </p:grpSpPr>
          <p:sp>
            <p:nvSpPr>
              <p:cNvPr id="10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Group 106"/>
            <p:cNvGrpSpPr/>
            <p:nvPr/>
          </p:nvGrpSpPr>
          <p:grpSpPr>
            <a:xfrm>
              <a:off x="3450583" y="3115745"/>
              <a:ext cx="201580" cy="134125"/>
              <a:chOff x="5173870" y="3211271"/>
              <a:chExt cx="360363" cy="239713"/>
            </a:xfrm>
            <a:solidFill>
              <a:schemeClr val="bg2"/>
            </a:solidFill>
          </p:grpSpPr>
          <p:sp>
            <p:nvSpPr>
              <p:cNvPr id="108"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3" name="TextBox 112"/>
            <p:cNvSpPr txBox="1"/>
            <p:nvPr/>
          </p:nvSpPr>
          <p:spPr>
            <a:xfrm>
              <a:off x="3025816" y="3568704"/>
              <a:ext cx="912429"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SLB</a:t>
              </a:r>
              <a:r>
                <a:rPr lang="en-US" sz="800" dirty="0" smtClean="0">
                  <a:solidFill>
                    <a:schemeClr val="bg2"/>
                  </a:solidFill>
                </a:rPr>
                <a:t>/SSL</a:t>
              </a:r>
              <a:r>
                <a:rPr lang="en-US" altLang="zh-TW" sz="800" dirty="0" smtClean="0">
                  <a:solidFill>
                    <a:schemeClr val="bg2"/>
                  </a:solidFill>
                </a:rPr>
                <a:t>/WAF</a:t>
              </a:r>
              <a:endParaRPr lang="en-US" sz="800" dirty="0" smtClean="0">
                <a:solidFill>
                  <a:schemeClr val="bg2"/>
                </a:solidFill>
              </a:endParaRPr>
            </a:p>
          </p:txBody>
        </p:sp>
        <p:grpSp>
          <p:nvGrpSpPr>
            <p:cNvPr id="151" name="Group 150"/>
            <p:cNvGrpSpPr/>
            <p:nvPr/>
          </p:nvGrpSpPr>
          <p:grpSpPr>
            <a:xfrm>
              <a:off x="3044536" y="4069012"/>
              <a:ext cx="449162" cy="497659"/>
              <a:chOff x="2273011" y="5196758"/>
              <a:chExt cx="449162" cy="497659"/>
            </a:xfrm>
          </p:grpSpPr>
          <p:grpSp>
            <p:nvGrpSpPr>
              <p:cNvPr id="142" name="Group 141"/>
              <p:cNvGrpSpPr/>
              <p:nvPr/>
            </p:nvGrpSpPr>
            <p:grpSpPr>
              <a:xfrm>
                <a:off x="2321033" y="5196758"/>
                <a:ext cx="341391" cy="319335"/>
                <a:chOff x="4153106" y="1212608"/>
                <a:chExt cx="465139" cy="434976"/>
              </a:xfrm>
              <a:solidFill>
                <a:schemeClr val="bg2"/>
              </a:solidFill>
            </p:grpSpPr>
            <p:sp>
              <p:nvSpPr>
                <p:cNvPr id="14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4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49" name="TextBox 148"/>
              <p:cNvSpPr txBox="1"/>
              <p:nvPr/>
            </p:nvSpPr>
            <p:spPr>
              <a:xfrm>
                <a:off x="2273011" y="5478973"/>
                <a:ext cx="449162" cy="215444"/>
              </a:xfrm>
              <a:prstGeom prst="rect">
                <a:avLst/>
              </a:prstGeom>
              <a:noFill/>
            </p:spPr>
            <p:txBody>
              <a:bodyPr wrap="none" rtlCol="0">
                <a:spAutoFit/>
              </a:bodyPr>
              <a:lstStyle/>
              <a:p>
                <a:r>
                  <a:rPr lang="en-US" sz="800" smtClean="0">
                    <a:solidFill>
                      <a:schemeClr val="bg2"/>
                    </a:solidFill>
                  </a:rPr>
                  <a:t>APP1</a:t>
                </a:r>
                <a:endParaRPr lang="en-US" sz="800" dirty="0" smtClean="0">
                  <a:solidFill>
                    <a:schemeClr val="bg2"/>
                  </a:solidFill>
                </a:endParaRPr>
              </a:p>
            </p:txBody>
          </p:sp>
        </p:grpSp>
        <p:grpSp>
          <p:nvGrpSpPr>
            <p:cNvPr id="152" name="Group 151"/>
            <p:cNvGrpSpPr/>
            <p:nvPr/>
          </p:nvGrpSpPr>
          <p:grpSpPr>
            <a:xfrm>
              <a:off x="3443460" y="4069012"/>
              <a:ext cx="449162" cy="497659"/>
              <a:chOff x="2273011" y="5196758"/>
              <a:chExt cx="449162" cy="497659"/>
            </a:xfrm>
          </p:grpSpPr>
          <p:grpSp>
            <p:nvGrpSpPr>
              <p:cNvPr id="153" name="Group 152"/>
              <p:cNvGrpSpPr/>
              <p:nvPr/>
            </p:nvGrpSpPr>
            <p:grpSpPr>
              <a:xfrm>
                <a:off x="2321033" y="5196758"/>
                <a:ext cx="341391" cy="319335"/>
                <a:chOff x="4153106" y="1212608"/>
                <a:chExt cx="465139" cy="434976"/>
              </a:xfrm>
              <a:solidFill>
                <a:schemeClr val="bg2"/>
              </a:solidFill>
            </p:grpSpPr>
            <p:sp>
              <p:nvSpPr>
                <p:cNvPr id="15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6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4" name="TextBox 153"/>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APP2</a:t>
                </a:r>
              </a:p>
            </p:txBody>
          </p:sp>
        </p:grpSp>
        <p:grpSp>
          <p:nvGrpSpPr>
            <p:cNvPr id="161" name="Group 160"/>
            <p:cNvGrpSpPr/>
            <p:nvPr/>
          </p:nvGrpSpPr>
          <p:grpSpPr>
            <a:xfrm>
              <a:off x="3209379" y="3855251"/>
              <a:ext cx="201580" cy="134125"/>
              <a:chOff x="5173870" y="3211271"/>
              <a:chExt cx="360363" cy="239713"/>
            </a:xfrm>
            <a:solidFill>
              <a:schemeClr val="bg2"/>
            </a:solidFill>
          </p:grpSpPr>
          <p:sp>
            <p:nvSpPr>
              <p:cNvPr id="162"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4" name="Group 163"/>
            <p:cNvGrpSpPr/>
            <p:nvPr/>
          </p:nvGrpSpPr>
          <p:grpSpPr>
            <a:xfrm>
              <a:off x="3465823" y="3853361"/>
              <a:ext cx="201580" cy="134125"/>
              <a:chOff x="5173870" y="3211271"/>
              <a:chExt cx="360363" cy="239713"/>
            </a:xfrm>
            <a:solidFill>
              <a:schemeClr val="bg2"/>
            </a:solidFill>
          </p:grpSpPr>
          <p:sp>
            <p:nvSpPr>
              <p:cNvPr id="16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5" name="Group 1514"/>
            <p:cNvGrpSpPr/>
            <p:nvPr/>
          </p:nvGrpSpPr>
          <p:grpSpPr>
            <a:xfrm>
              <a:off x="4082311" y="3141869"/>
              <a:ext cx="924514" cy="1450926"/>
              <a:chOff x="5399340" y="3126227"/>
              <a:chExt cx="924514" cy="1450926"/>
            </a:xfrm>
          </p:grpSpPr>
          <p:sp>
            <p:nvSpPr>
              <p:cNvPr id="1516" name="Rounded Rectangle 1515"/>
              <p:cNvSpPr/>
              <p:nvPr/>
            </p:nvSpPr>
            <p:spPr bwMode="auto">
              <a:xfrm>
                <a:off x="5404774" y="3469735"/>
                <a:ext cx="823057" cy="363003"/>
              </a:xfrm>
              <a:prstGeom prst="roundRect">
                <a:avLst/>
              </a:prstGeom>
              <a:solidFill>
                <a:schemeClr val="accent2">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1517" name="Group 1516"/>
              <p:cNvGrpSpPr/>
              <p:nvPr/>
            </p:nvGrpSpPr>
            <p:grpSpPr>
              <a:xfrm>
                <a:off x="5567663" y="3128117"/>
                <a:ext cx="201580" cy="134125"/>
                <a:chOff x="5173870" y="3211271"/>
                <a:chExt cx="360363" cy="239713"/>
              </a:xfrm>
              <a:solidFill>
                <a:schemeClr val="bg2"/>
              </a:solidFill>
            </p:grpSpPr>
            <p:sp>
              <p:nvSpPr>
                <p:cNvPr id="1586"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8" name="Group 1517"/>
              <p:cNvGrpSpPr/>
              <p:nvPr/>
            </p:nvGrpSpPr>
            <p:grpSpPr>
              <a:xfrm>
                <a:off x="5824107" y="3126227"/>
                <a:ext cx="201580" cy="134125"/>
                <a:chOff x="5173870" y="3211271"/>
                <a:chExt cx="360363" cy="239713"/>
              </a:xfrm>
              <a:solidFill>
                <a:schemeClr val="bg2"/>
              </a:solidFill>
            </p:grpSpPr>
            <p:sp>
              <p:nvSpPr>
                <p:cNvPr id="1584"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19" name="TextBox 1518"/>
              <p:cNvSpPr txBox="1"/>
              <p:nvPr/>
            </p:nvSpPr>
            <p:spPr>
              <a:xfrm>
                <a:off x="5399340" y="3579186"/>
                <a:ext cx="912429"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SLB</a:t>
                </a:r>
                <a:r>
                  <a:rPr lang="en-US" sz="800" dirty="0" smtClean="0">
                    <a:solidFill>
                      <a:schemeClr val="bg2"/>
                    </a:solidFill>
                  </a:rPr>
                  <a:t>/SSL</a:t>
                </a:r>
                <a:r>
                  <a:rPr lang="en-US" altLang="zh-TW" sz="800" dirty="0" smtClean="0">
                    <a:solidFill>
                      <a:schemeClr val="bg2"/>
                    </a:solidFill>
                  </a:rPr>
                  <a:t>/WAF</a:t>
                </a:r>
                <a:endParaRPr lang="en-US" sz="800" dirty="0" smtClean="0">
                  <a:solidFill>
                    <a:schemeClr val="bg2"/>
                  </a:solidFill>
                </a:endParaRPr>
              </a:p>
            </p:txBody>
          </p:sp>
          <p:grpSp>
            <p:nvGrpSpPr>
              <p:cNvPr id="1520" name="Group 1519"/>
              <p:cNvGrpSpPr/>
              <p:nvPr/>
            </p:nvGrpSpPr>
            <p:grpSpPr>
              <a:xfrm>
                <a:off x="5418060" y="4079494"/>
                <a:ext cx="506870" cy="497659"/>
                <a:chOff x="2273011" y="5196758"/>
                <a:chExt cx="506870" cy="497659"/>
              </a:xfrm>
            </p:grpSpPr>
            <p:grpSp>
              <p:nvGrpSpPr>
                <p:cNvPr id="1576" name="Group 1575"/>
                <p:cNvGrpSpPr/>
                <p:nvPr/>
              </p:nvGrpSpPr>
              <p:grpSpPr>
                <a:xfrm>
                  <a:off x="2321033" y="5196758"/>
                  <a:ext cx="341391" cy="319335"/>
                  <a:chOff x="4153106" y="1212608"/>
                  <a:chExt cx="465139" cy="434976"/>
                </a:xfrm>
                <a:solidFill>
                  <a:schemeClr val="bg2"/>
                </a:solidFill>
              </p:grpSpPr>
              <p:sp>
                <p:nvSpPr>
                  <p:cNvPr id="1578"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9"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0"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1"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2"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83"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77" name="TextBox 1576"/>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1</a:t>
                  </a:r>
                </a:p>
              </p:txBody>
            </p:sp>
          </p:grpSp>
          <p:grpSp>
            <p:nvGrpSpPr>
              <p:cNvPr id="1521" name="Group 1520"/>
              <p:cNvGrpSpPr/>
              <p:nvPr/>
            </p:nvGrpSpPr>
            <p:grpSpPr>
              <a:xfrm>
                <a:off x="5816984" y="4079494"/>
                <a:ext cx="506870" cy="497659"/>
                <a:chOff x="2273011" y="5196758"/>
                <a:chExt cx="506870" cy="497659"/>
              </a:xfrm>
            </p:grpSpPr>
            <p:grpSp>
              <p:nvGrpSpPr>
                <p:cNvPr id="1568" name="Group 1567"/>
                <p:cNvGrpSpPr/>
                <p:nvPr/>
              </p:nvGrpSpPr>
              <p:grpSpPr>
                <a:xfrm>
                  <a:off x="2321033" y="5196758"/>
                  <a:ext cx="341391" cy="319335"/>
                  <a:chOff x="4153106" y="1212608"/>
                  <a:chExt cx="465139" cy="434976"/>
                </a:xfrm>
                <a:solidFill>
                  <a:schemeClr val="bg2"/>
                </a:solidFill>
              </p:grpSpPr>
              <p:sp>
                <p:nvSpPr>
                  <p:cNvPr id="1570"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1"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2"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3"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4"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75"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1569" name="TextBox 1568"/>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2</a:t>
                  </a:r>
                </a:p>
              </p:txBody>
            </p:sp>
          </p:grpSp>
          <p:grpSp>
            <p:nvGrpSpPr>
              <p:cNvPr id="1522" name="Group 1521"/>
              <p:cNvGrpSpPr/>
              <p:nvPr/>
            </p:nvGrpSpPr>
            <p:grpSpPr>
              <a:xfrm>
                <a:off x="5582903" y="3865733"/>
                <a:ext cx="201580" cy="134125"/>
                <a:chOff x="5173870" y="3211271"/>
                <a:chExt cx="360363" cy="239713"/>
              </a:xfrm>
              <a:solidFill>
                <a:schemeClr val="bg2"/>
              </a:solidFill>
            </p:grpSpPr>
            <p:sp>
              <p:nvSpPr>
                <p:cNvPr id="1566"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3" name="Group 1522"/>
              <p:cNvGrpSpPr/>
              <p:nvPr/>
            </p:nvGrpSpPr>
            <p:grpSpPr>
              <a:xfrm>
                <a:off x="5839347" y="3863843"/>
                <a:ext cx="201580" cy="134125"/>
                <a:chOff x="5173870" y="3211271"/>
                <a:chExt cx="360363" cy="239713"/>
              </a:xfrm>
              <a:solidFill>
                <a:schemeClr val="bg2"/>
              </a:solidFill>
            </p:grpSpPr>
            <p:sp>
              <p:nvSpPr>
                <p:cNvPr id="1564"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4" name="Group 1523"/>
              <p:cNvGrpSpPr/>
              <p:nvPr/>
            </p:nvGrpSpPr>
            <p:grpSpPr>
              <a:xfrm>
                <a:off x="5634875" y="3491598"/>
                <a:ext cx="347939" cy="106237"/>
                <a:chOff x="5715900" y="3491598"/>
                <a:chExt cx="347939" cy="106237"/>
              </a:xfrm>
            </p:grpSpPr>
            <p:grpSp>
              <p:nvGrpSpPr>
                <p:cNvPr id="1525" name="Group 1524"/>
                <p:cNvGrpSpPr/>
                <p:nvPr/>
              </p:nvGrpSpPr>
              <p:grpSpPr>
                <a:xfrm>
                  <a:off x="5849106" y="3491598"/>
                  <a:ext cx="103864" cy="95072"/>
                  <a:chOff x="8549636" y="1333017"/>
                  <a:chExt cx="239651" cy="241300"/>
                </a:xfrm>
                <a:solidFill>
                  <a:schemeClr val="bg2"/>
                </a:solidFill>
              </p:grpSpPr>
              <p:sp>
                <p:nvSpPr>
                  <p:cNvPr id="1562"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6" name="Group 1525"/>
                <p:cNvGrpSpPr/>
                <p:nvPr/>
              </p:nvGrpSpPr>
              <p:grpSpPr>
                <a:xfrm>
                  <a:off x="5715900" y="3496030"/>
                  <a:ext cx="347939" cy="101805"/>
                  <a:chOff x="2230645" y="1331671"/>
                  <a:chExt cx="466725" cy="136525"/>
                </a:xfrm>
                <a:solidFill>
                  <a:schemeClr val="bg2"/>
                </a:solidFill>
              </p:grpSpPr>
              <p:sp>
                <p:nvSpPr>
                  <p:cNvPr id="1527"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8"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29"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0"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1"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2"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3"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4"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5"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6"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7"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8"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39"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0"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1"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2"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3"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4"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5"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6"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7"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8"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49"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0"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1"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2"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3"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4"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5"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6"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7"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8"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59"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60"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1561"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grpSp>
        <p:grpSp>
          <p:nvGrpSpPr>
            <p:cNvPr id="2273" name="Group 2272"/>
            <p:cNvGrpSpPr/>
            <p:nvPr/>
          </p:nvGrpSpPr>
          <p:grpSpPr>
            <a:xfrm>
              <a:off x="2147150" y="3479963"/>
              <a:ext cx="270879" cy="78604"/>
              <a:chOff x="10228529" y="5810127"/>
              <a:chExt cx="270879" cy="78604"/>
            </a:xfrm>
          </p:grpSpPr>
          <p:sp>
            <p:nvSpPr>
              <p:cNvPr id="2274"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5"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6"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7"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8"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79"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0"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1"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2"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3"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4"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5"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6"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7"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8"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89"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0"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1"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2"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3"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4"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5"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6"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7"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8"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299"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0"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1"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2"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3"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4"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5"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6"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7"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08"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309" name="Group 2308"/>
            <p:cNvGrpSpPr/>
            <p:nvPr/>
          </p:nvGrpSpPr>
          <p:grpSpPr>
            <a:xfrm>
              <a:off x="2419815" y="3481679"/>
              <a:ext cx="270879" cy="78604"/>
              <a:chOff x="10228529" y="5810127"/>
              <a:chExt cx="270879" cy="78604"/>
            </a:xfrm>
          </p:grpSpPr>
          <p:sp>
            <p:nvSpPr>
              <p:cNvPr id="2310"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1"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2"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3"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4"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5"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6"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7"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8"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19"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0"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1"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2"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3"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4"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5"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6"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7"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8"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29"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0"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1"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2"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3"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4"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5"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6"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7"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8"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39"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40"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41"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42"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43"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44"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346" name="Group 2345"/>
            <p:cNvGrpSpPr/>
            <p:nvPr/>
          </p:nvGrpSpPr>
          <p:grpSpPr>
            <a:xfrm>
              <a:off x="3314033" y="3478003"/>
              <a:ext cx="103864" cy="95072"/>
              <a:chOff x="8549636" y="1333017"/>
              <a:chExt cx="239651" cy="241300"/>
            </a:xfrm>
            <a:solidFill>
              <a:schemeClr val="bg2"/>
            </a:solidFill>
          </p:grpSpPr>
          <p:sp>
            <p:nvSpPr>
              <p:cNvPr id="2347"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349" name="Group 2348"/>
            <p:cNvGrpSpPr/>
            <p:nvPr/>
          </p:nvGrpSpPr>
          <p:grpSpPr>
            <a:xfrm>
              <a:off x="3192219" y="3486237"/>
              <a:ext cx="270879" cy="78604"/>
              <a:chOff x="10228529" y="5810127"/>
              <a:chExt cx="270879" cy="78604"/>
            </a:xfrm>
          </p:grpSpPr>
          <p:sp>
            <p:nvSpPr>
              <p:cNvPr id="2350"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1"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2"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3"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4"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5"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6"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7"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8"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59"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0"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1"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2"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3"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4"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5"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6"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7"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8"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69"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0"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1"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2"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3"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4"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5"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6"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7"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8"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79"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0"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1"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2"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3"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4"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385" name="Group 2384"/>
            <p:cNvGrpSpPr/>
            <p:nvPr/>
          </p:nvGrpSpPr>
          <p:grpSpPr>
            <a:xfrm>
              <a:off x="3464884" y="3487953"/>
              <a:ext cx="270879" cy="78604"/>
              <a:chOff x="10228529" y="5810127"/>
              <a:chExt cx="270879" cy="78604"/>
            </a:xfrm>
          </p:grpSpPr>
          <p:sp>
            <p:nvSpPr>
              <p:cNvPr id="2386"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7"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8"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89"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0"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1"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2"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3"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4"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5"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6"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7"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8"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399"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0"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1"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2"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3"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4"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5"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6"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7"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8"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09"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0"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1"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2"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3"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4"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5"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6"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7"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8"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19"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420"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421" name="Group 2420"/>
            <p:cNvGrpSpPr/>
            <p:nvPr/>
          </p:nvGrpSpPr>
          <p:grpSpPr>
            <a:xfrm>
              <a:off x="3569989" y="3478003"/>
              <a:ext cx="103864" cy="95072"/>
              <a:chOff x="8549636" y="1333017"/>
              <a:chExt cx="239651" cy="241300"/>
            </a:xfrm>
            <a:solidFill>
              <a:schemeClr val="bg2"/>
            </a:solidFill>
          </p:grpSpPr>
          <p:sp>
            <p:nvSpPr>
              <p:cNvPr id="2422"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701" name="Group 2700"/>
          <p:cNvGrpSpPr/>
          <p:nvPr/>
        </p:nvGrpSpPr>
        <p:grpSpPr>
          <a:xfrm>
            <a:off x="7796604" y="2705822"/>
            <a:ext cx="3029231" cy="1877255"/>
            <a:chOff x="1977594" y="2715540"/>
            <a:chExt cx="3029231" cy="1877255"/>
          </a:xfrm>
        </p:grpSpPr>
        <p:sp>
          <p:nvSpPr>
            <p:cNvPr id="2702" name="Rectangle 2701"/>
            <p:cNvSpPr/>
            <p:nvPr/>
          </p:nvSpPr>
          <p:spPr bwMode="auto">
            <a:xfrm>
              <a:off x="4020119" y="2715540"/>
              <a:ext cx="931925" cy="1808047"/>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2703" name="Rectangle 2702"/>
            <p:cNvSpPr/>
            <p:nvPr/>
          </p:nvSpPr>
          <p:spPr bwMode="auto">
            <a:xfrm>
              <a:off x="2987664" y="2725163"/>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2704" name="TextBox 2703"/>
            <p:cNvSpPr txBox="1"/>
            <p:nvPr/>
          </p:nvSpPr>
          <p:spPr>
            <a:xfrm>
              <a:off x="3001727" y="2741298"/>
              <a:ext cx="918756" cy="246221"/>
            </a:xfrm>
            <a:prstGeom prst="rect">
              <a:avLst/>
            </a:prstGeom>
            <a:solidFill>
              <a:schemeClr val="bg1">
                <a:lumMod val="85000"/>
              </a:schemeClr>
            </a:solidFill>
          </p:spPr>
          <p:txBody>
            <a:bodyPr wrap="square" lIns="91440" tIns="45720" rIns="91440" bIns="45720" rtlCol="0" anchor="t">
              <a:spAutoFit/>
            </a:bodyPr>
            <a:lstStyle/>
            <a:p>
              <a:pPr algn="ctr"/>
              <a:r>
                <a:rPr lang="en-US" sz="1000" dirty="0" smtClean="0">
                  <a:solidFill>
                    <a:schemeClr val="tx1">
                      <a:lumMod val="85000"/>
                      <a:lumOff val="15000"/>
                    </a:schemeClr>
                  </a:solidFill>
                  <a:latin typeface="Arial"/>
                  <a:cs typeface="Arial"/>
                </a:rPr>
                <a:t>DMZ1</a:t>
              </a:r>
              <a:r>
                <a:rPr lang="en-US" altLang="zh-TW" sz="1000" dirty="0" smtClean="0">
                  <a:solidFill>
                    <a:schemeClr val="tx1">
                      <a:lumMod val="85000"/>
                      <a:lumOff val="15000"/>
                    </a:schemeClr>
                  </a:solidFill>
                  <a:latin typeface="Arial"/>
                  <a:cs typeface="Arial"/>
                </a:rPr>
                <a:t>/2/3</a:t>
              </a:r>
              <a:endParaRPr lang="en-US" sz="1000" dirty="0" smtClean="0">
                <a:solidFill>
                  <a:schemeClr val="tx1">
                    <a:lumMod val="85000"/>
                    <a:lumOff val="15000"/>
                  </a:schemeClr>
                </a:solidFill>
                <a:latin typeface="Arial"/>
                <a:cs typeface="Arial"/>
              </a:endParaRPr>
            </a:p>
          </p:txBody>
        </p:sp>
        <p:sp>
          <p:nvSpPr>
            <p:cNvPr id="2705" name="Rectangle 2704"/>
            <p:cNvSpPr/>
            <p:nvPr/>
          </p:nvSpPr>
          <p:spPr bwMode="auto">
            <a:xfrm>
              <a:off x="1977594" y="2723982"/>
              <a:ext cx="931925" cy="1795161"/>
            </a:xfrm>
            <a:prstGeom prst="rect">
              <a:avLst/>
            </a:prstGeom>
            <a:solidFill>
              <a:schemeClr val="bg1"/>
            </a:solidFill>
            <a:ln w="12700" cap="flat" cmpd="sng" algn="ctr">
              <a:solidFill>
                <a:schemeClr val="tx1">
                  <a:lumMod val="85000"/>
                  <a:lumOff val="15000"/>
                </a:schemeClr>
              </a:solidFill>
              <a:prstDash val="sysDash"/>
              <a:miter lim="800000"/>
              <a:headEnd type="none" w="med" len="med"/>
              <a:tailEnd type="none" w="med" len="med"/>
            </a:ln>
            <a:effectLst/>
          </p:spPr>
          <p:txBody>
            <a:bodyPr rot="0" spcFirstLastPara="0" vertOverflow="overflow" horzOverflow="overflow" vert="horz" wrap="square" lIns="138239" tIns="69119" rIns="138239" bIns="69119" numCol="1" spcCol="0" rtlCol="0" fromWordArt="0" anchor="t" anchorCtr="0" forceAA="0" compatLnSpc="1">
              <a:prstTxWarp prst="textNoShape">
                <a:avLst/>
              </a:prstTxWarp>
              <a:normAutofit/>
            </a:bodyPr>
            <a:lstStyle/>
            <a:p>
              <a:pPr algn="ctr" defTabSz="1461590" fontAlgn="base">
                <a:spcBef>
                  <a:spcPct val="0"/>
                </a:spcBef>
                <a:spcAft>
                  <a:spcPct val="0"/>
                </a:spcAft>
              </a:pPr>
              <a:endParaRPr lang="en-US" sz="1200" dirty="0" smtClean="0">
                <a:solidFill>
                  <a:schemeClr val="bg2"/>
                </a:solidFill>
                <a:latin typeface="Arial" charset="0"/>
                <a:cs typeface="Arial" charset="0"/>
              </a:endParaRPr>
            </a:p>
          </p:txBody>
        </p:sp>
        <p:sp>
          <p:nvSpPr>
            <p:cNvPr id="2706" name="TextBox 2705"/>
            <p:cNvSpPr txBox="1"/>
            <p:nvPr/>
          </p:nvSpPr>
          <p:spPr>
            <a:xfrm>
              <a:off x="1997632" y="2748453"/>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a:solidFill>
                    <a:schemeClr val="tx1">
                      <a:lumMod val="85000"/>
                      <a:lumOff val="15000"/>
                    </a:schemeClr>
                  </a:solidFill>
                  <a:cs typeface="Arial"/>
                </a:rPr>
                <a:t>ServerFarm1</a:t>
              </a:r>
              <a:endParaRPr lang="en-US" sz="900" dirty="0" smtClean="0">
                <a:solidFill>
                  <a:schemeClr val="tx1">
                    <a:lumMod val="85000"/>
                    <a:lumOff val="15000"/>
                  </a:schemeClr>
                </a:solidFill>
                <a:latin typeface="Arial"/>
                <a:cs typeface="Arial"/>
              </a:endParaRPr>
            </a:p>
          </p:txBody>
        </p:sp>
        <p:sp>
          <p:nvSpPr>
            <p:cNvPr id="2707" name="TextBox 2706"/>
            <p:cNvSpPr txBox="1"/>
            <p:nvPr/>
          </p:nvSpPr>
          <p:spPr>
            <a:xfrm>
              <a:off x="4037394" y="2747091"/>
              <a:ext cx="918756" cy="230832"/>
            </a:xfrm>
            <a:prstGeom prst="rect">
              <a:avLst/>
            </a:prstGeom>
            <a:solidFill>
              <a:schemeClr val="bg1">
                <a:lumMod val="85000"/>
              </a:schemeClr>
            </a:solidFill>
          </p:spPr>
          <p:txBody>
            <a:bodyPr wrap="square" lIns="91440" tIns="45720" rIns="91440" bIns="45720" rtlCol="0" anchor="t">
              <a:spAutoFit/>
            </a:bodyPr>
            <a:lstStyle/>
            <a:p>
              <a:pPr algn="ctr"/>
              <a:r>
                <a:rPr lang="en-US" sz="900" dirty="0" smtClean="0">
                  <a:solidFill>
                    <a:schemeClr val="tx1">
                      <a:lumMod val="85000"/>
                      <a:lumOff val="15000"/>
                    </a:schemeClr>
                  </a:solidFill>
                  <a:cs typeface="Arial"/>
                </a:rPr>
                <a:t>Testing/Dev</a:t>
              </a:r>
              <a:endParaRPr lang="en-US" sz="900" dirty="0" smtClean="0">
                <a:solidFill>
                  <a:schemeClr val="tx1">
                    <a:lumMod val="85000"/>
                    <a:lumOff val="15000"/>
                  </a:schemeClr>
                </a:solidFill>
                <a:latin typeface="Arial"/>
                <a:cs typeface="Arial"/>
              </a:endParaRPr>
            </a:p>
          </p:txBody>
        </p:sp>
        <p:grpSp>
          <p:nvGrpSpPr>
            <p:cNvPr id="2708" name="Group 2707"/>
            <p:cNvGrpSpPr/>
            <p:nvPr/>
          </p:nvGrpSpPr>
          <p:grpSpPr>
            <a:xfrm>
              <a:off x="4267330" y="2988986"/>
              <a:ext cx="151748" cy="114049"/>
              <a:chOff x="1445223" y="5224606"/>
              <a:chExt cx="476251" cy="222250"/>
            </a:xfrm>
          </p:grpSpPr>
          <p:sp>
            <p:nvSpPr>
              <p:cNvPr id="3038"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09" name="Group 2708"/>
            <p:cNvGrpSpPr/>
            <p:nvPr/>
          </p:nvGrpSpPr>
          <p:grpSpPr>
            <a:xfrm>
              <a:off x="4529458" y="2985938"/>
              <a:ext cx="151748" cy="114049"/>
              <a:chOff x="1445223" y="5224606"/>
              <a:chExt cx="476251" cy="222250"/>
            </a:xfrm>
          </p:grpSpPr>
          <p:sp>
            <p:nvSpPr>
              <p:cNvPr id="3025"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0" name="Group 2709"/>
            <p:cNvGrpSpPr/>
            <p:nvPr/>
          </p:nvGrpSpPr>
          <p:grpSpPr>
            <a:xfrm>
              <a:off x="2220769" y="3002951"/>
              <a:ext cx="151748" cy="114049"/>
              <a:chOff x="1445223" y="5224606"/>
              <a:chExt cx="476251" cy="222250"/>
            </a:xfrm>
          </p:grpSpPr>
          <p:sp>
            <p:nvSpPr>
              <p:cNvPr id="3012"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1" name="Group 2710"/>
            <p:cNvGrpSpPr/>
            <p:nvPr/>
          </p:nvGrpSpPr>
          <p:grpSpPr>
            <a:xfrm>
              <a:off x="2482897" y="2999903"/>
              <a:ext cx="151748" cy="114049"/>
              <a:chOff x="1445223" y="5224606"/>
              <a:chExt cx="476251" cy="222250"/>
            </a:xfrm>
          </p:grpSpPr>
          <p:sp>
            <p:nvSpPr>
              <p:cNvPr id="2999" name="Rectangle 26"/>
              <p:cNvSpPr>
                <a:spLocks noChangeArrowheads="1"/>
              </p:cNvSpPr>
              <p:nvPr/>
            </p:nvSpPr>
            <p:spPr bwMode="auto">
              <a:xfrm>
                <a:off x="1445223"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Rectangle 27"/>
              <p:cNvSpPr>
                <a:spLocks noChangeArrowheads="1"/>
              </p:cNvSpPr>
              <p:nvPr/>
            </p:nvSpPr>
            <p:spPr bwMode="auto">
              <a:xfrm>
                <a:off x="1445223"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Rectangle 28"/>
              <p:cNvSpPr>
                <a:spLocks noChangeArrowheads="1"/>
              </p:cNvSpPr>
              <p:nvPr/>
            </p:nvSpPr>
            <p:spPr bwMode="auto">
              <a:xfrm>
                <a:off x="1875436" y="5303981"/>
                <a:ext cx="46038"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Rectangle 29"/>
              <p:cNvSpPr>
                <a:spLocks noChangeArrowheads="1"/>
              </p:cNvSpPr>
              <p:nvPr/>
            </p:nvSpPr>
            <p:spPr bwMode="auto">
              <a:xfrm>
                <a:off x="1569048"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Rectangle 30"/>
              <p:cNvSpPr>
                <a:spLocks noChangeArrowheads="1"/>
              </p:cNvSpPr>
              <p:nvPr/>
            </p:nvSpPr>
            <p:spPr bwMode="auto">
              <a:xfrm>
                <a:off x="1507136"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Rectangle 31"/>
              <p:cNvSpPr>
                <a:spLocks noChangeArrowheads="1"/>
              </p:cNvSpPr>
              <p:nvPr/>
            </p:nvSpPr>
            <p:spPr bwMode="auto">
              <a:xfrm>
                <a:off x="1629373"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Rectangle 32"/>
              <p:cNvSpPr>
                <a:spLocks noChangeArrowheads="1"/>
              </p:cNvSpPr>
              <p:nvPr/>
            </p:nvSpPr>
            <p:spPr bwMode="auto">
              <a:xfrm>
                <a:off x="1753198" y="5303981"/>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Rectangle 33"/>
              <p:cNvSpPr>
                <a:spLocks noChangeArrowheads="1"/>
              </p:cNvSpPr>
              <p:nvPr/>
            </p:nvSpPr>
            <p:spPr bwMode="auto">
              <a:xfrm>
                <a:off x="1691286" y="522460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Rectangle 34"/>
              <p:cNvSpPr>
                <a:spLocks noChangeArrowheads="1"/>
              </p:cNvSpPr>
              <p:nvPr/>
            </p:nvSpPr>
            <p:spPr bwMode="auto">
              <a:xfrm>
                <a:off x="1815111" y="522460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Rectangle 35"/>
              <p:cNvSpPr>
                <a:spLocks noChangeArrowheads="1"/>
              </p:cNvSpPr>
              <p:nvPr/>
            </p:nvSpPr>
            <p:spPr bwMode="auto">
              <a:xfrm>
                <a:off x="1445223"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Rectangle 36"/>
              <p:cNvSpPr>
                <a:spLocks noChangeArrowheads="1"/>
              </p:cNvSpPr>
              <p:nvPr/>
            </p:nvSpPr>
            <p:spPr bwMode="auto">
              <a:xfrm>
                <a:off x="1569048"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Rectangle 37"/>
              <p:cNvSpPr>
                <a:spLocks noChangeArrowheads="1"/>
              </p:cNvSpPr>
              <p:nvPr/>
            </p:nvSpPr>
            <p:spPr bwMode="auto">
              <a:xfrm>
                <a:off x="1691286" y="5383356"/>
                <a:ext cx="107950"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Rectangle 38"/>
              <p:cNvSpPr>
                <a:spLocks noChangeArrowheads="1"/>
              </p:cNvSpPr>
              <p:nvPr/>
            </p:nvSpPr>
            <p:spPr bwMode="auto">
              <a:xfrm>
                <a:off x="1815111" y="5383356"/>
                <a:ext cx="106363" cy="6350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2" name="Group 2711"/>
            <p:cNvGrpSpPr/>
            <p:nvPr/>
          </p:nvGrpSpPr>
          <p:grpSpPr>
            <a:xfrm>
              <a:off x="2054152" y="4072919"/>
              <a:ext cx="506870" cy="497659"/>
              <a:chOff x="2273011" y="5196758"/>
              <a:chExt cx="506870" cy="497659"/>
            </a:xfrm>
          </p:grpSpPr>
          <p:grpSp>
            <p:nvGrpSpPr>
              <p:cNvPr id="2991" name="Group 2990"/>
              <p:cNvGrpSpPr/>
              <p:nvPr/>
            </p:nvGrpSpPr>
            <p:grpSpPr>
              <a:xfrm>
                <a:off x="2321033" y="5196758"/>
                <a:ext cx="341391" cy="319335"/>
                <a:chOff x="4153106" y="1212608"/>
                <a:chExt cx="465139" cy="434976"/>
              </a:xfrm>
              <a:solidFill>
                <a:schemeClr val="bg2"/>
              </a:solidFill>
            </p:grpSpPr>
            <p:sp>
              <p:nvSpPr>
                <p:cNvPr id="299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92" name="TextBox 299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11</a:t>
                </a:r>
                <a:endParaRPr lang="en-US" sz="800" dirty="0" smtClean="0">
                  <a:solidFill>
                    <a:schemeClr val="bg2"/>
                  </a:solidFill>
                </a:endParaRPr>
              </a:p>
            </p:txBody>
          </p:sp>
        </p:grpSp>
        <p:grpSp>
          <p:nvGrpSpPr>
            <p:cNvPr id="2713" name="Group 2712"/>
            <p:cNvGrpSpPr/>
            <p:nvPr/>
          </p:nvGrpSpPr>
          <p:grpSpPr>
            <a:xfrm>
              <a:off x="2453076" y="4072919"/>
              <a:ext cx="506870" cy="497659"/>
              <a:chOff x="2273011" y="5196758"/>
              <a:chExt cx="506870" cy="497659"/>
            </a:xfrm>
          </p:grpSpPr>
          <p:grpSp>
            <p:nvGrpSpPr>
              <p:cNvPr id="2983" name="Group 2982"/>
              <p:cNvGrpSpPr/>
              <p:nvPr/>
            </p:nvGrpSpPr>
            <p:grpSpPr>
              <a:xfrm>
                <a:off x="2321033" y="5196758"/>
                <a:ext cx="341391" cy="319335"/>
                <a:chOff x="4153106" y="1212608"/>
                <a:chExt cx="465139" cy="434976"/>
              </a:xfrm>
              <a:solidFill>
                <a:schemeClr val="bg2"/>
              </a:solidFill>
            </p:grpSpPr>
            <p:sp>
              <p:nvSpPr>
                <p:cNvPr id="298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8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8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8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8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9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84" name="TextBox 2983"/>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1</a:t>
                </a:r>
                <a:r>
                  <a:rPr lang="en-US" sz="800" dirty="0" smtClean="0">
                    <a:solidFill>
                      <a:schemeClr val="bg2"/>
                    </a:solidFill>
                  </a:rPr>
                  <a:t>2</a:t>
                </a:r>
              </a:p>
            </p:txBody>
          </p:sp>
        </p:grpSp>
        <p:sp>
          <p:nvSpPr>
            <p:cNvPr id="2714" name="Rounded Rectangle 2713"/>
            <p:cNvSpPr/>
            <p:nvPr/>
          </p:nvSpPr>
          <p:spPr bwMode="auto">
            <a:xfrm>
              <a:off x="2107517" y="3438048"/>
              <a:ext cx="670573" cy="365606"/>
            </a:xfrm>
            <a:prstGeom prst="roundRect">
              <a:avLst/>
            </a:prstGeom>
            <a:solidFill>
              <a:schemeClr val="accent1">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2715" name="Group 2714"/>
            <p:cNvGrpSpPr/>
            <p:nvPr/>
          </p:nvGrpSpPr>
          <p:grpSpPr>
            <a:xfrm>
              <a:off x="2203755" y="3121542"/>
              <a:ext cx="201580" cy="134125"/>
              <a:chOff x="5173870" y="3211271"/>
              <a:chExt cx="360363" cy="239713"/>
            </a:xfrm>
            <a:solidFill>
              <a:schemeClr val="bg2"/>
            </a:solidFill>
          </p:grpSpPr>
          <p:sp>
            <p:nvSpPr>
              <p:cNvPr id="298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6" name="Group 2715"/>
            <p:cNvGrpSpPr/>
            <p:nvPr/>
          </p:nvGrpSpPr>
          <p:grpSpPr>
            <a:xfrm>
              <a:off x="2460199" y="3119652"/>
              <a:ext cx="201580" cy="134125"/>
              <a:chOff x="5173870" y="3211271"/>
              <a:chExt cx="360363" cy="239713"/>
            </a:xfrm>
            <a:solidFill>
              <a:schemeClr val="bg2"/>
            </a:solidFill>
          </p:grpSpPr>
          <p:sp>
            <p:nvSpPr>
              <p:cNvPr id="297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7" name="Group 2716"/>
            <p:cNvGrpSpPr/>
            <p:nvPr/>
          </p:nvGrpSpPr>
          <p:grpSpPr>
            <a:xfrm>
              <a:off x="2218995" y="3859158"/>
              <a:ext cx="201580" cy="134125"/>
              <a:chOff x="5173870" y="3211271"/>
              <a:chExt cx="360363" cy="239713"/>
            </a:xfrm>
            <a:solidFill>
              <a:schemeClr val="bg2"/>
            </a:solidFill>
          </p:grpSpPr>
          <p:sp>
            <p:nvSpPr>
              <p:cNvPr id="297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18" name="Group 2717"/>
            <p:cNvGrpSpPr/>
            <p:nvPr/>
          </p:nvGrpSpPr>
          <p:grpSpPr>
            <a:xfrm>
              <a:off x="2475439" y="3857268"/>
              <a:ext cx="201580" cy="134125"/>
              <a:chOff x="5173870" y="3211271"/>
              <a:chExt cx="360363" cy="239713"/>
            </a:xfrm>
            <a:solidFill>
              <a:schemeClr val="bg2"/>
            </a:solidFill>
          </p:grpSpPr>
          <p:sp>
            <p:nvSpPr>
              <p:cNvPr id="2975"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19" name="TextBox 2718"/>
            <p:cNvSpPr txBox="1"/>
            <p:nvPr/>
          </p:nvSpPr>
          <p:spPr>
            <a:xfrm>
              <a:off x="2061953" y="3558567"/>
              <a:ext cx="764953" cy="246221"/>
            </a:xfrm>
            <a:prstGeom prst="rect">
              <a:avLst/>
            </a:prstGeom>
            <a:noFill/>
          </p:spPr>
          <p:txBody>
            <a:bodyPr wrap="none" rtlCol="0">
              <a:spAutoFit/>
            </a:bodyPr>
            <a:lstStyle/>
            <a:p>
              <a:r>
                <a:rPr lang="en-US" altLang="zh-TW" sz="1000" dirty="0" err="1" smtClean="0">
                  <a:solidFill>
                    <a:schemeClr val="bg2"/>
                  </a:solidFill>
                </a:rPr>
                <a:t>vSLB</a:t>
              </a:r>
              <a:r>
                <a:rPr lang="en-US" altLang="zh-TW" sz="1000" dirty="0" smtClean="0">
                  <a:solidFill>
                    <a:schemeClr val="bg2"/>
                  </a:solidFill>
                </a:rPr>
                <a:t>/SSL</a:t>
              </a:r>
              <a:endParaRPr lang="en-US" sz="1000" dirty="0" smtClean="0">
                <a:solidFill>
                  <a:schemeClr val="bg2"/>
                </a:solidFill>
              </a:endParaRPr>
            </a:p>
          </p:txBody>
        </p:sp>
        <p:sp>
          <p:nvSpPr>
            <p:cNvPr id="2720" name="Rounded Rectangle 2719"/>
            <p:cNvSpPr/>
            <p:nvPr/>
          </p:nvSpPr>
          <p:spPr bwMode="auto">
            <a:xfrm>
              <a:off x="3065058" y="3421145"/>
              <a:ext cx="823057" cy="363003"/>
            </a:xfrm>
            <a:prstGeom prst="roundRect">
              <a:avLst/>
            </a:prstGeom>
            <a:solidFill>
              <a:schemeClr val="accent6">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2721" name="Group 2720"/>
            <p:cNvGrpSpPr/>
            <p:nvPr/>
          </p:nvGrpSpPr>
          <p:grpSpPr>
            <a:xfrm>
              <a:off x="3194139" y="3117635"/>
              <a:ext cx="201580" cy="134125"/>
              <a:chOff x="5173870" y="3211271"/>
              <a:chExt cx="360363" cy="239713"/>
            </a:xfrm>
            <a:solidFill>
              <a:schemeClr val="bg2"/>
            </a:solidFill>
          </p:grpSpPr>
          <p:sp>
            <p:nvSpPr>
              <p:cNvPr id="2973"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22" name="Group 2721"/>
            <p:cNvGrpSpPr/>
            <p:nvPr/>
          </p:nvGrpSpPr>
          <p:grpSpPr>
            <a:xfrm>
              <a:off x="3450583" y="3115745"/>
              <a:ext cx="201580" cy="134125"/>
              <a:chOff x="5173870" y="3211271"/>
              <a:chExt cx="360363" cy="239713"/>
            </a:xfrm>
            <a:solidFill>
              <a:schemeClr val="bg2"/>
            </a:solidFill>
          </p:grpSpPr>
          <p:sp>
            <p:nvSpPr>
              <p:cNvPr id="297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23" name="TextBox 2722"/>
            <p:cNvSpPr txBox="1"/>
            <p:nvPr/>
          </p:nvSpPr>
          <p:spPr>
            <a:xfrm>
              <a:off x="3025816" y="3568704"/>
              <a:ext cx="912429"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SLB</a:t>
              </a:r>
              <a:r>
                <a:rPr lang="en-US" sz="800" dirty="0" smtClean="0">
                  <a:solidFill>
                    <a:schemeClr val="bg2"/>
                  </a:solidFill>
                </a:rPr>
                <a:t>/SSL</a:t>
              </a:r>
              <a:r>
                <a:rPr lang="en-US" altLang="zh-TW" sz="800" dirty="0" smtClean="0">
                  <a:solidFill>
                    <a:schemeClr val="bg2"/>
                  </a:solidFill>
                </a:rPr>
                <a:t>/WAF</a:t>
              </a:r>
              <a:endParaRPr lang="en-US" sz="800" dirty="0" smtClean="0">
                <a:solidFill>
                  <a:schemeClr val="bg2"/>
                </a:solidFill>
              </a:endParaRPr>
            </a:p>
          </p:txBody>
        </p:sp>
        <p:grpSp>
          <p:nvGrpSpPr>
            <p:cNvPr id="2724" name="Group 2723"/>
            <p:cNvGrpSpPr/>
            <p:nvPr/>
          </p:nvGrpSpPr>
          <p:grpSpPr>
            <a:xfrm>
              <a:off x="3044536" y="4069012"/>
              <a:ext cx="449162" cy="497659"/>
              <a:chOff x="2273011" y="5196758"/>
              <a:chExt cx="449162" cy="497659"/>
            </a:xfrm>
          </p:grpSpPr>
          <p:grpSp>
            <p:nvGrpSpPr>
              <p:cNvPr id="2963" name="Group 2962"/>
              <p:cNvGrpSpPr/>
              <p:nvPr/>
            </p:nvGrpSpPr>
            <p:grpSpPr>
              <a:xfrm>
                <a:off x="2321033" y="5196758"/>
                <a:ext cx="341391" cy="319335"/>
                <a:chOff x="4153106" y="1212608"/>
                <a:chExt cx="465139" cy="434976"/>
              </a:xfrm>
              <a:solidFill>
                <a:schemeClr val="bg2"/>
              </a:solidFill>
            </p:grpSpPr>
            <p:sp>
              <p:nvSpPr>
                <p:cNvPr id="2965"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6"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7"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8"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9"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70"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64" name="TextBox 2963"/>
              <p:cNvSpPr txBox="1"/>
              <p:nvPr/>
            </p:nvSpPr>
            <p:spPr>
              <a:xfrm>
                <a:off x="2273011" y="5478973"/>
                <a:ext cx="449162" cy="215444"/>
              </a:xfrm>
              <a:prstGeom prst="rect">
                <a:avLst/>
              </a:prstGeom>
              <a:noFill/>
            </p:spPr>
            <p:txBody>
              <a:bodyPr wrap="none" rtlCol="0">
                <a:spAutoFit/>
              </a:bodyPr>
              <a:lstStyle/>
              <a:p>
                <a:r>
                  <a:rPr lang="en-US" sz="800" smtClean="0">
                    <a:solidFill>
                      <a:schemeClr val="bg2"/>
                    </a:solidFill>
                  </a:rPr>
                  <a:t>APP1</a:t>
                </a:r>
                <a:endParaRPr lang="en-US" sz="800" dirty="0" smtClean="0">
                  <a:solidFill>
                    <a:schemeClr val="bg2"/>
                  </a:solidFill>
                </a:endParaRPr>
              </a:p>
            </p:txBody>
          </p:sp>
        </p:grpSp>
        <p:grpSp>
          <p:nvGrpSpPr>
            <p:cNvPr id="2725" name="Group 2724"/>
            <p:cNvGrpSpPr/>
            <p:nvPr/>
          </p:nvGrpSpPr>
          <p:grpSpPr>
            <a:xfrm>
              <a:off x="3443460" y="4069012"/>
              <a:ext cx="449162" cy="497659"/>
              <a:chOff x="2273011" y="5196758"/>
              <a:chExt cx="449162" cy="497659"/>
            </a:xfrm>
          </p:grpSpPr>
          <p:grpSp>
            <p:nvGrpSpPr>
              <p:cNvPr id="2955" name="Group 2954"/>
              <p:cNvGrpSpPr/>
              <p:nvPr/>
            </p:nvGrpSpPr>
            <p:grpSpPr>
              <a:xfrm>
                <a:off x="2321033" y="5196758"/>
                <a:ext cx="341391" cy="319335"/>
                <a:chOff x="4153106" y="1212608"/>
                <a:chExt cx="465139" cy="434976"/>
              </a:xfrm>
              <a:solidFill>
                <a:schemeClr val="bg2"/>
              </a:solidFill>
            </p:grpSpPr>
            <p:sp>
              <p:nvSpPr>
                <p:cNvPr id="2957"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58"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59"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0"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1"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62"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56" name="TextBox 2955"/>
              <p:cNvSpPr txBox="1"/>
              <p:nvPr/>
            </p:nvSpPr>
            <p:spPr>
              <a:xfrm>
                <a:off x="2273011" y="5478973"/>
                <a:ext cx="449162" cy="215444"/>
              </a:xfrm>
              <a:prstGeom prst="rect">
                <a:avLst/>
              </a:prstGeom>
              <a:noFill/>
            </p:spPr>
            <p:txBody>
              <a:bodyPr wrap="none" rtlCol="0">
                <a:spAutoFit/>
              </a:bodyPr>
              <a:lstStyle/>
              <a:p>
                <a:r>
                  <a:rPr lang="en-US" sz="800" dirty="0" smtClean="0">
                    <a:solidFill>
                      <a:schemeClr val="bg2"/>
                    </a:solidFill>
                  </a:rPr>
                  <a:t>APP2</a:t>
                </a:r>
              </a:p>
            </p:txBody>
          </p:sp>
        </p:grpSp>
        <p:grpSp>
          <p:nvGrpSpPr>
            <p:cNvPr id="2726" name="Group 2725"/>
            <p:cNvGrpSpPr/>
            <p:nvPr/>
          </p:nvGrpSpPr>
          <p:grpSpPr>
            <a:xfrm>
              <a:off x="3209379" y="3855251"/>
              <a:ext cx="201580" cy="134125"/>
              <a:chOff x="5173870" y="3211271"/>
              <a:chExt cx="360363" cy="239713"/>
            </a:xfrm>
            <a:solidFill>
              <a:schemeClr val="bg2"/>
            </a:solidFill>
          </p:grpSpPr>
          <p:sp>
            <p:nvSpPr>
              <p:cNvPr id="2953"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27" name="Group 2726"/>
            <p:cNvGrpSpPr/>
            <p:nvPr/>
          </p:nvGrpSpPr>
          <p:grpSpPr>
            <a:xfrm>
              <a:off x="3465823" y="3853361"/>
              <a:ext cx="201580" cy="134125"/>
              <a:chOff x="5173870" y="3211271"/>
              <a:chExt cx="360363" cy="239713"/>
            </a:xfrm>
            <a:solidFill>
              <a:schemeClr val="bg2"/>
            </a:solidFill>
          </p:grpSpPr>
          <p:sp>
            <p:nvSpPr>
              <p:cNvPr id="2951"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28" name="Group 2727"/>
            <p:cNvGrpSpPr/>
            <p:nvPr/>
          </p:nvGrpSpPr>
          <p:grpSpPr>
            <a:xfrm>
              <a:off x="4082311" y="3141869"/>
              <a:ext cx="924514" cy="1450926"/>
              <a:chOff x="5399340" y="3126227"/>
              <a:chExt cx="924514" cy="1450926"/>
            </a:xfrm>
          </p:grpSpPr>
          <p:sp>
            <p:nvSpPr>
              <p:cNvPr id="2879" name="Rounded Rectangle 2878"/>
              <p:cNvSpPr/>
              <p:nvPr/>
            </p:nvSpPr>
            <p:spPr bwMode="auto">
              <a:xfrm>
                <a:off x="5404774" y="3469735"/>
                <a:ext cx="823057" cy="363003"/>
              </a:xfrm>
              <a:prstGeom prst="roundRect">
                <a:avLst/>
              </a:prstGeom>
              <a:solidFill>
                <a:schemeClr val="accent2">
                  <a:lumMod val="20000"/>
                  <a:lumOff val="80000"/>
                </a:schemeClr>
              </a:solidFill>
              <a:ln w="22225" cap="flat" cmpd="sng" algn="ctr">
                <a:noFill/>
                <a:prstDash val="solid"/>
                <a:round/>
                <a:headEnd type="none" w="med" len="med"/>
                <a:tailEnd type="none" w="med" len="med"/>
              </a:ln>
              <a:effectLst/>
            </p:spPr>
            <p:txBody>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p>
                <a:pPr algn="ctr" defTabSz="1461590" fontAlgn="base">
                  <a:spcBef>
                    <a:spcPct val="0"/>
                  </a:spcBef>
                  <a:spcAft>
                    <a:spcPct val="0"/>
                  </a:spcAft>
                </a:pPr>
                <a:endParaRPr lang="en-US" sz="2000" dirty="0" smtClean="0">
                  <a:solidFill>
                    <a:schemeClr val="bg1"/>
                  </a:solidFill>
                  <a:latin typeface="Arial" charset="0"/>
                  <a:cs typeface="Arial" charset="0"/>
                </a:endParaRPr>
              </a:p>
            </p:txBody>
          </p:sp>
          <p:grpSp>
            <p:nvGrpSpPr>
              <p:cNvPr id="2880" name="Group 2879"/>
              <p:cNvGrpSpPr/>
              <p:nvPr/>
            </p:nvGrpSpPr>
            <p:grpSpPr>
              <a:xfrm>
                <a:off x="5567663" y="3128117"/>
                <a:ext cx="201580" cy="134125"/>
                <a:chOff x="5173870" y="3211271"/>
                <a:chExt cx="360363" cy="239713"/>
              </a:xfrm>
              <a:solidFill>
                <a:schemeClr val="bg2"/>
              </a:solidFill>
            </p:grpSpPr>
            <p:sp>
              <p:nvSpPr>
                <p:cNvPr id="294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81" name="Group 2880"/>
              <p:cNvGrpSpPr/>
              <p:nvPr/>
            </p:nvGrpSpPr>
            <p:grpSpPr>
              <a:xfrm>
                <a:off x="5824107" y="3126227"/>
                <a:ext cx="201580" cy="134125"/>
                <a:chOff x="5173870" y="3211271"/>
                <a:chExt cx="360363" cy="239713"/>
              </a:xfrm>
              <a:solidFill>
                <a:schemeClr val="bg2"/>
              </a:solidFill>
            </p:grpSpPr>
            <p:sp>
              <p:nvSpPr>
                <p:cNvPr id="294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82" name="TextBox 2881"/>
              <p:cNvSpPr txBox="1"/>
              <p:nvPr/>
            </p:nvSpPr>
            <p:spPr>
              <a:xfrm>
                <a:off x="5399340" y="3579186"/>
                <a:ext cx="912429" cy="215444"/>
              </a:xfrm>
              <a:prstGeom prst="rect">
                <a:avLst/>
              </a:prstGeom>
              <a:noFill/>
            </p:spPr>
            <p:txBody>
              <a:bodyPr wrap="none" rtlCol="0">
                <a:spAutoFit/>
              </a:bodyPr>
              <a:lstStyle/>
              <a:p>
                <a:r>
                  <a:rPr lang="en-US" altLang="zh-TW" sz="800" dirty="0" err="1" smtClean="0">
                    <a:solidFill>
                      <a:schemeClr val="bg2"/>
                    </a:solidFill>
                  </a:rPr>
                  <a:t>v</a:t>
                </a:r>
                <a:r>
                  <a:rPr lang="en-US" sz="800" dirty="0" err="1" smtClean="0">
                    <a:solidFill>
                      <a:schemeClr val="bg2"/>
                    </a:solidFill>
                  </a:rPr>
                  <a:t>SLB</a:t>
                </a:r>
                <a:r>
                  <a:rPr lang="en-US" sz="800" dirty="0" smtClean="0">
                    <a:solidFill>
                      <a:schemeClr val="bg2"/>
                    </a:solidFill>
                  </a:rPr>
                  <a:t>/SSL</a:t>
                </a:r>
                <a:r>
                  <a:rPr lang="en-US" altLang="zh-TW" sz="800" dirty="0" smtClean="0">
                    <a:solidFill>
                      <a:schemeClr val="bg2"/>
                    </a:solidFill>
                  </a:rPr>
                  <a:t>/WAF</a:t>
                </a:r>
                <a:endParaRPr lang="en-US" sz="800" dirty="0" smtClean="0">
                  <a:solidFill>
                    <a:schemeClr val="bg2"/>
                  </a:solidFill>
                </a:endParaRPr>
              </a:p>
            </p:txBody>
          </p:sp>
          <p:grpSp>
            <p:nvGrpSpPr>
              <p:cNvPr id="2883" name="Group 2882"/>
              <p:cNvGrpSpPr/>
              <p:nvPr/>
            </p:nvGrpSpPr>
            <p:grpSpPr>
              <a:xfrm>
                <a:off x="5418060" y="4079494"/>
                <a:ext cx="506870" cy="497659"/>
                <a:chOff x="2273011" y="5196758"/>
                <a:chExt cx="506870" cy="497659"/>
              </a:xfrm>
            </p:grpSpPr>
            <p:grpSp>
              <p:nvGrpSpPr>
                <p:cNvPr id="2939" name="Group 2938"/>
                <p:cNvGrpSpPr/>
                <p:nvPr/>
              </p:nvGrpSpPr>
              <p:grpSpPr>
                <a:xfrm>
                  <a:off x="2321033" y="5196758"/>
                  <a:ext cx="341391" cy="319335"/>
                  <a:chOff x="4153106" y="1212608"/>
                  <a:chExt cx="465139" cy="434976"/>
                </a:xfrm>
                <a:solidFill>
                  <a:schemeClr val="bg2"/>
                </a:solidFill>
              </p:grpSpPr>
              <p:sp>
                <p:nvSpPr>
                  <p:cNvPr id="2941"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42"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43"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44"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45"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46"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40" name="TextBox 2939"/>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1</a:t>
                  </a:r>
                </a:p>
              </p:txBody>
            </p:sp>
          </p:grpSp>
          <p:grpSp>
            <p:nvGrpSpPr>
              <p:cNvPr id="2884" name="Group 2883"/>
              <p:cNvGrpSpPr/>
              <p:nvPr/>
            </p:nvGrpSpPr>
            <p:grpSpPr>
              <a:xfrm>
                <a:off x="5816984" y="4079494"/>
                <a:ext cx="506870" cy="497659"/>
                <a:chOff x="2273011" y="5196758"/>
                <a:chExt cx="506870" cy="497659"/>
              </a:xfrm>
            </p:grpSpPr>
            <p:grpSp>
              <p:nvGrpSpPr>
                <p:cNvPr id="2931" name="Group 2930"/>
                <p:cNvGrpSpPr/>
                <p:nvPr/>
              </p:nvGrpSpPr>
              <p:grpSpPr>
                <a:xfrm>
                  <a:off x="2321033" y="5196758"/>
                  <a:ext cx="341391" cy="319335"/>
                  <a:chOff x="4153106" y="1212608"/>
                  <a:chExt cx="465139" cy="434976"/>
                </a:xfrm>
                <a:solidFill>
                  <a:schemeClr val="bg2"/>
                </a:solidFill>
              </p:grpSpPr>
              <p:sp>
                <p:nvSpPr>
                  <p:cNvPr id="2933" name="Freeform 94"/>
                  <p:cNvSpPr>
                    <a:spLocks noEditPoints="1"/>
                  </p:cNvSpPr>
                  <p:nvPr/>
                </p:nvSpPr>
                <p:spPr bwMode="auto">
                  <a:xfrm>
                    <a:off x="4153106" y="1361833"/>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10 h 85"/>
                      <a:gd name="T12" fmla="*/ 284 w 293"/>
                      <a:gd name="T13" fmla="*/ 10 h 85"/>
                      <a:gd name="T14" fmla="*/ 284 w 293"/>
                      <a:gd name="T15" fmla="*/ 76 h 85"/>
                      <a:gd name="T16" fmla="*/ 10 w 293"/>
                      <a:gd name="T17" fmla="*/ 76 h 85"/>
                      <a:gd name="T18" fmla="*/ 10 w 293"/>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10"/>
                        </a:moveTo>
                        <a:lnTo>
                          <a:pt x="284" y="10"/>
                        </a:lnTo>
                        <a:lnTo>
                          <a:pt x="284" y="76"/>
                        </a:lnTo>
                        <a:lnTo>
                          <a:pt x="10" y="76"/>
                        </a:lnTo>
                        <a:lnTo>
                          <a:pt x="1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34" name="Rectangle 95"/>
                  <p:cNvSpPr>
                    <a:spLocks noChangeArrowheads="1"/>
                  </p:cNvSpPr>
                  <p:nvPr/>
                </p:nvSpPr>
                <p:spPr bwMode="auto">
                  <a:xfrm>
                    <a:off x="4199145" y="1422158"/>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35" name="Freeform 96"/>
                  <p:cNvSpPr>
                    <a:spLocks noEditPoints="1"/>
                  </p:cNvSpPr>
                  <p:nvPr/>
                </p:nvSpPr>
                <p:spPr bwMode="auto">
                  <a:xfrm>
                    <a:off x="4153107" y="1212608"/>
                    <a:ext cx="465138" cy="134938"/>
                  </a:xfrm>
                  <a:custGeom>
                    <a:avLst/>
                    <a:gdLst>
                      <a:gd name="T0" fmla="*/ 0 w 293"/>
                      <a:gd name="T1" fmla="*/ 0 h 85"/>
                      <a:gd name="T2" fmla="*/ 0 w 293"/>
                      <a:gd name="T3" fmla="*/ 85 h 85"/>
                      <a:gd name="T4" fmla="*/ 293 w 293"/>
                      <a:gd name="T5" fmla="*/ 85 h 85"/>
                      <a:gd name="T6" fmla="*/ 293 w 293"/>
                      <a:gd name="T7" fmla="*/ 0 h 85"/>
                      <a:gd name="T8" fmla="*/ 0 w 293"/>
                      <a:gd name="T9" fmla="*/ 0 h 85"/>
                      <a:gd name="T10" fmla="*/ 284 w 293"/>
                      <a:gd name="T11" fmla="*/ 75 h 85"/>
                      <a:gd name="T12" fmla="*/ 10 w 293"/>
                      <a:gd name="T13" fmla="*/ 75 h 85"/>
                      <a:gd name="T14" fmla="*/ 10 w 293"/>
                      <a:gd name="T15" fmla="*/ 9 h 85"/>
                      <a:gd name="T16" fmla="*/ 284 w 293"/>
                      <a:gd name="T17" fmla="*/ 9 h 85"/>
                      <a:gd name="T18" fmla="*/ 284 w 293"/>
                      <a:gd name="T19" fmla="*/ 7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0"/>
                        </a:moveTo>
                        <a:lnTo>
                          <a:pt x="0" y="85"/>
                        </a:lnTo>
                        <a:lnTo>
                          <a:pt x="293" y="85"/>
                        </a:lnTo>
                        <a:lnTo>
                          <a:pt x="293" y="0"/>
                        </a:lnTo>
                        <a:lnTo>
                          <a:pt x="0" y="0"/>
                        </a:lnTo>
                        <a:close/>
                        <a:moveTo>
                          <a:pt x="284" y="75"/>
                        </a:moveTo>
                        <a:lnTo>
                          <a:pt x="10" y="75"/>
                        </a:lnTo>
                        <a:lnTo>
                          <a:pt x="10" y="9"/>
                        </a:lnTo>
                        <a:lnTo>
                          <a:pt x="284" y="9"/>
                        </a:lnTo>
                        <a:lnTo>
                          <a:pt x="284"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36" name="Rectangle 97"/>
                  <p:cNvSpPr>
                    <a:spLocks noChangeArrowheads="1"/>
                  </p:cNvSpPr>
                  <p:nvPr/>
                </p:nvSpPr>
                <p:spPr bwMode="auto">
                  <a:xfrm>
                    <a:off x="4199145" y="1271346"/>
                    <a:ext cx="889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37" name="Freeform 98"/>
                  <p:cNvSpPr>
                    <a:spLocks noEditPoints="1"/>
                  </p:cNvSpPr>
                  <p:nvPr/>
                </p:nvSpPr>
                <p:spPr bwMode="auto">
                  <a:xfrm>
                    <a:off x="4153107" y="1512646"/>
                    <a:ext cx="465138" cy="134938"/>
                  </a:xfrm>
                  <a:custGeom>
                    <a:avLst/>
                    <a:gdLst>
                      <a:gd name="T0" fmla="*/ 0 w 293"/>
                      <a:gd name="T1" fmla="*/ 85 h 85"/>
                      <a:gd name="T2" fmla="*/ 293 w 293"/>
                      <a:gd name="T3" fmla="*/ 85 h 85"/>
                      <a:gd name="T4" fmla="*/ 293 w 293"/>
                      <a:gd name="T5" fmla="*/ 0 h 85"/>
                      <a:gd name="T6" fmla="*/ 0 w 293"/>
                      <a:gd name="T7" fmla="*/ 0 h 85"/>
                      <a:gd name="T8" fmla="*/ 0 w 293"/>
                      <a:gd name="T9" fmla="*/ 85 h 85"/>
                      <a:gd name="T10" fmla="*/ 10 w 293"/>
                      <a:gd name="T11" fmla="*/ 9 h 85"/>
                      <a:gd name="T12" fmla="*/ 284 w 293"/>
                      <a:gd name="T13" fmla="*/ 9 h 85"/>
                      <a:gd name="T14" fmla="*/ 284 w 293"/>
                      <a:gd name="T15" fmla="*/ 76 h 85"/>
                      <a:gd name="T16" fmla="*/ 10 w 293"/>
                      <a:gd name="T17" fmla="*/ 76 h 85"/>
                      <a:gd name="T18" fmla="*/ 10 w 293"/>
                      <a:gd name="T19"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85">
                        <a:moveTo>
                          <a:pt x="0" y="85"/>
                        </a:moveTo>
                        <a:lnTo>
                          <a:pt x="293" y="85"/>
                        </a:lnTo>
                        <a:lnTo>
                          <a:pt x="293" y="0"/>
                        </a:lnTo>
                        <a:lnTo>
                          <a:pt x="0" y="0"/>
                        </a:lnTo>
                        <a:lnTo>
                          <a:pt x="0" y="85"/>
                        </a:lnTo>
                        <a:close/>
                        <a:moveTo>
                          <a:pt x="10" y="9"/>
                        </a:moveTo>
                        <a:lnTo>
                          <a:pt x="284" y="9"/>
                        </a:lnTo>
                        <a:lnTo>
                          <a:pt x="284" y="76"/>
                        </a:lnTo>
                        <a:lnTo>
                          <a:pt x="10" y="76"/>
                        </a:lnTo>
                        <a:lnTo>
                          <a:pt x="1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38" name="Rectangle 99"/>
                  <p:cNvSpPr>
                    <a:spLocks noChangeArrowheads="1"/>
                  </p:cNvSpPr>
                  <p:nvPr/>
                </p:nvSpPr>
                <p:spPr bwMode="auto">
                  <a:xfrm>
                    <a:off x="4199145" y="1572971"/>
                    <a:ext cx="889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sp>
              <p:nvSpPr>
                <p:cNvPr id="2932" name="TextBox 2931"/>
                <p:cNvSpPr txBox="1"/>
                <p:nvPr/>
              </p:nvSpPr>
              <p:spPr>
                <a:xfrm>
                  <a:off x="2273011" y="5478973"/>
                  <a:ext cx="506870" cy="215444"/>
                </a:xfrm>
                <a:prstGeom prst="rect">
                  <a:avLst/>
                </a:prstGeom>
                <a:noFill/>
              </p:spPr>
              <p:txBody>
                <a:bodyPr wrap="none" rtlCol="0">
                  <a:spAutoFit/>
                </a:bodyPr>
                <a:lstStyle/>
                <a:p>
                  <a:r>
                    <a:rPr lang="en-US" sz="800" dirty="0" smtClean="0">
                      <a:solidFill>
                        <a:schemeClr val="bg2"/>
                      </a:solidFill>
                    </a:rPr>
                    <a:t>APP</a:t>
                  </a:r>
                  <a:r>
                    <a:rPr lang="en-US" altLang="zh-TW" sz="800" dirty="0" smtClean="0">
                      <a:solidFill>
                        <a:schemeClr val="bg2"/>
                      </a:solidFill>
                    </a:rPr>
                    <a:t>3</a:t>
                  </a:r>
                  <a:r>
                    <a:rPr lang="en-US" sz="800" dirty="0" smtClean="0">
                      <a:solidFill>
                        <a:schemeClr val="bg2"/>
                      </a:solidFill>
                    </a:rPr>
                    <a:t>2</a:t>
                  </a:r>
                </a:p>
              </p:txBody>
            </p:sp>
          </p:grpSp>
          <p:grpSp>
            <p:nvGrpSpPr>
              <p:cNvPr id="2885" name="Group 2884"/>
              <p:cNvGrpSpPr/>
              <p:nvPr/>
            </p:nvGrpSpPr>
            <p:grpSpPr>
              <a:xfrm>
                <a:off x="5582903" y="3865733"/>
                <a:ext cx="201580" cy="134125"/>
                <a:chOff x="5173870" y="3211271"/>
                <a:chExt cx="360363" cy="239713"/>
              </a:xfrm>
              <a:solidFill>
                <a:schemeClr val="bg2"/>
              </a:solidFill>
            </p:grpSpPr>
            <p:sp>
              <p:nvSpPr>
                <p:cNvPr id="2929"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86" name="Group 2885"/>
              <p:cNvGrpSpPr/>
              <p:nvPr/>
            </p:nvGrpSpPr>
            <p:grpSpPr>
              <a:xfrm>
                <a:off x="5839347" y="3863843"/>
                <a:ext cx="201580" cy="134125"/>
                <a:chOff x="5173870" y="3211271"/>
                <a:chExt cx="360363" cy="239713"/>
              </a:xfrm>
              <a:solidFill>
                <a:schemeClr val="bg2"/>
              </a:solidFill>
            </p:grpSpPr>
            <p:sp>
              <p:nvSpPr>
                <p:cNvPr id="2927" name="Freeform 153"/>
                <p:cNvSpPr>
                  <a:spLocks noEditPoints="1"/>
                </p:cNvSpPr>
                <p:nvPr/>
              </p:nvSpPr>
              <p:spPr bwMode="auto">
                <a:xfrm>
                  <a:off x="5173870" y="3211271"/>
                  <a:ext cx="360363" cy="239713"/>
                </a:xfrm>
                <a:custGeom>
                  <a:avLst/>
                  <a:gdLst>
                    <a:gd name="T0" fmla="*/ 0 w 227"/>
                    <a:gd name="T1" fmla="*/ 0 h 151"/>
                    <a:gd name="T2" fmla="*/ 0 w 227"/>
                    <a:gd name="T3" fmla="*/ 151 h 151"/>
                    <a:gd name="T4" fmla="*/ 227 w 227"/>
                    <a:gd name="T5" fmla="*/ 151 h 151"/>
                    <a:gd name="T6" fmla="*/ 227 w 227"/>
                    <a:gd name="T7" fmla="*/ 0 h 151"/>
                    <a:gd name="T8" fmla="*/ 0 w 227"/>
                    <a:gd name="T9" fmla="*/ 0 h 151"/>
                    <a:gd name="T10" fmla="*/ 218 w 227"/>
                    <a:gd name="T11" fmla="*/ 142 h 151"/>
                    <a:gd name="T12" fmla="*/ 10 w 227"/>
                    <a:gd name="T13" fmla="*/ 142 h 151"/>
                    <a:gd name="T14" fmla="*/ 10 w 227"/>
                    <a:gd name="T15" fmla="*/ 9 h 151"/>
                    <a:gd name="T16" fmla="*/ 218 w 227"/>
                    <a:gd name="T17" fmla="*/ 9 h 151"/>
                    <a:gd name="T18" fmla="*/ 218 w 227"/>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1">
                      <a:moveTo>
                        <a:pt x="0" y="0"/>
                      </a:moveTo>
                      <a:lnTo>
                        <a:pt x="0" y="151"/>
                      </a:lnTo>
                      <a:lnTo>
                        <a:pt x="227" y="151"/>
                      </a:lnTo>
                      <a:lnTo>
                        <a:pt x="227" y="0"/>
                      </a:lnTo>
                      <a:lnTo>
                        <a:pt x="0" y="0"/>
                      </a:lnTo>
                      <a:close/>
                      <a:moveTo>
                        <a:pt x="218" y="142"/>
                      </a:moveTo>
                      <a:lnTo>
                        <a:pt x="10" y="142"/>
                      </a:lnTo>
                      <a:lnTo>
                        <a:pt x="10" y="9"/>
                      </a:lnTo>
                      <a:lnTo>
                        <a:pt x="218" y="9"/>
                      </a:lnTo>
                      <a:lnTo>
                        <a:pt x="218" y="1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Freeform 154"/>
                <p:cNvSpPr>
                  <a:spLocks/>
                </p:cNvSpPr>
                <p:nvPr/>
              </p:nvSpPr>
              <p:spPr bwMode="auto">
                <a:xfrm>
                  <a:off x="5238957" y="3266833"/>
                  <a:ext cx="231775" cy="128588"/>
                </a:xfrm>
                <a:custGeom>
                  <a:avLst/>
                  <a:gdLst>
                    <a:gd name="T0" fmla="*/ 0 w 146"/>
                    <a:gd name="T1" fmla="*/ 66 h 81"/>
                    <a:gd name="T2" fmla="*/ 19 w 146"/>
                    <a:gd name="T3" fmla="*/ 81 h 81"/>
                    <a:gd name="T4" fmla="*/ 19 w 146"/>
                    <a:gd name="T5" fmla="*/ 71 h 81"/>
                    <a:gd name="T6" fmla="*/ 47 w 146"/>
                    <a:gd name="T7" fmla="*/ 71 h 81"/>
                    <a:gd name="T8" fmla="*/ 47 w 146"/>
                    <a:gd name="T9" fmla="*/ 71 h 81"/>
                    <a:gd name="T10" fmla="*/ 47 w 146"/>
                    <a:gd name="T11" fmla="*/ 71 h 81"/>
                    <a:gd name="T12" fmla="*/ 73 w 146"/>
                    <a:gd name="T13" fmla="*/ 47 h 81"/>
                    <a:gd name="T14" fmla="*/ 99 w 146"/>
                    <a:gd name="T15" fmla="*/ 71 h 81"/>
                    <a:gd name="T16" fmla="*/ 99 w 146"/>
                    <a:gd name="T17" fmla="*/ 71 h 81"/>
                    <a:gd name="T18" fmla="*/ 99 w 146"/>
                    <a:gd name="T19" fmla="*/ 71 h 81"/>
                    <a:gd name="T20" fmla="*/ 127 w 146"/>
                    <a:gd name="T21" fmla="*/ 71 h 81"/>
                    <a:gd name="T22" fmla="*/ 127 w 146"/>
                    <a:gd name="T23" fmla="*/ 81 h 81"/>
                    <a:gd name="T24" fmla="*/ 146 w 146"/>
                    <a:gd name="T25" fmla="*/ 66 h 81"/>
                    <a:gd name="T26" fmla="*/ 127 w 146"/>
                    <a:gd name="T27" fmla="*/ 55 h 81"/>
                    <a:gd name="T28" fmla="*/ 127 w 146"/>
                    <a:gd name="T29" fmla="*/ 62 h 81"/>
                    <a:gd name="T30" fmla="*/ 101 w 146"/>
                    <a:gd name="T31" fmla="*/ 62 h 81"/>
                    <a:gd name="T32" fmla="*/ 80 w 146"/>
                    <a:gd name="T33" fmla="*/ 40 h 81"/>
                    <a:gd name="T34" fmla="*/ 101 w 146"/>
                    <a:gd name="T35" fmla="*/ 19 h 81"/>
                    <a:gd name="T36" fmla="*/ 127 w 146"/>
                    <a:gd name="T37" fmla="*/ 19 h 81"/>
                    <a:gd name="T38" fmla="*/ 127 w 146"/>
                    <a:gd name="T39" fmla="*/ 29 h 81"/>
                    <a:gd name="T40" fmla="*/ 146 w 146"/>
                    <a:gd name="T41" fmla="*/ 14 h 81"/>
                    <a:gd name="T42" fmla="*/ 127 w 146"/>
                    <a:gd name="T43" fmla="*/ 0 h 81"/>
                    <a:gd name="T44" fmla="*/ 127 w 146"/>
                    <a:gd name="T45" fmla="*/ 10 h 81"/>
                    <a:gd name="T46" fmla="*/ 99 w 146"/>
                    <a:gd name="T47" fmla="*/ 10 h 81"/>
                    <a:gd name="T48" fmla="*/ 99 w 146"/>
                    <a:gd name="T49" fmla="*/ 10 h 81"/>
                    <a:gd name="T50" fmla="*/ 99 w 146"/>
                    <a:gd name="T51" fmla="*/ 10 h 81"/>
                    <a:gd name="T52" fmla="*/ 73 w 146"/>
                    <a:gd name="T53" fmla="*/ 33 h 81"/>
                    <a:gd name="T54" fmla="*/ 47 w 146"/>
                    <a:gd name="T55" fmla="*/ 10 h 81"/>
                    <a:gd name="T56" fmla="*/ 47 w 146"/>
                    <a:gd name="T57" fmla="*/ 10 h 81"/>
                    <a:gd name="T58" fmla="*/ 47 w 146"/>
                    <a:gd name="T59" fmla="*/ 10 h 81"/>
                    <a:gd name="T60" fmla="*/ 19 w 146"/>
                    <a:gd name="T61" fmla="*/ 10 h 81"/>
                    <a:gd name="T62" fmla="*/ 19 w 146"/>
                    <a:gd name="T63" fmla="*/ 0 h 81"/>
                    <a:gd name="T64" fmla="*/ 0 w 146"/>
                    <a:gd name="T65" fmla="*/ 14 h 81"/>
                    <a:gd name="T66" fmla="*/ 19 w 146"/>
                    <a:gd name="T67" fmla="*/ 29 h 81"/>
                    <a:gd name="T68" fmla="*/ 19 w 146"/>
                    <a:gd name="T69" fmla="*/ 19 h 81"/>
                    <a:gd name="T70" fmla="*/ 45 w 146"/>
                    <a:gd name="T71" fmla="*/ 19 h 81"/>
                    <a:gd name="T72" fmla="*/ 66 w 146"/>
                    <a:gd name="T73" fmla="*/ 40 h 81"/>
                    <a:gd name="T74" fmla="*/ 45 w 146"/>
                    <a:gd name="T75" fmla="*/ 62 h 81"/>
                    <a:gd name="T76" fmla="*/ 19 w 146"/>
                    <a:gd name="T77" fmla="*/ 62 h 81"/>
                    <a:gd name="T78" fmla="*/ 19 w 146"/>
                    <a:gd name="T79" fmla="*/ 55 h 81"/>
                    <a:gd name="T80" fmla="*/ 0 w 146"/>
                    <a:gd name="T8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6" h="81">
                      <a:moveTo>
                        <a:pt x="0" y="66"/>
                      </a:moveTo>
                      <a:lnTo>
                        <a:pt x="19" y="81"/>
                      </a:lnTo>
                      <a:lnTo>
                        <a:pt x="19" y="71"/>
                      </a:lnTo>
                      <a:lnTo>
                        <a:pt x="47" y="71"/>
                      </a:lnTo>
                      <a:lnTo>
                        <a:pt x="47" y="71"/>
                      </a:lnTo>
                      <a:lnTo>
                        <a:pt x="47" y="71"/>
                      </a:lnTo>
                      <a:lnTo>
                        <a:pt x="73" y="47"/>
                      </a:lnTo>
                      <a:lnTo>
                        <a:pt x="99" y="71"/>
                      </a:lnTo>
                      <a:lnTo>
                        <a:pt x="99" y="71"/>
                      </a:lnTo>
                      <a:lnTo>
                        <a:pt x="99" y="71"/>
                      </a:lnTo>
                      <a:lnTo>
                        <a:pt x="127" y="71"/>
                      </a:lnTo>
                      <a:lnTo>
                        <a:pt x="127" y="81"/>
                      </a:lnTo>
                      <a:lnTo>
                        <a:pt x="146" y="66"/>
                      </a:lnTo>
                      <a:lnTo>
                        <a:pt x="127" y="55"/>
                      </a:lnTo>
                      <a:lnTo>
                        <a:pt x="127" y="62"/>
                      </a:lnTo>
                      <a:lnTo>
                        <a:pt x="101" y="62"/>
                      </a:lnTo>
                      <a:lnTo>
                        <a:pt x="80" y="40"/>
                      </a:lnTo>
                      <a:lnTo>
                        <a:pt x="101" y="19"/>
                      </a:lnTo>
                      <a:lnTo>
                        <a:pt x="127" y="19"/>
                      </a:lnTo>
                      <a:lnTo>
                        <a:pt x="127" y="29"/>
                      </a:lnTo>
                      <a:lnTo>
                        <a:pt x="146" y="14"/>
                      </a:lnTo>
                      <a:lnTo>
                        <a:pt x="127" y="0"/>
                      </a:lnTo>
                      <a:lnTo>
                        <a:pt x="127" y="10"/>
                      </a:lnTo>
                      <a:lnTo>
                        <a:pt x="99" y="10"/>
                      </a:lnTo>
                      <a:lnTo>
                        <a:pt x="99" y="10"/>
                      </a:lnTo>
                      <a:lnTo>
                        <a:pt x="99" y="10"/>
                      </a:lnTo>
                      <a:lnTo>
                        <a:pt x="73" y="33"/>
                      </a:lnTo>
                      <a:lnTo>
                        <a:pt x="47" y="10"/>
                      </a:lnTo>
                      <a:lnTo>
                        <a:pt x="47" y="10"/>
                      </a:lnTo>
                      <a:lnTo>
                        <a:pt x="47" y="10"/>
                      </a:lnTo>
                      <a:lnTo>
                        <a:pt x="19" y="10"/>
                      </a:lnTo>
                      <a:lnTo>
                        <a:pt x="19" y="0"/>
                      </a:lnTo>
                      <a:lnTo>
                        <a:pt x="0" y="14"/>
                      </a:lnTo>
                      <a:lnTo>
                        <a:pt x="19" y="29"/>
                      </a:lnTo>
                      <a:lnTo>
                        <a:pt x="19" y="19"/>
                      </a:lnTo>
                      <a:lnTo>
                        <a:pt x="45" y="19"/>
                      </a:lnTo>
                      <a:lnTo>
                        <a:pt x="66" y="40"/>
                      </a:lnTo>
                      <a:lnTo>
                        <a:pt x="45" y="62"/>
                      </a:lnTo>
                      <a:lnTo>
                        <a:pt x="19" y="62"/>
                      </a:lnTo>
                      <a:lnTo>
                        <a:pt x="19" y="55"/>
                      </a:lnTo>
                      <a:lnTo>
                        <a:pt x="0"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87" name="Group 2886"/>
              <p:cNvGrpSpPr/>
              <p:nvPr/>
            </p:nvGrpSpPr>
            <p:grpSpPr>
              <a:xfrm>
                <a:off x="5634875" y="3491598"/>
                <a:ext cx="347939" cy="106237"/>
                <a:chOff x="5715900" y="3491598"/>
                <a:chExt cx="347939" cy="106237"/>
              </a:xfrm>
            </p:grpSpPr>
            <p:grpSp>
              <p:nvGrpSpPr>
                <p:cNvPr id="2888" name="Group 2887"/>
                <p:cNvGrpSpPr/>
                <p:nvPr/>
              </p:nvGrpSpPr>
              <p:grpSpPr>
                <a:xfrm>
                  <a:off x="5849106" y="3491598"/>
                  <a:ext cx="103864" cy="95072"/>
                  <a:chOff x="8549636" y="1333017"/>
                  <a:chExt cx="239651" cy="241300"/>
                </a:xfrm>
                <a:solidFill>
                  <a:schemeClr val="bg2"/>
                </a:solidFill>
              </p:grpSpPr>
              <p:sp>
                <p:nvSpPr>
                  <p:cNvPr id="2925"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89" name="Group 2888"/>
                <p:cNvGrpSpPr/>
                <p:nvPr/>
              </p:nvGrpSpPr>
              <p:grpSpPr>
                <a:xfrm>
                  <a:off x="5715900" y="3496030"/>
                  <a:ext cx="347939" cy="101805"/>
                  <a:chOff x="2230645" y="1331671"/>
                  <a:chExt cx="466725" cy="136525"/>
                </a:xfrm>
                <a:solidFill>
                  <a:schemeClr val="bg2"/>
                </a:solidFill>
              </p:grpSpPr>
              <p:sp>
                <p:nvSpPr>
                  <p:cNvPr id="2890" name="Rectangle 100"/>
                  <p:cNvSpPr>
                    <a:spLocks noChangeArrowheads="1"/>
                  </p:cNvSpPr>
                  <p:nvPr/>
                </p:nvSpPr>
                <p:spPr bwMode="auto">
                  <a:xfrm>
                    <a:off x="2425907"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1" name="Rectangle 101"/>
                  <p:cNvSpPr>
                    <a:spLocks noChangeArrowheads="1"/>
                  </p:cNvSpPr>
                  <p:nvPr/>
                </p:nvSpPr>
                <p:spPr bwMode="auto">
                  <a:xfrm>
                    <a:off x="239574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2" name="Rectangle 102"/>
                  <p:cNvSpPr>
                    <a:spLocks noChangeArrowheads="1"/>
                  </p:cNvSpPr>
                  <p:nvPr/>
                </p:nvSpPr>
                <p:spPr bwMode="auto">
                  <a:xfrm>
                    <a:off x="2456070"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3" name="Rectangle 103"/>
                  <p:cNvSpPr>
                    <a:spLocks noChangeArrowheads="1"/>
                  </p:cNvSpPr>
                  <p:nvPr/>
                </p:nvSpPr>
                <p:spPr bwMode="auto">
                  <a:xfrm>
                    <a:off x="248623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4" name="Rectangle 104"/>
                  <p:cNvSpPr>
                    <a:spLocks noChangeArrowheads="1"/>
                  </p:cNvSpPr>
                  <p:nvPr/>
                </p:nvSpPr>
                <p:spPr bwMode="auto">
                  <a:xfrm>
                    <a:off x="248623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5" name="Rectangle 105"/>
                  <p:cNvSpPr>
                    <a:spLocks noChangeArrowheads="1"/>
                  </p:cNvSpPr>
                  <p:nvPr/>
                </p:nvSpPr>
                <p:spPr bwMode="auto">
                  <a:xfrm>
                    <a:off x="23068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6" name="Rectangle 106"/>
                  <p:cNvSpPr>
                    <a:spLocks noChangeArrowheads="1"/>
                  </p:cNvSpPr>
                  <p:nvPr/>
                </p:nvSpPr>
                <p:spPr bwMode="auto">
                  <a:xfrm>
                    <a:off x="233700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7" name="Rectangle 107"/>
                  <p:cNvSpPr>
                    <a:spLocks noChangeArrowheads="1"/>
                  </p:cNvSpPr>
                  <p:nvPr/>
                </p:nvSpPr>
                <p:spPr bwMode="auto">
                  <a:xfrm>
                    <a:off x="2365582"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8" name="Rectangle 108"/>
                  <p:cNvSpPr>
                    <a:spLocks noChangeArrowheads="1"/>
                  </p:cNvSpPr>
                  <p:nvPr/>
                </p:nvSpPr>
                <p:spPr bwMode="auto">
                  <a:xfrm>
                    <a:off x="239574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99" name="Rectangle 109"/>
                  <p:cNvSpPr>
                    <a:spLocks noChangeArrowheads="1"/>
                  </p:cNvSpPr>
                  <p:nvPr/>
                </p:nvSpPr>
                <p:spPr bwMode="auto">
                  <a:xfrm>
                    <a:off x="268149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0" name="Rectangle 110"/>
                  <p:cNvSpPr>
                    <a:spLocks noChangeArrowheads="1"/>
                  </p:cNvSpPr>
                  <p:nvPr/>
                </p:nvSpPr>
                <p:spPr bwMode="auto">
                  <a:xfrm>
                    <a:off x="268149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1" name="Rectangle 111"/>
                  <p:cNvSpPr>
                    <a:spLocks noChangeArrowheads="1"/>
                  </p:cNvSpPr>
                  <p:nvPr/>
                </p:nvSpPr>
                <p:spPr bwMode="auto">
                  <a:xfrm>
                    <a:off x="2516395" y="145232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2" name="Rectangle 112"/>
                  <p:cNvSpPr>
                    <a:spLocks noChangeArrowheads="1"/>
                  </p:cNvSpPr>
                  <p:nvPr/>
                </p:nvSpPr>
                <p:spPr bwMode="auto">
                  <a:xfrm>
                    <a:off x="22766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3" name="Rectangle 113"/>
                  <p:cNvSpPr>
                    <a:spLocks noChangeArrowheads="1"/>
                  </p:cNvSpPr>
                  <p:nvPr/>
                </p:nvSpPr>
                <p:spPr bwMode="auto">
                  <a:xfrm>
                    <a:off x="2637045"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4" name="Freeform 114"/>
                  <p:cNvSpPr>
                    <a:spLocks/>
                  </p:cNvSpPr>
                  <p:nvPr/>
                </p:nvSpPr>
                <p:spPr bwMode="auto">
                  <a:xfrm>
                    <a:off x="2667207" y="1438033"/>
                    <a:ext cx="30163" cy="30163"/>
                  </a:xfrm>
                  <a:custGeom>
                    <a:avLst/>
                    <a:gdLst>
                      <a:gd name="T0" fmla="*/ 9 w 19"/>
                      <a:gd name="T1" fmla="*/ 9 h 19"/>
                      <a:gd name="T2" fmla="*/ 0 w 19"/>
                      <a:gd name="T3" fmla="*/ 9 h 19"/>
                      <a:gd name="T4" fmla="*/ 0 w 19"/>
                      <a:gd name="T5" fmla="*/ 19 h 19"/>
                      <a:gd name="T6" fmla="*/ 19 w 19"/>
                      <a:gd name="T7" fmla="*/ 19 h 19"/>
                      <a:gd name="T8" fmla="*/ 19 w 19"/>
                      <a:gd name="T9" fmla="*/ 0 h 19"/>
                      <a:gd name="T10" fmla="*/ 9 w 19"/>
                      <a:gd name="T11" fmla="*/ 0 h 19"/>
                      <a:gd name="T12" fmla="*/ 9 w 19"/>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9"/>
                        </a:moveTo>
                        <a:lnTo>
                          <a:pt x="0" y="9"/>
                        </a:lnTo>
                        <a:lnTo>
                          <a:pt x="0" y="19"/>
                        </a:lnTo>
                        <a:lnTo>
                          <a:pt x="19" y="19"/>
                        </a:lnTo>
                        <a:lnTo>
                          <a:pt x="19" y="0"/>
                        </a:lnTo>
                        <a:lnTo>
                          <a:pt x="9" y="0"/>
                        </a:lnTo>
                        <a:lnTo>
                          <a:pt x="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5" name="Rectangle 115"/>
                  <p:cNvSpPr>
                    <a:spLocks noChangeArrowheads="1"/>
                  </p:cNvSpPr>
                  <p:nvPr/>
                </p:nvSpPr>
                <p:spPr bwMode="auto">
                  <a:xfrm>
                    <a:off x="2546557"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6" name="Rectangle 116"/>
                  <p:cNvSpPr>
                    <a:spLocks noChangeArrowheads="1"/>
                  </p:cNvSpPr>
                  <p:nvPr/>
                </p:nvSpPr>
                <p:spPr bwMode="auto">
                  <a:xfrm>
                    <a:off x="2576720"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7" name="Rectangle 117"/>
                  <p:cNvSpPr>
                    <a:spLocks noChangeArrowheads="1"/>
                  </p:cNvSpPr>
                  <p:nvPr/>
                </p:nvSpPr>
                <p:spPr bwMode="auto">
                  <a:xfrm>
                    <a:off x="2576720"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8" name="Rectangle 118"/>
                  <p:cNvSpPr>
                    <a:spLocks noChangeArrowheads="1"/>
                  </p:cNvSpPr>
                  <p:nvPr/>
                </p:nvSpPr>
                <p:spPr bwMode="auto">
                  <a:xfrm>
                    <a:off x="2606882" y="145232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09" name="Rectangle 119"/>
                  <p:cNvSpPr>
                    <a:spLocks noChangeArrowheads="1"/>
                  </p:cNvSpPr>
                  <p:nvPr/>
                </p:nvSpPr>
                <p:spPr bwMode="auto">
                  <a:xfrm>
                    <a:off x="22766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0" name="Rectangle 120"/>
                  <p:cNvSpPr>
                    <a:spLocks noChangeArrowheads="1"/>
                  </p:cNvSpPr>
                  <p:nvPr/>
                </p:nvSpPr>
                <p:spPr bwMode="auto">
                  <a:xfrm>
                    <a:off x="2456070"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1" name="Rectangle 121"/>
                  <p:cNvSpPr>
                    <a:spLocks noChangeArrowheads="1"/>
                  </p:cNvSpPr>
                  <p:nvPr/>
                </p:nvSpPr>
                <p:spPr bwMode="auto">
                  <a:xfrm>
                    <a:off x="2425907"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2" name="Rectangle 122"/>
                  <p:cNvSpPr>
                    <a:spLocks noChangeArrowheads="1"/>
                  </p:cNvSpPr>
                  <p:nvPr/>
                </p:nvSpPr>
                <p:spPr bwMode="auto">
                  <a:xfrm>
                    <a:off x="2516395"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3" name="Freeform 123"/>
                  <p:cNvSpPr>
                    <a:spLocks/>
                  </p:cNvSpPr>
                  <p:nvPr/>
                </p:nvSpPr>
                <p:spPr bwMode="auto">
                  <a:xfrm>
                    <a:off x="2667207" y="1331671"/>
                    <a:ext cx="30163" cy="30163"/>
                  </a:xfrm>
                  <a:custGeom>
                    <a:avLst/>
                    <a:gdLst>
                      <a:gd name="T0" fmla="*/ 9 w 19"/>
                      <a:gd name="T1" fmla="*/ 19 h 19"/>
                      <a:gd name="T2" fmla="*/ 19 w 19"/>
                      <a:gd name="T3" fmla="*/ 19 h 19"/>
                      <a:gd name="T4" fmla="*/ 19 w 19"/>
                      <a:gd name="T5" fmla="*/ 0 h 19"/>
                      <a:gd name="T6" fmla="*/ 0 w 19"/>
                      <a:gd name="T7" fmla="*/ 0 h 19"/>
                      <a:gd name="T8" fmla="*/ 0 w 19"/>
                      <a:gd name="T9" fmla="*/ 10 h 19"/>
                      <a:gd name="T10" fmla="*/ 9 w 19"/>
                      <a:gd name="T11" fmla="*/ 10 h 19"/>
                      <a:gd name="T12" fmla="*/ 9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9" y="19"/>
                        </a:moveTo>
                        <a:lnTo>
                          <a:pt x="19" y="19"/>
                        </a:lnTo>
                        <a:lnTo>
                          <a:pt x="19" y="0"/>
                        </a:lnTo>
                        <a:lnTo>
                          <a:pt x="0" y="0"/>
                        </a:lnTo>
                        <a:lnTo>
                          <a:pt x="0" y="10"/>
                        </a:lnTo>
                        <a:lnTo>
                          <a:pt x="9" y="10"/>
                        </a:lnTo>
                        <a:lnTo>
                          <a:pt x="9" y="1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4" name="Rectangle 124"/>
                  <p:cNvSpPr>
                    <a:spLocks noChangeArrowheads="1"/>
                  </p:cNvSpPr>
                  <p:nvPr/>
                </p:nvSpPr>
                <p:spPr bwMode="auto">
                  <a:xfrm>
                    <a:off x="254655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5" name="Rectangle 125"/>
                  <p:cNvSpPr>
                    <a:spLocks noChangeArrowheads="1"/>
                  </p:cNvSpPr>
                  <p:nvPr/>
                </p:nvSpPr>
                <p:spPr bwMode="auto">
                  <a:xfrm>
                    <a:off x="2365582" y="1331671"/>
                    <a:ext cx="1587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6" name="Rectangle 126"/>
                  <p:cNvSpPr>
                    <a:spLocks noChangeArrowheads="1"/>
                  </p:cNvSpPr>
                  <p:nvPr/>
                </p:nvSpPr>
                <p:spPr bwMode="auto">
                  <a:xfrm>
                    <a:off x="2230645" y="1377708"/>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7" name="Rectangle 127"/>
                  <p:cNvSpPr>
                    <a:spLocks noChangeArrowheads="1"/>
                  </p:cNvSpPr>
                  <p:nvPr/>
                </p:nvSpPr>
                <p:spPr bwMode="auto">
                  <a:xfrm>
                    <a:off x="2606882"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8" name="Rectangle 128"/>
                  <p:cNvSpPr>
                    <a:spLocks noChangeArrowheads="1"/>
                  </p:cNvSpPr>
                  <p:nvPr/>
                </p:nvSpPr>
                <p:spPr bwMode="auto">
                  <a:xfrm>
                    <a:off x="26370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19" name="Rectangle 129"/>
                  <p:cNvSpPr>
                    <a:spLocks noChangeArrowheads="1"/>
                  </p:cNvSpPr>
                  <p:nvPr/>
                </p:nvSpPr>
                <p:spPr bwMode="auto">
                  <a:xfrm>
                    <a:off x="2337007"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20" name="Rectangle 130"/>
                  <p:cNvSpPr>
                    <a:spLocks noChangeArrowheads="1"/>
                  </p:cNvSpPr>
                  <p:nvPr/>
                </p:nvSpPr>
                <p:spPr bwMode="auto">
                  <a:xfrm>
                    <a:off x="2306845" y="1331671"/>
                    <a:ext cx="14288"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21" name="Rectangle 131"/>
                  <p:cNvSpPr>
                    <a:spLocks noChangeArrowheads="1"/>
                  </p:cNvSpPr>
                  <p:nvPr/>
                </p:nvSpPr>
                <p:spPr bwMode="auto">
                  <a:xfrm>
                    <a:off x="2230645" y="1407871"/>
                    <a:ext cx="1587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22" name="Freeform 132"/>
                  <p:cNvSpPr>
                    <a:spLocks/>
                  </p:cNvSpPr>
                  <p:nvPr/>
                </p:nvSpPr>
                <p:spPr bwMode="auto">
                  <a:xfrm>
                    <a:off x="2230645" y="1331671"/>
                    <a:ext cx="30163" cy="30163"/>
                  </a:xfrm>
                  <a:custGeom>
                    <a:avLst/>
                    <a:gdLst>
                      <a:gd name="T0" fmla="*/ 0 w 19"/>
                      <a:gd name="T1" fmla="*/ 0 h 19"/>
                      <a:gd name="T2" fmla="*/ 0 w 19"/>
                      <a:gd name="T3" fmla="*/ 10 h 19"/>
                      <a:gd name="T4" fmla="*/ 0 w 19"/>
                      <a:gd name="T5" fmla="*/ 19 h 19"/>
                      <a:gd name="T6" fmla="*/ 10 w 19"/>
                      <a:gd name="T7" fmla="*/ 19 h 19"/>
                      <a:gd name="T8" fmla="*/ 10 w 19"/>
                      <a:gd name="T9" fmla="*/ 10 h 19"/>
                      <a:gd name="T10" fmla="*/ 19 w 19"/>
                      <a:gd name="T11" fmla="*/ 10 h 19"/>
                      <a:gd name="T12" fmla="*/ 19 w 19"/>
                      <a:gd name="T13" fmla="*/ 0 h 19"/>
                      <a:gd name="T14" fmla="*/ 10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10"/>
                        </a:lnTo>
                        <a:lnTo>
                          <a:pt x="0" y="19"/>
                        </a:lnTo>
                        <a:lnTo>
                          <a:pt x="10" y="19"/>
                        </a:lnTo>
                        <a:lnTo>
                          <a:pt x="10" y="10"/>
                        </a:lnTo>
                        <a:lnTo>
                          <a:pt x="19" y="10"/>
                        </a:lnTo>
                        <a:lnTo>
                          <a:pt x="19" y="0"/>
                        </a:lnTo>
                        <a:lnTo>
                          <a:pt x="1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23" name="Freeform 133"/>
                  <p:cNvSpPr>
                    <a:spLocks/>
                  </p:cNvSpPr>
                  <p:nvPr/>
                </p:nvSpPr>
                <p:spPr bwMode="auto">
                  <a:xfrm>
                    <a:off x="2230645" y="1438033"/>
                    <a:ext cx="30163" cy="30163"/>
                  </a:xfrm>
                  <a:custGeom>
                    <a:avLst/>
                    <a:gdLst>
                      <a:gd name="T0" fmla="*/ 10 w 19"/>
                      <a:gd name="T1" fmla="*/ 0 h 19"/>
                      <a:gd name="T2" fmla="*/ 0 w 19"/>
                      <a:gd name="T3" fmla="*/ 0 h 19"/>
                      <a:gd name="T4" fmla="*/ 0 w 19"/>
                      <a:gd name="T5" fmla="*/ 9 h 19"/>
                      <a:gd name="T6" fmla="*/ 0 w 19"/>
                      <a:gd name="T7" fmla="*/ 19 h 19"/>
                      <a:gd name="T8" fmla="*/ 10 w 19"/>
                      <a:gd name="T9" fmla="*/ 19 h 19"/>
                      <a:gd name="T10" fmla="*/ 19 w 19"/>
                      <a:gd name="T11" fmla="*/ 19 h 19"/>
                      <a:gd name="T12" fmla="*/ 19 w 19"/>
                      <a:gd name="T13" fmla="*/ 9 h 19"/>
                      <a:gd name="T14" fmla="*/ 10 w 19"/>
                      <a:gd name="T15" fmla="*/ 9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lnTo>
                          <a:pt x="0" y="0"/>
                        </a:lnTo>
                        <a:lnTo>
                          <a:pt x="0" y="9"/>
                        </a:lnTo>
                        <a:lnTo>
                          <a:pt x="0" y="19"/>
                        </a:lnTo>
                        <a:lnTo>
                          <a:pt x="10" y="19"/>
                        </a:lnTo>
                        <a:lnTo>
                          <a:pt x="19" y="19"/>
                        </a:lnTo>
                        <a:lnTo>
                          <a:pt x="19" y="9"/>
                        </a:lnTo>
                        <a:lnTo>
                          <a:pt x="10" y="9"/>
                        </a:lnTo>
                        <a:lnTo>
                          <a:pt x="1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924" name="Rectangle 134"/>
                  <p:cNvSpPr>
                    <a:spLocks noChangeArrowheads="1"/>
                  </p:cNvSpPr>
                  <p:nvPr/>
                </p:nvSpPr>
                <p:spPr bwMode="auto">
                  <a:xfrm>
                    <a:off x="2276682" y="1391996"/>
                    <a:ext cx="889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grpSp>
        <p:grpSp>
          <p:nvGrpSpPr>
            <p:cNvPr id="2729" name="Group 2728"/>
            <p:cNvGrpSpPr/>
            <p:nvPr/>
          </p:nvGrpSpPr>
          <p:grpSpPr>
            <a:xfrm>
              <a:off x="2147150" y="3479963"/>
              <a:ext cx="270879" cy="78604"/>
              <a:chOff x="10228529" y="5810127"/>
              <a:chExt cx="270879" cy="78604"/>
            </a:xfrm>
          </p:grpSpPr>
          <p:sp>
            <p:nvSpPr>
              <p:cNvPr id="2844"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5"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6"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7"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8"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9"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0"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1"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2"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3"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4"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5"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6"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7"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8"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59"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0"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1"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2"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3"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4"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5"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6"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7"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8"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69"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0"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1"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2"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3"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4"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5"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6"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7"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78"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730" name="Group 2729"/>
            <p:cNvGrpSpPr/>
            <p:nvPr/>
          </p:nvGrpSpPr>
          <p:grpSpPr>
            <a:xfrm>
              <a:off x="2419815" y="3481679"/>
              <a:ext cx="270879" cy="78604"/>
              <a:chOff x="10228529" y="5810127"/>
              <a:chExt cx="270879" cy="78604"/>
            </a:xfrm>
          </p:grpSpPr>
          <p:sp>
            <p:nvSpPr>
              <p:cNvPr id="2809"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0"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1"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2"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3"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4"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5"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6"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7"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8"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19"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0"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1"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2"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3"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4"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5"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6"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7"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8"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29"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0"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1"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2"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3"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4"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5"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6"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7"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8"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39"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0"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1"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2"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43"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731" name="Group 2730"/>
            <p:cNvGrpSpPr/>
            <p:nvPr/>
          </p:nvGrpSpPr>
          <p:grpSpPr>
            <a:xfrm>
              <a:off x="3314033" y="3478003"/>
              <a:ext cx="103864" cy="95072"/>
              <a:chOff x="8549636" y="1333017"/>
              <a:chExt cx="239651" cy="241300"/>
            </a:xfrm>
            <a:solidFill>
              <a:schemeClr val="bg2"/>
            </a:solidFill>
          </p:grpSpPr>
          <p:sp>
            <p:nvSpPr>
              <p:cNvPr id="2807"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32" name="Group 2731"/>
            <p:cNvGrpSpPr/>
            <p:nvPr/>
          </p:nvGrpSpPr>
          <p:grpSpPr>
            <a:xfrm>
              <a:off x="3192219" y="3486237"/>
              <a:ext cx="270879" cy="78604"/>
              <a:chOff x="10228529" y="5810127"/>
              <a:chExt cx="270879" cy="78604"/>
            </a:xfrm>
          </p:grpSpPr>
          <p:sp>
            <p:nvSpPr>
              <p:cNvPr id="2772"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3"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4"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5"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6"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7"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8"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9"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0"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1"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2"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3"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4"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5"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6"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7"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8"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89"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0"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1"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2"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3"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4"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5"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6"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7"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8"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99"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0"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1"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2"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3"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4"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5"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806"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733" name="Group 2732"/>
            <p:cNvGrpSpPr/>
            <p:nvPr/>
          </p:nvGrpSpPr>
          <p:grpSpPr>
            <a:xfrm>
              <a:off x="3464884" y="3487953"/>
              <a:ext cx="270879" cy="78604"/>
              <a:chOff x="10228529" y="5810127"/>
              <a:chExt cx="270879" cy="78604"/>
            </a:xfrm>
          </p:grpSpPr>
          <p:sp>
            <p:nvSpPr>
              <p:cNvPr id="2737" name="Rectangle 166"/>
              <p:cNvSpPr>
                <a:spLocks noChangeArrowheads="1"/>
              </p:cNvSpPr>
              <p:nvPr/>
            </p:nvSpPr>
            <p:spPr bwMode="auto">
              <a:xfrm>
                <a:off x="10228529"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38" name="Rectangle 167"/>
              <p:cNvSpPr>
                <a:spLocks noChangeArrowheads="1"/>
              </p:cNvSpPr>
              <p:nvPr/>
            </p:nvSpPr>
            <p:spPr bwMode="auto">
              <a:xfrm>
                <a:off x="10254415"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39" name="Rectangle 168"/>
              <p:cNvSpPr>
                <a:spLocks noChangeArrowheads="1"/>
              </p:cNvSpPr>
              <p:nvPr/>
            </p:nvSpPr>
            <p:spPr bwMode="auto">
              <a:xfrm>
                <a:off x="1028954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0" name="Rectangle 169"/>
              <p:cNvSpPr>
                <a:spLocks noChangeArrowheads="1"/>
              </p:cNvSpPr>
              <p:nvPr/>
            </p:nvSpPr>
            <p:spPr bwMode="auto">
              <a:xfrm>
                <a:off x="10307111"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1" name="Rectangle 170"/>
              <p:cNvSpPr>
                <a:spLocks noChangeArrowheads="1"/>
              </p:cNvSpPr>
              <p:nvPr/>
            </p:nvSpPr>
            <p:spPr bwMode="auto">
              <a:xfrm>
                <a:off x="10447635"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2" name="Rectangle 171"/>
              <p:cNvSpPr>
                <a:spLocks noChangeArrowheads="1"/>
              </p:cNvSpPr>
              <p:nvPr/>
            </p:nvSpPr>
            <p:spPr bwMode="auto">
              <a:xfrm>
                <a:off x="10228529"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3" name="Rectangle 172"/>
              <p:cNvSpPr>
                <a:spLocks noChangeArrowheads="1"/>
              </p:cNvSpPr>
              <p:nvPr/>
            </p:nvSpPr>
            <p:spPr bwMode="auto">
              <a:xfrm>
                <a:off x="10254415"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4" name="Rectangle 173"/>
              <p:cNvSpPr>
                <a:spLocks noChangeArrowheads="1"/>
              </p:cNvSpPr>
              <p:nvPr/>
            </p:nvSpPr>
            <p:spPr bwMode="auto">
              <a:xfrm>
                <a:off x="10271980"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5" name="Rectangle 174"/>
              <p:cNvSpPr>
                <a:spLocks noChangeArrowheads="1"/>
              </p:cNvSpPr>
              <p:nvPr/>
            </p:nvSpPr>
            <p:spPr bwMode="auto">
              <a:xfrm>
                <a:off x="10271980"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6" name="Rectangle 175"/>
              <p:cNvSpPr>
                <a:spLocks noChangeArrowheads="1"/>
              </p:cNvSpPr>
              <p:nvPr/>
            </p:nvSpPr>
            <p:spPr bwMode="auto">
              <a:xfrm>
                <a:off x="10491087" y="585359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7" name="Rectangle 176"/>
              <p:cNvSpPr>
                <a:spLocks noChangeArrowheads="1"/>
              </p:cNvSpPr>
              <p:nvPr/>
            </p:nvSpPr>
            <p:spPr bwMode="auto">
              <a:xfrm>
                <a:off x="10394939"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8" name="Rectangle 177"/>
              <p:cNvSpPr>
                <a:spLocks noChangeArrowheads="1"/>
              </p:cNvSpPr>
              <p:nvPr/>
            </p:nvSpPr>
            <p:spPr bwMode="auto">
              <a:xfrm>
                <a:off x="10447635" y="5879484"/>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49" name="Rectangle 178"/>
              <p:cNvSpPr>
                <a:spLocks noChangeArrowheads="1"/>
              </p:cNvSpPr>
              <p:nvPr/>
            </p:nvSpPr>
            <p:spPr bwMode="auto">
              <a:xfrm>
                <a:off x="10412504"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0" name="Rectangle 179"/>
              <p:cNvSpPr>
                <a:spLocks noChangeArrowheads="1"/>
              </p:cNvSpPr>
              <p:nvPr/>
            </p:nvSpPr>
            <p:spPr bwMode="auto">
              <a:xfrm>
                <a:off x="10430070"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1" name="Rectangle 180"/>
              <p:cNvSpPr>
                <a:spLocks noChangeArrowheads="1"/>
              </p:cNvSpPr>
              <p:nvPr/>
            </p:nvSpPr>
            <p:spPr bwMode="auto">
              <a:xfrm>
                <a:off x="10394939"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2" name="Freeform 181"/>
              <p:cNvSpPr>
                <a:spLocks/>
              </p:cNvSpPr>
              <p:nvPr/>
            </p:nvSpPr>
            <p:spPr bwMode="auto">
              <a:xfrm>
                <a:off x="10481842" y="5871160"/>
                <a:ext cx="17566" cy="17570"/>
              </a:xfrm>
              <a:custGeom>
                <a:avLst/>
                <a:gdLst>
                  <a:gd name="T0" fmla="*/ 19 w 19"/>
                  <a:gd name="T1" fmla="*/ 0 h 19"/>
                  <a:gd name="T2" fmla="*/ 10 w 19"/>
                  <a:gd name="T3" fmla="*/ 0 h 19"/>
                  <a:gd name="T4" fmla="*/ 10 w 19"/>
                  <a:gd name="T5" fmla="*/ 9 h 19"/>
                  <a:gd name="T6" fmla="*/ 0 w 19"/>
                  <a:gd name="T7" fmla="*/ 9 h 19"/>
                  <a:gd name="T8" fmla="*/ 0 w 19"/>
                  <a:gd name="T9" fmla="*/ 19 h 19"/>
                  <a:gd name="T10" fmla="*/ 19 w 19"/>
                  <a:gd name="T11" fmla="*/ 19 h 19"/>
                  <a:gd name="T12" fmla="*/ 19 w 19"/>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9" y="0"/>
                    </a:moveTo>
                    <a:lnTo>
                      <a:pt x="10" y="0"/>
                    </a:lnTo>
                    <a:lnTo>
                      <a:pt x="10" y="9"/>
                    </a:lnTo>
                    <a:lnTo>
                      <a:pt x="0" y="9"/>
                    </a:lnTo>
                    <a:lnTo>
                      <a:pt x="0" y="19"/>
                    </a:lnTo>
                    <a:lnTo>
                      <a:pt x="19" y="19"/>
                    </a:lnTo>
                    <a:lnTo>
                      <a:pt x="1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3" name="Rectangle 182"/>
              <p:cNvSpPr>
                <a:spLocks noChangeArrowheads="1"/>
              </p:cNvSpPr>
              <p:nvPr/>
            </p:nvSpPr>
            <p:spPr bwMode="auto">
              <a:xfrm>
                <a:off x="1046427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4" name="Rectangle 183"/>
              <p:cNvSpPr>
                <a:spLocks noChangeArrowheads="1"/>
              </p:cNvSpPr>
              <p:nvPr/>
            </p:nvSpPr>
            <p:spPr bwMode="auto">
              <a:xfrm>
                <a:off x="10491087" y="5836020"/>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5" name="Rectangle 184"/>
              <p:cNvSpPr>
                <a:spLocks noChangeArrowheads="1"/>
              </p:cNvSpPr>
              <p:nvPr/>
            </p:nvSpPr>
            <p:spPr bwMode="auto">
              <a:xfrm>
                <a:off x="10430070"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6" name="Rectangle 185"/>
              <p:cNvSpPr>
                <a:spLocks noChangeArrowheads="1"/>
              </p:cNvSpPr>
              <p:nvPr/>
            </p:nvSpPr>
            <p:spPr bwMode="auto">
              <a:xfrm>
                <a:off x="10464276"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7" name="Rectangle 186"/>
              <p:cNvSpPr>
                <a:spLocks noChangeArrowheads="1"/>
              </p:cNvSpPr>
              <p:nvPr/>
            </p:nvSpPr>
            <p:spPr bwMode="auto">
              <a:xfrm>
                <a:off x="10412504"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8" name="Rectangle 187"/>
              <p:cNvSpPr>
                <a:spLocks noChangeArrowheads="1"/>
              </p:cNvSpPr>
              <p:nvPr/>
            </p:nvSpPr>
            <p:spPr bwMode="auto">
              <a:xfrm>
                <a:off x="10359808"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59" name="Rectangle 188"/>
              <p:cNvSpPr>
                <a:spLocks noChangeArrowheads="1"/>
              </p:cNvSpPr>
              <p:nvPr/>
            </p:nvSpPr>
            <p:spPr bwMode="auto">
              <a:xfrm>
                <a:off x="10324677" y="5879483"/>
                <a:ext cx="9245"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0" name="Rectangle 189"/>
              <p:cNvSpPr>
                <a:spLocks noChangeArrowheads="1"/>
              </p:cNvSpPr>
              <p:nvPr/>
            </p:nvSpPr>
            <p:spPr bwMode="auto">
              <a:xfrm>
                <a:off x="10342242"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1" name="Rectangle 190"/>
              <p:cNvSpPr>
                <a:spLocks noChangeArrowheads="1"/>
              </p:cNvSpPr>
              <p:nvPr/>
            </p:nvSpPr>
            <p:spPr bwMode="auto">
              <a:xfrm>
                <a:off x="10307111"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2" name="Rectangle 191"/>
              <p:cNvSpPr>
                <a:spLocks noChangeArrowheads="1"/>
              </p:cNvSpPr>
              <p:nvPr/>
            </p:nvSpPr>
            <p:spPr bwMode="auto">
              <a:xfrm>
                <a:off x="10342242"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3" name="Rectangle 192"/>
              <p:cNvSpPr>
                <a:spLocks noChangeArrowheads="1"/>
              </p:cNvSpPr>
              <p:nvPr/>
            </p:nvSpPr>
            <p:spPr bwMode="auto">
              <a:xfrm>
                <a:off x="10289546"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4" name="Rectangle 193"/>
              <p:cNvSpPr>
                <a:spLocks noChangeArrowheads="1"/>
              </p:cNvSpPr>
              <p:nvPr/>
            </p:nvSpPr>
            <p:spPr bwMode="auto">
              <a:xfrm>
                <a:off x="10377373"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5" name="Rectangle 194"/>
              <p:cNvSpPr>
                <a:spLocks noChangeArrowheads="1"/>
              </p:cNvSpPr>
              <p:nvPr/>
            </p:nvSpPr>
            <p:spPr bwMode="auto">
              <a:xfrm>
                <a:off x="10377373" y="5810127"/>
                <a:ext cx="8321"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6" name="Rectangle 195"/>
              <p:cNvSpPr>
                <a:spLocks noChangeArrowheads="1"/>
              </p:cNvSpPr>
              <p:nvPr/>
            </p:nvSpPr>
            <p:spPr bwMode="auto">
              <a:xfrm>
                <a:off x="10324677" y="5810127"/>
                <a:ext cx="9245" cy="8323"/>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7" name="Rectangle 196"/>
              <p:cNvSpPr>
                <a:spLocks noChangeArrowheads="1"/>
              </p:cNvSpPr>
              <p:nvPr/>
            </p:nvSpPr>
            <p:spPr bwMode="auto">
              <a:xfrm>
                <a:off x="10359808" y="5879483"/>
                <a:ext cx="8321"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8" name="Freeform 197"/>
              <p:cNvSpPr>
                <a:spLocks/>
              </p:cNvSpPr>
              <p:nvPr/>
            </p:nvSpPr>
            <p:spPr bwMode="auto">
              <a:xfrm>
                <a:off x="10481842" y="5810127"/>
                <a:ext cx="17566" cy="17570"/>
              </a:xfrm>
              <a:custGeom>
                <a:avLst/>
                <a:gdLst>
                  <a:gd name="T0" fmla="*/ 10 w 19"/>
                  <a:gd name="T1" fmla="*/ 19 h 19"/>
                  <a:gd name="T2" fmla="*/ 19 w 19"/>
                  <a:gd name="T3" fmla="*/ 19 h 19"/>
                  <a:gd name="T4" fmla="*/ 19 w 19"/>
                  <a:gd name="T5" fmla="*/ 0 h 19"/>
                  <a:gd name="T6" fmla="*/ 0 w 19"/>
                  <a:gd name="T7" fmla="*/ 0 h 19"/>
                  <a:gd name="T8" fmla="*/ 0 w 19"/>
                  <a:gd name="T9" fmla="*/ 9 h 19"/>
                  <a:gd name="T10" fmla="*/ 10 w 19"/>
                  <a:gd name="T11" fmla="*/ 9 h 19"/>
                  <a:gd name="T12" fmla="*/ 10 w 19"/>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0" y="19"/>
                    </a:moveTo>
                    <a:lnTo>
                      <a:pt x="19" y="19"/>
                    </a:lnTo>
                    <a:lnTo>
                      <a:pt x="19" y="0"/>
                    </a:lnTo>
                    <a:lnTo>
                      <a:pt x="0" y="0"/>
                    </a:lnTo>
                    <a:lnTo>
                      <a:pt x="0" y="9"/>
                    </a:lnTo>
                    <a:lnTo>
                      <a:pt x="10" y="9"/>
                    </a:lnTo>
                    <a:lnTo>
                      <a:pt x="10" y="19"/>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69" name="Freeform 198"/>
              <p:cNvSpPr>
                <a:spLocks/>
              </p:cNvSpPr>
              <p:nvPr/>
            </p:nvSpPr>
            <p:spPr bwMode="auto">
              <a:xfrm>
                <a:off x="10228529" y="5810127"/>
                <a:ext cx="17566" cy="17570"/>
              </a:xfrm>
              <a:custGeom>
                <a:avLst/>
                <a:gdLst>
                  <a:gd name="T0" fmla="*/ 0 w 19"/>
                  <a:gd name="T1" fmla="*/ 0 h 19"/>
                  <a:gd name="T2" fmla="*/ 0 w 19"/>
                  <a:gd name="T3" fmla="*/ 9 h 19"/>
                  <a:gd name="T4" fmla="*/ 0 w 19"/>
                  <a:gd name="T5" fmla="*/ 19 h 19"/>
                  <a:gd name="T6" fmla="*/ 9 w 19"/>
                  <a:gd name="T7" fmla="*/ 19 h 19"/>
                  <a:gd name="T8" fmla="*/ 9 w 19"/>
                  <a:gd name="T9" fmla="*/ 9 h 19"/>
                  <a:gd name="T10" fmla="*/ 19 w 19"/>
                  <a:gd name="T11" fmla="*/ 9 h 19"/>
                  <a:gd name="T12" fmla="*/ 19 w 19"/>
                  <a:gd name="T13" fmla="*/ 0 h 19"/>
                  <a:gd name="T14" fmla="*/ 9 w 19"/>
                  <a:gd name="T15" fmla="*/ 0 h 19"/>
                  <a:gd name="T16" fmla="*/ 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0" y="0"/>
                    </a:moveTo>
                    <a:lnTo>
                      <a:pt x="0" y="9"/>
                    </a:lnTo>
                    <a:lnTo>
                      <a:pt x="0" y="19"/>
                    </a:lnTo>
                    <a:lnTo>
                      <a:pt x="9" y="19"/>
                    </a:lnTo>
                    <a:lnTo>
                      <a:pt x="9" y="9"/>
                    </a:lnTo>
                    <a:lnTo>
                      <a:pt x="19" y="9"/>
                    </a:lnTo>
                    <a:lnTo>
                      <a:pt x="19" y="0"/>
                    </a:lnTo>
                    <a:lnTo>
                      <a:pt x="9" y="0"/>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0" name="Freeform 199"/>
              <p:cNvSpPr>
                <a:spLocks/>
              </p:cNvSpPr>
              <p:nvPr/>
            </p:nvSpPr>
            <p:spPr bwMode="auto">
              <a:xfrm>
                <a:off x="10228529" y="5871160"/>
                <a:ext cx="17566" cy="17570"/>
              </a:xfrm>
              <a:custGeom>
                <a:avLst/>
                <a:gdLst>
                  <a:gd name="T0" fmla="*/ 9 w 19"/>
                  <a:gd name="T1" fmla="*/ 0 h 19"/>
                  <a:gd name="T2" fmla="*/ 0 w 19"/>
                  <a:gd name="T3" fmla="*/ 0 h 19"/>
                  <a:gd name="T4" fmla="*/ 0 w 19"/>
                  <a:gd name="T5" fmla="*/ 9 h 19"/>
                  <a:gd name="T6" fmla="*/ 0 w 19"/>
                  <a:gd name="T7" fmla="*/ 19 h 19"/>
                  <a:gd name="T8" fmla="*/ 9 w 19"/>
                  <a:gd name="T9" fmla="*/ 19 h 19"/>
                  <a:gd name="T10" fmla="*/ 19 w 19"/>
                  <a:gd name="T11" fmla="*/ 19 h 19"/>
                  <a:gd name="T12" fmla="*/ 19 w 19"/>
                  <a:gd name="T13" fmla="*/ 9 h 19"/>
                  <a:gd name="T14" fmla="*/ 9 w 19"/>
                  <a:gd name="T15" fmla="*/ 9 h 19"/>
                  <a:gd name="T16" fmla="*/ 9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9" y="0"/>
                    </a:moveTo>
                    <a:lnTo>
                      <a:pt x="0" y="0"/>
                    </a:lnTo>
                    <a:lnTo>
                      <a:pt x="0" y="9"/>
                    </a:lnTo>
                    <a:lnTo>
                      <a:pt x="0" y="19"/>
                    </a:lnTo>
                    <a:lnTo>
                      <a:pt x="9" y="19"/>
                    </a:lnTo>
                    <a:lnTo>
                      <a:pt x="19" y="19"/>
                    </a:lnTo>
                    <a:lnTo>
                      <a:pt x="19" y="9"/>
                    </a:lnTo>
                    <a:lnTo>
                      <a:pt x="9" y="9"/>
                    </a:lnTo>
                    <a:lnTo>
                      <a:pt x="9"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sp>
            <p:nvSpPr>
              <p:cNvPr id="2771" name="Rectangle 200"/>
              <p:cNvSpPr>
                <a:spLocks noChangeArrowheads="1"/>
              </p:cNvSpPr>
              <p:nvPr/>
            </p:nvSpPr>
            <p:spPr bwMode="auto">
              <a:xfrm>
                <a:off x="10254415" y="5844343"/>
                <a:ext cx="52697" cy="924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2"/>
                  </a:solidFill>
                </a:endParaRPr>
              </a:p>
            </p:txBody>
          </p:sp>
        </p:grpSp>
        <p:grpSp>
          <p:nvGrpSpPr>
            <p:cNvPr id="2734" name="Group 2733"/>
            <p:cNvGrpSpPr/>
            <p:nvPr/>
          </p:nvGrpSpPr>
          <p:grpSpPr>
            <a:xfrm>
              <a:off x="3569989" y="3478003"/>
              <a:ext cx="103864" cy="95072"/>
              <a:chOff x="8549636" y="1333017"/>
              <a:chExt cx="239651" cy="241300"/>
            </a:xfrm>
            <a:solidFill>
              <a:schemeClr val="bg2"/>
            </a:solidFill>
          </p:grpSpPr>
          <p:sp>
            <p:nvSpPr>
              <p:cNvPr id="2735" name="Freeform 71"/>
              <p:cNvSpPr>
                <a:spLocks/>
              </p:cNvSpPr>
              <p:nvPr/>
            </p:nvSpPr>
            <p:spPr bwMode="auto">
              <a:xfrm>
                <a:off x="8609946" y="1404455"/>
                <a:ext cx="131729" cy="109538"/>
              </a:xfrm>
              <a:custGeom>
                <a:avLst/>
                <a:gdLst>
                  <a:gd name="T0" fmla="*/ 28 w 83"/>
                  <a:gd name="T1" fmla="*/ 41 h 69"/>
                  <a:gd name="T2" fmla="*/ 14 w 83"/>
                  <a:gd name="T3" fmla="*/ 29 h 69"/>
                  <a:gd name="T4" fmla="*/ 0 w 83"/>
                  <a:gd name="T5" fmla="*/ 41 h 69"/>
                  <a:gd name="T6" fmla="*/ 28 w 83"/>
                  <a:gd name="T7" fmla="*/ 69 h 69"/>
                  <a:gd name="T8" fmla="*/ 40 w 83"/>
                  <a:gd name="T9" fmla="*/ 55 h 69"/>
                  <a:gd name="T10" fmla="*/ 83 w 83"/>
                  <a:gd name="T11" fmla="*/ 14 h 69"/>
                  <a:gd name="T12" fmla="*/ 68 w 83"/>
                  <a:gd name="T13" fmla="*/ 0 h 69"/>
                  <a:gd name="T14" fmla="*/ 28 w 83"/>
                  <a:gd name="T15" fmla="*/ 41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28" y="41"/>
                    </a:moveTo>
                    <a:lnTo>
                      <a:pt x="14" y="29"/>
                    </a:lnTo>
                    <a:lnTo>
                      <a:pt x="0" y="41"/>
                    </a:lnTo>
                    <a:lnTo>
                      <a:pt x="28" y="69"/>
                    </a:lnTo>
                    <a:lnTo>
                      <a:pt x="40" y="55"/>
                    </a:lnTo>
                    <a:lnTo>
                      <a:pt x="83" y="14"/>
                    </a:lnTo>
                    <a:lnTo>
                      <a:pt x="68" y="0"/>
                    </a:lnTo>
                    <a:lnTo>
                      <a:pt x="2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Freeform 72"/>
              <p:cNvSpPr>
                <a:spLocks noEditPoints="1"/>
              </p:cNvSpPr>
              <p:nvPr/>
            </p:nvSpPr>
            <p:spPr bwMode="auto">
              <a:xfrm>
                <a:off x="8549636" y="1333017"/>
                <a:ext cx="239651"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52 h 64"/>
                  <a:gd name="T12" fmla="*/ 32 w 64"/>
                  <a:gd name="T13" fmla="*/ 60 h 64"/>
                  <a:gd name="T14" fmla="*/ 12 w 64"/>
                  <a:gd name="T15" fmla="*/ 52 h 64"/>
                  <a:gd name="T16" fmla="*/ 4 w 64"/>
                  <a:gd name="T17" fmla="*/ 32 h 64"/>
                  <a:gd name="T18" fmla="*/ 12 w 64"/>
                  <a:gd name="T19" fmla="*/ 12 h 64"/>
                  <a:gd name="T20" fmla="*/ 32 w 64"/>
                  <a:gd name="T21" fmla="*/ 4 h 64"/>
                  <a:gd name="T22" fmla="*/ 52 w 64"/>
                  <a:gd name="T23" fmla="*/ 12 h 64"/>
                  <a:gd name="T24" fmla="*/ 60 w 64"/>
                  <a:gd name="T25" fmla="*/ 32 h 64"/>
                  <a:gd name="T26" fmla="*/ 52 w 64"/>
                  <a:gd name="T2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2" y="52"/>
                    </a:moveTo>
                    <a:cubicBezTo>
                      <a:pt x="47" y="57"/>
                      <a:pt x="40" y="60"/>
                      <a:pt x="32" y="60"/>
                    </a:cubicBezTo>
                    <a:cubicBezTo>
                      <a:pt x="24" y="60"/>
                      <a:pt x="17" y="57"/>
                      <a:pt x="12" y="52"/>
                    </a:cubicBezTo>
                    <a:cubicBezTo>
                      <a:pt x="7" y="47"/>
                      <a:pt x="4" y="40"/>
                      <a:pt x="4" y="32"/>
                    </a:cubicBezTo>
                    <a:cubicBezTo>
                      <a:pt x="4" y="24"/>
                      <a:pt x="7" y="17"/>
                      <a:pt x="12" y="12"/>
                    </a:cubicBezTo>
                    <a:cubicBezTo>
                      <a:pt x="17" y="7"/>
                      <a:pt x="24" y="4"/>
                      <a:pt x="32" y="4"/>
                    </a:cubicBezTo>
                    <a:cubicBezTo>
                      <a:pt x="40" y="4"/>
                      <a:pt x="47" y="7"/>
                      <a:pt x="52" y="12"/>
                    </a:cubicBezTo>
                    <a:cubicBezTo>
                      <a:pt x="57" y="17"/>
                      <a:pt x="60" y="24"/>
                      <a:pt x="60" y="32"/>
                    </a:cubicBezTo>
                    <a:cubicBezTo>
                      <a:pt x="60" y="40"/>
                      <a:pt x="57" y="47"/>
                      <a:pt x="52" y="5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2547773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blinds(horizontal)">
                                      <p:cBhvr>
                                        <p:cTn id="7" dur="50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kumimoji="1" lang="zh-TW" altLang="en-US" dirty="0" smtClean="0"/>
              <a:t>客戸选購</a:t>
            </a:r>
            <a:endParaRPr kumimoji="1" lang="zh-TW" altLang="en-US" dirty="0"/>
          </a:p>
        </p:txBody>
      </p:sp>
      <p:pic>
        <p:nvPicPr>
          <p:cNvPr id="6"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2288" y="4847643"/>
            <a:ext cx="2304709" cy="961566"/>
          </a:xfrm>
          <a:prstGeom prst="rect">
            <a:avLst/>
          </a:prstGeom>
          <a:noFill/>
        </p:spPr>
      </p:pic>
      <p:pic>
        <p:nvPicPr>
          <p:cNvPr id="7"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2288" y="4617255"/>
            <a:ext cx="2304709" cy="961566"/>
          </a:xfrm>
          <a:prstGeom prst="rect">
            <a:avLst/>
          </a:prstGeom>
          <a:noFill/>
        </p:spPr>
      </p:pic>
      <p:pic>
        <p:nvPicPr>
          <p:cNvPr id="8"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0740" y="4371987"/>
            <a:ext cx="2304709" cy="961566"/>
          </a:xfrm>
          <a:prstGeom prst="rect">
            <a:avLst/>
          </a:prstGeom>
          <a:noFill/>
        </p:spPr>
      </p:pic>
      <p:pic>
        <p:nvPicPr>
          <p:cNvPr id="9"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6363" y="4113891"/>
            <a:ext cx="2304709" cy="961566"/>
          </a:xfrm>
          <a:prstGeom prst="rect">
            <a:avLst/>
          </a:prstGeom>
          <a:noFill/>
        </p:spPr>
      </p:pic>
      <p:pic>
        <p:nvPicPr>
          <p:cNvPr id="10"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1986" y="3855795"/>
            <a:ext cx="2304709" cy="961566"/>
          </a:xfrm>
          <a:prstGeom prst="rect">
            <a:avLst/>
          </a:prstGeom>
          <a:noFill/>
        </p:spPr>
      </p:pic>
      <p:pic>
        <p:nvPicPr>
          <p:cNvPr id="11"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0438" y="3597699"/>
            <a:ext cx="2304709" cy="961566"/>
          </a:xfrm>
          <a:prstGeom prst="rect">
            <a:avLst/>
          </a:prstGeom>
          <a:noFill/>
        </p:spPr>
      </p:pic>
      <p:pic>
        <p:nvPicPr>
          <p:cNvPr id="12"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8890" y="3326775"/>
            <a:ext cx="2304709" cy="961566"/>
          </a:xfrm>
          <a:prstGeom prst="rect">
            <a:avLst/>
          </a:prstGeom>
          <a:noFill/>
        </p:spPr>
      </p:pic>
      <p:pic>
        <p:nvPicPr>
          <p:cNvPr id="13"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4513" y="3055851"/>
            <a:ext cx="2304709" cy="961566"/>
          </a:xfrm>
          <a:prstGeom prst="rect">
            <a:avLst/>
          </a:prstGeom>
          <a:noFill/>
        </p:spPr>
      </p:pic>
      <p:pic>
        <p:nvPicPr>
          <p:cNvPr id="14"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2965" y="2797755"/>
            <a:ext cx="2304709" cy="961566"/>
          </a:xfrm>
          <a:prstGeom prst="rect">
            <a:avLst/>
          </a:prstGeom>
          <a:noFill/>
        </p:spPr>
      </p:pic>
      <p:pic>
        <p:nvPicPr>
          <p:cNvPr id="15"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1417" y="2539659"/>
            <a:ext cx="2304709" cy="961566"/>
          </a:xfrm>
          <a:prstGeom prst="rect">
            <a:avLst/>
          </a:prstGeom>
          <a:noFill/>
        </p:spPr>
      </p:pic>
      <p:pic>
        <p:nvPicPr>
          <p:cNvPr id="17"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4445" y="4829478"/>
            <a:ext cx="2304709" cy="961566"/>
          </a:xfrm>
          <a:prstGeom prst="rect">
            <a:avLst/>
          </a:prstGeom>
          <a:noFill/>
        </p:spPr>
      </p:pic>
      <p:pic>
        <p:nvPicPr>
          <p:cNvPr id="18"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4445" y="4599090"/>
            <a:ext cx="2304709" cy="961566"/>
          </a:xfrm>
          <a:prstGeom prst="rect">
            <a:avLst/>
          </a:prstGeom>
          <a:noFill/>
        </p:spPr>
      </p:pic>
      <p:pic>
        <p:nvPicPr>
          <p:cNvPr id="19"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2897" y="4353822"/>
            <a:ext cx="2304709" cy="961566"/>
          </a:xfrm>
          <a:prstGeom prst="rect">
            <a:avLst/>
          </a:prstGeom>
          <a:noFill/>
        </p:spPr>
      </p:pic>
      <p:pic>
        <p:nvPicPr>
          <p:cNvPr id="20"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8520" y="4095726"/>
            <a:ext cx="2304709" cy="961566"/>
          </a:xfrm>
          <a:prstGeom prst="rect">
            <a:avLst/>
          </a:prstGeom>
          <a:noFill/>
        </p:spPr>
      </p:pic>
      <p:pic>
        <p:nvPicPr>
          <p:cNvPr id="21"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4143" y="3837630"/>
            <a:ext cx="2304709" cy="961566"/>
          </a:xfrm>
          <a:prstGeom prst="rect">
            <a:avLst/>
          </a:prstGeom>
          <a:noFill/>
        </p:spPr>
      </p:pic>
      <p:pic>
        <p:nvPicPr>
          <p:cNvPr id="22"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2595" y="3579534"/>
            <a:ext cx="2304709" cy="961566"/>
          </a:xfrm>
          <a:prstGeom prst="rect">
            <a:avLst/>
          </a:prstGeom>
          <a:noFill/>
        </p:spPr>
      </p:pic>
      <p:pic>
        <p:nvPicPr>
          <p:cNvPr id="23"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1047" y="3308610"/>
            <a:ext cx="2304709" cy="961566"/>
          </a:xfrm>
          <a:prstGeom prst="rect">
            <a:avLst/>
          </a:prstGeom>
          <a:noFill/>
        </p:spPr>
      </p:pic>
      <p:pic>
        <p:nvPicPr>
          <p:cNvPr id="24"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96670" y="3037686"/>
            <a:ext cx="2304709" cy="961566"/>
          </a:xfrm>
          <a:prstGeom prst="rect">
            <a:avLst/>
          </a:prstGeom>
          <a:noFill/>
        </p:spPr>
      </p:pic>
      <p:pic>
        <p:nvPicPr>
          <p:cNvPr id="25"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95122" y="2779590"/>
            <a:ext cx="2304709" cy="961566"/>
          </a:xfrm>
          <a:prstGeom prst="rect">
            <a:avLst/>
          </a:prstGeom>
          <a:noFill/>
        </p:spPr>
      </p:pic>
      <p:pic>
        <p:nvPicPr>
          <p:cNvPr id="26" name="Picture 2" descr="C:\Users\htam\Documents\F5\Hardware Platforms\Launch_Announcements\Stratos-Hi\4200-fro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93574" y="2521494"/>
            <a:ext cx="2304709" cy="961566"/>
          </a:xfrm>
          <a:prstGeom prst="rect">
            <a:avLst/>
          </a:prstGeom>
          <a:noFill/>
        </p:spPr>
      </p:pic>
      <p:sp>
        <p:nvSpPr>
          <p:cNvPr id="28" name="TextBox 27"/>
          <p:cNvSpPr txBox="1"/>
          <p:nvPr/>
        </p:nvSpPr>
        <p:spPr>
          <a:xfrm>
            <a:off x="7337990" y="2385949"/>
            <a:ext cx="184666" cy="415498"/>
          </a:xfrm>
          <a:prstGeom prst="rect">
            <a:avLst/>
          </a:prstGeom>
          <a:noFill/>
        </p:spPr>
        <p:txBody>
          <a:bodyPr wrap="none" rtlCol="0">
            <a:spAutoFit/>
          </a:bodyPr>
          <a:lstStyle/>
          <a:p>
            <a:endParaRPr kumimoji="1" lang="zh-TW" altLang="en-US" dirty="0" err="1" smtClean="0">
              <a:solidFill>
                <a:schemeClr val="tx1">
                  <a:lumMod val="75000"/>
                </a:schemeClr>
              </a:solidFill>
              <a:latin typeface="Microsoft YaHei" charset="-122"/>
              <a:ea typeface="Microsoft YaHei" charset="-122"/>
              <a:cs typeface="Microsoft YaHei" charset="-122"/>
            </a:endParaRPr>
          </a:p>
        </p:txBody>
      </p:sp>
      <p:pic>
        <p:nvPicPr>
          <p:cNvPr id="29" name="Picture 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91873" y="3241082"/>
            <a:ext cx="4617856" cy="13593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TextBox 29"/>
          <p:cNvSpPr txBox="1"/>
          <p:nvPr/>
        </p:nvSpPr>
        <p:spPr>
          <a:xfrm>
            <a:off x="1961771" y="1513667"/>
            <a:ext cx="2069797" cy="415498"/>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r>
              <a:rPr kumimoji="1" lang="zh-TW" altLang="en-US" dirty="0" smtClean="0">
                <a:solidFill>
                  <a:schemeClr val="bg1"/>
                </a:solidFill>
                <a:latin typeface="Microsoft YaHei" charset="-122"/>
                <a:ea typeface="Microsoft YaHei" charset="-122"/>
                <a:cs typeface="Microsoft YaHei" charset="-122"/>
              </a:rPr>
              <a:t>对手要客戸买的</a:t>
            </a:r>
          </a:p>
        </p:txBody>
      </p:sp>
      <p:sp>
        <p:nvSpPr>
          <p:cNvPr id="31" name="TextBox 30"/>
          <p:cNvSpPr txBox="1"/>
          <p:nvPr/>
        </p:nvSpPr>
        <p:spPr>
          <a:xfrm>
            <a:off x="8105152" y="1626052"/>
            <a:ext cx="1656223" cy="415498"/>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kumimoji="1" lang="en-US" altLang="zh-TW" dirty="0" smtClean="0">
                <a:solidFill>
                  <a:schemeClr val="bg1"/>
                </a:solidFill>
                <a:latin typeface="Microsoft YaHei" charset="-122"/>
                <a:ea typeface="Microsoft YaHei" charset="-122"/>
                <a:cs typeface="Microsoft YaHei" charset="-122"/>
              </a:rPr>
              <a:t>Citrix</a:t>
            </a:r>
            <a:r>
              <a:rPr kumimoji="1" lang="zh-TW" altLang="en-US" dirty="0" smtClean="0">
                <a:solidFill>
                  <a:schemeClr val="bg1"/>
                </a:solidFill>
                <a:latin typeface="Microsoft YaHei" charset="-122"/>
                <a:ea typeface="Microsoft YaHei" charset="-122"/>
                <a:cs typeface="Microsoft YaHei" charset="-122"/>
              </a:rPr>
              <a:t>的建议</a:t>
            </a:r>
          </a:p>
        </p:txBody>
      </p:sp>
    </p:spTree>
    <p:extLst>
      <p:ext uri="{BB962C8B-B14F-4D97-AF65-F5344CB8AC3E}">
        <p14:creationId xmlns:p14="http://schemas.microsoft.com/office/powerpoint/2010/main" val="1872292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0-#ppt_h/2"/>
                                          </p:val>
                                        </p:tav>
                                        <p:tav tm="100000">
                                          <p:val>
                                            <p:strVal val="#ppt_y"/>
                                          </p:val>
                                        </p:tav>
                                      </p:tavLst>
                                    </p:anim>
                                  </p:childTnLst>
                                </p:cTn>
                              </p:par>
                              <p:par>
                                <p:cTn id="59" presetID="2" presetClass="entr" presetSubtype="1"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barn(inVertical)">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nodeType="click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circle(in)">
                                      <p:cBhvr>
                                        <p:cTn id="96"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 name="图示 50"/>
          <p:cNvGraphicFramePr/>
          <p:nvPr>
            <p:extLst>
              <p:ext uri="{D42A27DB-BD31-4B8C-83A1-F6EECF244321}">
                <p14:modId xmlns:p14="http://schemas.microsoft.com/office/powerpoint/2010/main" val="413277473"/>
              </p:ext>
            </p:extLst>
          </p:nvPr>
        </p:nvGraphicFramePr>
        <p:xfrm>
          <a:off x="1422029" y="1499103"/>
          <a:ext cx="9446339" cy="3758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txBox="1">
            <a:spLocks/>
          </p:cNvSpPr>
          <p:nvPr/>
        </p:nvSpPr>
        <p:spPr>
          <a:xfrm>
            <a:off x="502159" y="280221"/>
            <a:ext cx="10264637" cy="1081165"/>
          </a:xfrm>
          <a:prstGeom prst="rect">
            <a:avLst/>
          </a:prstGeom>
        </p:spPr>
        <p:txBody>
          <a:bodyPr vert="horz" lIns="121888" tIns="60944" rIns="121888" bIns="60944" rtlCol="0" anchor="ctr">
            <a:noAutofit/>
          </a:bodyPr>
          <a:lstStyle>
            <a:lvl1pPr marL="0" indent="0" algn="l" defTabSz="914400" rtl="0" eaLnBrk="1" latinLnBrk="0" hangingPunct="1">
              <a:spcBef>
                <a:spcPct val="0"/>
              </a:spcBef>
              <a:buNone/>
              <a:defRPr lang="en-US" sz="2600" b="1" kern="1200" baseline="0">
                <a:solidFill>
                  <a:srgbClr val="4D4F53"/>
                </a:solidFill>
                <a:latin typeface="Arial" pitchFamily="34" charset="0"/>
                <a:ea typeface="黑体" panose="02010609060101010101" pitchFamily="49" charset="-122"/>
                <a:cs typeface="+mj-cs"/>
              </a:defRPr>
            </a:lvl1pPr>
          </a:lstStyle>
          <a:p>
            <a:pPr>
              <a:lnSpc>
                <a:spcPts val="3999"/>
              </a:lnSpc>
            </a:pPr>
            <a:endParaRPr lang="zh-TW" altLang="en-US" sz="3732" dirty="0"/>
          </a:p>
        </p:txBody>
      </p:sp>
      <p:sp>
        <p:nvSpPr>
          <p:cNvPr id="2" name="Title 1"/>
          <p:cNvSpPr>
            <a:spLocks noGrp="1"/>
          </p:cNvSpPr>
          <p:nvPr>
            <p:ph type="title"/>
          </p:nvPr>
        </p:nvSpPr>
        <p:spPr/>
        <p:txBody>
          <a:bodyPr/>
          <a:lstStyle/>
          <a:p>
            <a:r>
              <a:rPr lang="en-US" altLang="zh-TW" dirty="0"/>
              <a:t>XA/XD/XM</a:t>
            </a:r>
            <a:r>
              <a:rPr lang="zh-CN" altLang="en-US" dirty="0"/>
              <a:t>的</a:t>
            </a:r>
            <a:r>
              <a:rPr lang="zh-CN" altLang="en-US" dirty="0" smtClean="0"/>
              <a:t>客户</a:t>
            </a:r>
            <a:endParaRPr lang="en-US" dirty="0"/>
          </a:p>
        </p:txBody>
      </p:sp>
    </p:spTree>
    <p:extLst>
      <p:ext uri="{BB962C8B-B14F-4D97-AF65-F5344CB8AC3E}">
        <p14:creationId xmlns:p14="http://schemas.microsoft.com/office/powerpoint/2010/main" val="899357275"/>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6013" y="2718382"/>
            <a:ext cx="4887342" cy="990905"/>
          </a:xfrm>
        </p:spPr>
        <p:txBody>
          <a:bodyPr/>
          <a:lstStyle/>
          <a:p>
            <a:pPr algn="ctr"/>
            <a:r>
              <a:rPr lang="en-US" sz="4399" dirty="0">
                <a:solidFill>
                  <a:srgbClr val="34AAFF"/>
                </a:solidFill>
                <a:effectLst/>
              </a:rPr>
              <a:t>MobileStream</a:t>
            </a:r>
            <a:r>
              <a:rPr lang="en-US" sz="3199" baseline="50000" dirty="0">
                <a:solidFill>
                  <a:srgbClr val="34AAFF"/>
                </a:solidFill>
                <a:effectLst/>
              </a:rPr>
              <a:t>TM</a:t>
            </a:r>
            <a:endParaRPr lang="en-US" sz="3599" baseline="50000" dirty="0">
              <a:solidFill>
                <a:srgbClr val="34AAFF"/>
              </a:solidFill>
              <a:effectLst/>
            </a:endParaRPr>
          </a:p>
        </p:txBody>
      </p:sp>
      <p:sp>
        <p:nvSpPr>
          <p:cNvPr id="4" name="Text Placeholder 3"/>
          <p:cNvSpPr>
            <a:spLocks noGrp="1"/>
          </p:cNvSpPr>
          <p:nvPr>
            <p:ph sz="quarter" idx="10"/>
          </p:nvPr>
        </p:nvSpPr>
        <p:spPr>
          <a:xfrm>
            <a:off x="5259508" y="601522"/>
            <a:ext cx="6661246" cy="5628205"/>
          </a:xfrm>
        </p:spPr>
        <p:txBody>
          <a:bodyPr/>
          <a:lstStyle/>
          <a:p>
            <a:r>
              <a:rPr lang="en-US" dirty="0"/>
              <a:t>Mobile protocol </a:t>
            </a:r>
            <a:r>
              <a:rPr lang="en-US" dirty="0">
                <a:solidFill>
                  <a:srgbClr val="34AAFF"/>
                </a:solidFill>
              </a:rPr>
              <a:t>acceleration</a:t>
            </a:r>
            <a:r>
              <a:rPr lang="en-US" dirty="0"/>
              <a:t> for best performance over lossy and high latency links</a:t>
            </a:r>
          </a:p>
          <a:p>
            <a:r>
              <a:rPr lang="en-US" dirty="0"/>
              <a:t>Intelligent </a:t>
            </a:r>
            <a:r>
              <a:rPr lang="en-US" dirty="0">
                <a:solidFill>
                  <a:srgbClr val="34AAFF"/>
                </a:solidFill>
              </a:rPr>
              <a:t>multi-path networking</a:t>
            </a:r>
            <a:r>
              <a:rPr lang="en-US" dirty="0"/>
              <a:t> to seamlessly leverage wireless and cellular connectivity</a:t>
            </a:r>
          </a:p>
          <a:p>
            <a:r>
              <a:rPr lang="en-US" dirty="0"/>
              <a:t>Optimized web content streaming for </a:t>
            </a:r>
            <a:r>
              <a:rPr lang="en-US" dirty="0">
                <a:solidFill>
                  <a:srgbClr val="34AAFF"/>
                </a:solidFill>
              </a:rPr>
              <a:t>faster download</a:t>
            </a:r>
            <a:r>
              <a:rPr lang="en-US" dirty="0"/>
              <a:t> and rendering</a:t>
            </a:r>
          </a:p>
          <a:p>
            <a:r>
              <a:rPr lang="en-US" dirty="0"/>
              <a:t>Per app and user </a:t>
            </a:r>
            <a:r>
              <a:rPr lang="en-US" dirty="0">
                <a:solidFill>
                  <a:srgbClr val="34AAFF"/>
                </a:solidFill>
              </a:rPr>
              <a:t>access management</a:t>
            </a:r>
            <a:r>
              <a:rPr lang="en-US" dirty="0"/>
              <a:t> for end-to-end secure delivery</a:t>
            </a:r>
          </a:p>
          <a:p>
            <a:r>
              <a:rPr lang="en-US" dirty="0"/>
              <a:t>Built-in protocol and app visibility for compliance</a:t>
            </a:r>
          </a:p>
          <a:p>
            <a:r>
              <a:rPr lang="en-US" dirty="0"/>
              <a:t>Extensible policies for mobile threat and malware protection</a:t>
            </a:r>
          </a:p>
        </p:txBody>
      </p:sp>
      <p:sp>
        <p:nvSpPr>
          <p:cNvPr id="2" name="Rectangle 1"/>
          <p:cNvSpPr/>
          <p:nvPr/>
        </p:nvSpPr>
        <p:spPr>
          <a:xfrm>
            <a:off x="286524" y="3709287"/>
            <a:ext cx="4541686" cy="523082"/>
          </a:xfrm>
          <a:prstGeom prst="rect">
            <a:avLst/>
          </a:prstGeom>
        </p:spPr>
        <p:txBody>
          <a:bodyPr wrap="square" lIns="91428" tIns="45715" rIns="91428" bIns="45715">
            <a:spAutoFit/>
          </a:bodyPr>
          <a:lstStyle/>
          <a:p>
            <a:pPr algn="ctr"/>
            <a:r>
              <a:rPr lang="en-US" altLang="zh-CN" sz="2799" dirty="0" smtClean="0">
                <a:solidFill>
                  <a:srgbClr val="FF0000"/>
                </a:solidFill>
              </a:rPr>
              <a:t>F</a:t>
            </a:r>
            <a:r>
              <a:rPr lang="en-US" altLang="zh-CN" sz="2799" dirty="0" smtClean="0">
                <a:solidFill>
                  <a:schemeClr val="tx1">
                    <a:lumMod val="85000"/>
                  </a:schemeClr>
                </a:solidFill>
              </a:rPr>
              <a:t>ront</a:t>
            </a:r>
            <a:r>
              <a:rPr lang="zh-CN" altLang="en-US" sz="2799" dirty="0" smtClean="0">
                <a:solidFill>
                  <a:schemeClr val="tx1">
                    <a:lumMod val="85000"/>
                  </a:schemeClr>
                </a:solidFill>
              </a:rPr>
              <a:t> </a:t>
            </a:r>
            <a:r>
              <a:rPr lang="en-US" altLang="zh-CN" sz="2799" dirty="0" smtClean="0">
                <a:solidFill>
                  <a:srgbClr val="FF0000"/>
                </a:solidFill>
              </a:rPr>
              <a:t>E</a:t>
            </a:r>
            <a:r>
              <a:rPr lang="en-US" altLang="zh-CN" sz="2799" dirty="0" smtClean="0">
                <a:solidFill>
                  <a:schemeClr val="tx1">
                    <a:lumMod val="85000"/>
                  </a:schemeClr>
                </a:solidFill>
              </a:rPr>
              <a:t>nd</a:t>
            </a:r>
            <a:r>
              <a:rPr lang="zh-CN" altLang="en-US" sz="2799" dirty="0" smtClean="0">
                <a:solidFill>
                  <a:schemeClr val="tx1">
                    <a:lumMod val="85000"/>
                  </a:schemeClr>
                </a:solidFill>
              </a:rPr>
              <a:t> </a:t>
            </a:r>
            <a:r>
              <a:rPr lang="en-US" altLang="zh-CN" sz="2799" dirty="0" smtClean="0">
                <a:solidFill>
                  <a:srgbClr val="FF0000"/>
                </a:solidFill>
              </a:rPr>
              <a:t>O</a:t>
            </a:r>
            <a:r>
              <a:rPr lang="en-US" altLang="zh-CN" sz="2799" dirty="0" smtClean="0">
                <a:solidFill>
                  <a:schemeClr val="tx1">
                    <a:lumMod val="85000"/>
                  </a:schemeClr>
                </a:solidFill>
              </a:rPr>
              <a:t>ptimization</a:t>
            </a:r>
            <a:endParaRPr lang="en-US" sz="2799" dirty="0">
              <a:solidFill>
                <a:schemeClr val="tx1">
                  <a:lumMod val="85000"/>
                </a:schemeClr>
              </a:solidFill>
            </a:endParaRPr>
          </a:p>
        </p:txBody>
      </p:sp>
      <p:pic>
        <p:nvPicPr>
          <p:cNvPr id="5" name="Picture 4"/>
          <p:cNvPicPr>
            <a:picLocks noChangeAspect="1"/>
          </p:cNvPicPr>
          <p:nvPr/>
        </p:nvPicPr>
        <p:blipFill rotWithShape="1">
          <a:blip r:embed="rId3"/>
          <a:srcRect l="26113" t="39635" r="28666" b="39584"/>
          <a:stretch/>
        </p:blipFill>
        <p:spPr>
          <a:xfrm>
            <a:off x="420344" y="1515767"/>
            <a:ext cx="4365909" cy="1424808"/>
          </a:xfrm>
          <a:prstGeom prst="rect">
            <a:avLst/>
          </a:prstGeom>
        </p:spPr>
      </p:pic>
    </p:spTree>
    <p:extLst>
      <p:ext uri="{BB962C8B-B14F-4D97-AF65-F5344CB8AC3E}">
        <p14:creationId xmlns:p14="http://schemas.microsoft.com/office/powerpoint/2010/main" val="129834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20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20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7000"/>
                            </p:stCondLst>
                            <p:childTnLst>
                              <p:par>
                                <p:cTn id="17" presetID="10" presetClass="entr" presetSubtype="0" fill="hold" grpId="0" nodeType="afterEffect">
                                  <p:stCondLst>
                                    <p:cond delay="200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10000"/>
                            </p:stCondLst>
                            <p:childTnLst>
                              <p:par>
                                <p:cTn id="21" presetID="10" presetClass="entr" presetSubtype="0" fill="hold" grpId="0" nodeType="afterEffect">
                                  <p:stCondLst>
                                    <p:cond delay="200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13000"/>
                            </p:stCondLst>
                            <p:childTnLst>
                              <p:par>
                                <p:cTn id="25" presetID="10" presetClass="entr" presetSubtype="0" fill="hold" grpId="0" nodeType="afterEffect">
                                  <p:stCondLst>
                                    <p:cond delay="200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41924" y="2476753"/>
            <a:ext cx="7407252" cy="3616375"/>
          </a:xfrm>
          <a:prstGeom prst="rect">
            <a:avLst/>
          </a:prstGeom>
        </p:spPr>
        <p:txBody>
          <a:bodyPr wrap="square">
            <a:spAutoFit/>
          </a:bodyPr>
          <a:lstStyle/>
          <a:p>
            <a:pPr>
              <a:lnSpc>
                <a:spcPct val="150000"/>
              </a:lnSpc>
              <a:spcAft>
                <a:spcPts val="600"/>
              </a:spcAft>
            </a:pPr>
            <a:r>
              <a:rPr lang="en-US" altLang="zh-CN" sz="1800" b="1" dirty="0">
                <a:solidFill>
                  <a:srgbClr val="0075B0"/>
                </a:solidFill>
                <a:latin typeface="Microsoft YaHei" charset="-122"/>
                <a:ea typeface="Microsoft YaHei" charset="-122"/>
                <a:cs typeface="Microsoft YaHei" charset="-122"/>
              </a:rPr>
              <a:t>Citrix</a:t>
            </a:r>
            <a:r>
              <a:rPr lang="zh-CN" altLang="en-US" sz="1800" b="1" dirty="0">
                <a:solidFill>
                  <a:srgbClr val="0075B0"/>
                </a:solidFill>
                <a:latin typeface="Microsoft YaHei" charset="-122"/>
                <a:ea typeface="Microsoft YaHei" charset="-122"/>
                <a:cs typeface="Microsoft YaHei" charset="-122"/>
              </a:rPr>
              <a:t>的解决方案</a:t>
            </a:r>
            <a:endParaRPr lang="en-GB" sz="1800" b="1" dirty="0">
              <a:solidFill>
                <a:srgbClr val="0075B0"/>
              </a:solidFill>
              <a:latin typeface="Microsoft YaHei" charset="-122"/>
              <a:ea typeface="Microsoft YaHei" charset="-122"/>
              <a:cs typeface="Microsoft YaHei" charset="-122"/>
            </a:endParaRPr>
          </a:p>
          <a:p>
            <a:pPr marL="285679" indent="-285679">
              <a:spcAft>
                <a:spcPts val="600"/>
              </a:spcAft>
              <a:buFont typeface="Arial"/>
              <a:buChar char="•"/>
            </a:pPr>
            <a:r>
              <a:rPr lang="zh-CN" altLang="en-US" sz="1600" dirty="0">
                <a:latin typeface="Microsoft YaHei" charset="-122"/>
                <a:ea typeface="Microsoft YaHei" charset="-122"/>
                <a:cs typeface="Microsoft YaHei" charset="-122"/>
              </a:rPr>
              <a:t>在两个主数据中心用</a:t>
            </a:r>
            <a:r>
              <a:rPr lang="en-US" altLang="zh-CN" sz="1600" dirty="0">
                <a:latin typeface="Microsoft YaHei" charset="-122"/>
                <a:ea typeface="Microsoft YaHei" charset="-122"/>
                <a:cs typeface="Microsoft YaHei" charset="-122"/>
              </a:rPr>
              <a:t>4*NS7500 </a:t>
            </a:r>
            <a:r>
              <a:rPr lang="zh-CN" altLang="en-US" sz="1600" dirty="0">
                <a:latin typeface="Microsoft YaHei" charset="-122"/>
                <a:ea typeface="Microsoft YaHei" charset="-122"/>
                <a:cs typeface="Microsoft YaHei" charset="-122"/>
              </a:rPr>
              <a:t>企业版实现</a:t>
            </a:r>
            <a:r>
              <a:rPr lang="en-US" altLang="zh-CN" sz="1600" dirty="0">
                <a:latin typeface="Microsoft YaHei" charset="-122"/>
                <a:ea typeface="Microsoft YaHei" charset="-122"/>
                <a:cs typeface="Microsoft YaHei" charset="-122"/>
              </a:rPr>
              <a:t>XA WI</a:t>
            </a:r>
            <a:r>
              <a:rPr lang="zh-CN" altLang="en-US" sz="1600" dirty="0">
                <a:latin typeface="Microsoft YaHei" charset="-122"/>
                <a:ea typeface="Microsoft YaHei" charset="-122"/>
                <a:cs typeface="Microsoft YaHei" charset="-122"/>
              </a:rPr>
              <a:t>和</a:t>
            </a:r>
            <a:r>
              <a:rPr lang="en-US" altLang="zh-CN" sz="1600" dirty="0">
                <a:latin typeface="Microsoft YaHei" charset="-122"/>
                <a:ea typeface="Microsoft YaHei" charset="-122"/>
                <a:cs typeface="Microsoft YaHei" charset="-122"/>
              </a:rPr>
              <a:t>XML</a:t>
            </a:r>
            <a:r>
              <a:rPr lang="zh-CN" altLang="en-US" sz="1600" dirty="0">
                <a:latin typeface="Microsoft YaHei" charset="-122"/>
                <a:ea typeface="Microsoft YaHei" charset="-122"/>
                <a:cs typeface="Microsoft YaHei" charset="-122"/>
              </a:rPr>
              <a:t>服务的负载均衡</a:t>
            </a:r>
            <a:endParaRPr lang="en-US" altLang="zh-CN" sz="1600" dirty="0">
              <a:latin typeface="Microsoft YaHei" charset="-122"/>
              <a:ea typeface="Microsoft YaHei" charset="-122"/>
              <a:cs typeface="Microsoft YaHei" charset="-122"/>
            </a:endParaRPr>
          </a:p>
          <a:p>
            <a:pPr marL="285679" indent="-285679">
              <a:spcAft>
                <a:spcPts val="600"/>
              </a:spcAft>
              <a:buFont typeface="Arial"/>
              <a:buChar char="•"/>
            </a:pPr>
            <a:r>
              <a:rPr lang="zh-CN" altLang="en-US" sz="1600" dirty="0">
                <a:latin typeface="Microsoft YaHei" charset="-122"/>
                <a:ea typeface="Microsoft YaHei" charset="-122"/>
                <a:cs typeface="Microsoft YaHei" charset="-122"/>
              </a:rPr>
              <a:t>在香港和北京数据中心部署</a:t>
            </a:r>
            <a:r>
              <a:rPr lang="en-US" altLang="zh-CN" sz="1600" dirty="0">
                <a:latin typeface="Microsoft YaHei" charset="-122"/>
                <a:ea typeface="Microsoft YaHei" charset="-122"/>
                <a:cs typeface="Microsoft YaHei" charset="-122"/>
              </a:rPr>
              <a:t>4*NS7500</a:t>
            </a:r>
            <a:r>
              <a:rPr lang="zh-CN" altLang="en-US" sz="1600" dirty="0">
                <a:latin typeface="Microsoft YaHei" charset="-122"/>
                <a:ea typeface="Microsoft YaHei" charset="-122"/>
                <a:cs typeface="Microsoft YaHei" charset="-122"/>
              </a:rPr>
              <a:t>白金版，智能判断员工访问点，改善员工访问体验，实现安全访问，并通过</a:t>
            </a:r>
            <a:r>
              <a:rPr lang="en-US" altLang="zh-CN" sz="1600" dirty="0">
                <a:latin typeface="Microsoft YaHei" charset="-122"/>
                <a:ea typeface="Microsoft YaHei" charset="-122"/>
                <a:cs typeface="Microsoft YaHei" charset="-122"/>
              </a:rPr>
              <a:t>Cloud Bridge</a:t>
            </a:r>
            <a:r>
              <a:rPr lang="zh-CN" altLang="en-US" sz="1600" dirty="0">
                <a:latin typeface="Microsoft YaHei" charset="-122"/>
                <a:ea typeface="Microsoft YaHei" charset="-122"/>
                <a:cs typeface="Microsoft YaHei" charset="-122"/>
              </a:rPr>
              <a:t>特性，连通两个数据中心</a:t>
            </a:r>
            <a:endParaRPr lang="en-US" altLang="zh-CN" sz="1600" dirty="0">
              <a:latin typeface="Microsoft YaHei" charset="-122"/>
              <a:ea typeface="Microsoft YaHei" charset="-122"/>
              <a:cs typeface="Microsoft YaHei" charset="-122"/>
            </a:endParaRPr>
          </a:p>
          <a:p>
            <a:pPr marL="285679" indent="-285679">
              <a:spcAft>
                <a:spcPts val="600"/>
              </a:spcAft>
              <a:buFont typeface="Arial"/>
              <a:buChar char="•"/>
            </a:pPr>
            <a:endParaRPr lang="en-US" sz="1600" b="1" dirty="0">
              <a:solidFill>
                <a:srgbClr val="0075B0"/>
              </a:solidFill>
              <a:latin typeface="Microsoft YaHei" charset="-122"/>
              <a:ea typeface="Microsoft YaHei" charset="-122"/>
              <a:cs typeface="Microsoft YaHei" charset="-122"/>
            </a:endParaRPr>
          </a:p>
          <a:p>
            <a:pPr>
              <a:spcAft>
                <a:spcPts val="600"/>
              </a:spcAft>
              <a:buClr>
                <a:srgbClr val="0075B0"/>
              </a:buClr>
            </a:pPr>
            <a:r>
              <a:rPr lang="zh-CN" altLang="en-US" sz="1800" b="1" dirty="0">
                <a:solidFill>
                  <a:srgbClr val="0075B0"/>
                </a:solidFill>
                <a:latin typeface="Microsoft YaHei" charset="-122"/>
                <a:ea typeface="Microsoft YaHei" charset="-122"/>
                <a:cs typeface="Microsoft YaHei" charset="-122"/>
              </a:rPr>
              <a:t>为什么选择</a:t>
            </a:r>
            <a:r>
              <a:rPr lang="en-US" altLang="zh-CN" sz="1800" b="1" dirty="0">
                <a:solidFill>
                  <a:srgbClr val="0075B0"/>
                </a:solidFill>
                <a:latin typeface="Microsoft YaHei" charset="-122"/>
                <a:ea typeface="Microsoft YaHei" charset="-122"/>
                <a:cs typeface="Microsoft YaHei" charset="-122"/>
              </a:rPr>
              <a:t>Citrix</a:t>
            </a:r>
            <a:endParaRPr lang="en-GB" sz="1800" b="1" dirty="0">
              <a:solidFill>
                <a:srgbClr val="0075B0"/>
              </a:solidFill>
              <a:latin typeface="Microsoft YaHei" charset="-122"/>
              <a:ea typeface="Microsoft YaHei" charset="-122"/>
              <a:cs typeface="Microsoft YaHei" charset="-122"/>
            </a:endParaRPr>
          </a:p>
          <a:p>
            <a:pPr marL="285679" indent="-285679">
              <a:spcAft>
                <a:spcPts val="600"/>
              </a:spcAft>
              <a:buClr>
                <a:schemeClr val="tx1"/>
              </a:buClr>
              <a:buFont typeface="Arial"/>
              <a:buChar char="•"/>
            </a:pPr>
            <a:r>
              <a:rPr lang="zh-CN" altLang="en-US" sz="1600" dirty="0">
                <a:latin typeface="Microsoft YaHei" charset="-122"/>
                <a:ea typeface="Microsoft YaHei" charset="-122"/>
                <a:cs typeface="Microsoft YaHei" charset="-122"/>
              </a:rPr>
              <a:t>全面部署</a:t>
            </a:r>
            <a:r>
              <a:rPr lang="en-US" altLang="zh-CN" sz="1600" dirty="0">
                <a:latin typeface="Microsoft YaHei" charset="-122"/>
                <a:ea typeface="Microsoft YaHei" charset="-122"/>
                <a:cs typeface="Microsoft YaHei" charset="-122"/>
              </a:rPr>
              <a:t>Citrix </a:t>
            </a:r>
            <a:r>
              <a:rPr lang="zh-CN" altLang="en-US" sz="1600" dirty="0">
                <a:latin typeface="Microsoft YaHei" charset="-122"/>
                <a:ea typeface="Microsoft YaHei" charset="-122"/>
                <a:cs typeface="Microsoft YaHei" charset="-122"/>
              </a:rPr>
              <a:t>虚拟化解决方案，认同</a:t>
            </a:r>
            <a:r>
              <a:rPr lang="en-US" altLang="zh-CN" sz="1600" dirty="0">
                <a:latin typeface="Microsoft YaHei" charset="-122"/>
                <a:ea typeface="Microsoft YaHei" charset="-122"/>
                <a:cs typeface="Microsoft YaHei" charset="-122"/>
              </a:rPr>
              <a:t>Citrix</a:t>
            </a:r>
            <a:r>
              <a:rPr lang="zh-CN" altLang="en-US" sz="1600" dirty="0">
                <a:latin typeface="Microsoft YaHei" charset="-122"/>
                <a:ea typeface="Microsoft YaHei" charset="-122"/>
                <a:cs typeface="Microsoft YaHei" charset="-122"/>
              </a:rPr>
              <a:t>的整体解决方案；</a:t>
            </a:r>
            <a:endParaRPr lang="en-US" altLang="zh-CN" sz="1600" dirty="0">
              <a:latin typeface="Microsoft YaHei" charset="-122"/>
              <a:ea typeface="Microsoft YaHei" charset="-122"/>
              <a:cs typeface="Microsoft YaHei" charset="-122"/>
            </a:endParaRPr>
          </a:p>
          <a:p>
            <a:pPr marL="285679" indent="-285679">
              <a:spcAft>
                <a:spcPts val="600"/>
              </a:spcAft>
              <a:buClr>
                <a:schemeClr val="tx1"/>
              </a:buClr>
              <a:buFont typeface="Arial"/>
              <a:buChar char="•"/>
            </a:pPr>
            <a:r>
              <a:rPr lang="zh-CN" altLang="en-US" sz="1600" dirty="0">
                <a:latin typeface="Microsoft YaHei" charset="-122"/>
                <a:ea typeface="Microsoft YaHei" charset="-122"/>
                <a:cs typeface="Microsoft YaHei" charset="-122"/>
              </a:rPr>
              <a:t>用户对架构可靠性要求高，不仅体现在关键组件，而且体现在多数据中心</a:t>
            </a:r>
            <a:endParaRPr lang="en-US" altLang="zh-CN" sz="1600" dirty="0">
              <a:latin typeface="Microsoft YaHei" charset="-122"/>
              <a:ea typeface="Microsoft YaHei" charset="-122"/>
              <a:cs typeface="Microsoft YaHei" charset="-122"/>
            </a:endParaRPr>
          </a:p>
          <a:p>
            <a:pPr marL="285679" indent="-285679">
              <a:spcAft>
                <a:spcPts val="600"/>
              </a:spcAft>
              <a:buClr>
                <a:schemeClr val="tx1"/>
              </a:buClr>
              <a:buFont typeface="Arial"/>
              <a:buChar char="•"/>
            </a:pPr>
            <a:r>
              <a:rPr lang="zh-CN" altLang="en-US" sz="1600" dirty="0">
                <a:latin typeface="Microsoft YaHei" charset="-122"/>
                <a:ea typeface="Microsoft YaHei" charset="-122"/>
                <a:cs typeface="Microsoft YaHei" charset="-122"/>
              </a:rPr>
              <a:t>相同的</a:t>
            </a:r>
            <a:r>
              <a:rPr lang="en-US" altLang="zh-CN" sz="1600" dirty="0">
                <a:latin typeface="Microsoft YaHei" charset="-122"/>
                <a:ea typeface="Microsoft YaHei" charset="-122"/>
                <a:cs typeface="Microsoft YaHei" charset="-122"/>
              </a:rPr>
              <a:t>NS</a:t>
            </a:r>
            <a:r>
              <a:rPr lang="zh-CN" altLang="en-US" sz="1600" dirty="0">
                <a:latin typeface="Microsoft YaHei" charset="-122"/>
                <a:ea typeface="Microsoft YaHei" charset="-122"/>
                <a:cs typeface="Microsoft YaHei" charset="-122"/>
              </a:rPr>
              <a:t>上同时提供全局负载均衡和</a:t>
            </a:r>
            <a:r>
              <a:rPr lang="en-US" altLang="zh-CN" sz="1600" dirty="0">
                <a:latin typeface="Microsoft YaHei" charset="-122"/>
                <a:ea typeface="Microsoft YaHei" charset="-122"/>
                <a:cs typeface="Microsoft YaHei" charset="-122"/>
              </a:rPr>
              <a:t>VPN</a:t>
            </a:r>
            <a:r>
              <a:rPr lang="zh-CN" altLang="en-US" sz="1600" dirty="0">
                <a:latin typeface="Microsoft YaHei" charset="-122"/>
                <a:ea typeface="Microsoft YaHei" charset="-122"/>
                <a:cs typeface="Microsoft YaHei" charset="-122"/>
              </a:rPr>
              <a:t>访问</a:t>
            </a:r>
            <a:endParaRPr lang="en-US" altLang="zh-CN" sz="1600" dirty="0">
              <a:latin typeface="Microsoft YaHei" charset="-122"/>
              <a:ea typeface="Microsoft YaHei" charset="-122"/>
              <a:cs typeface="Microsoft YaHei" charset="-122"/>
            </a:endParaRPr>
          </a:p>
          <a:p>
            <a:pPr marL="285679" indent="-285679">
              <a:spcAft>
                <a:spcPts val="600"/>
              </a:spcAft>
              <a:buClr>
                <a:schemeClr val="tx1"/>
              </a:buClr>
              <a:buFont typeface="Arial"/>
              <a:buChar char="•"/>
            </a:pPr>
            <a:r>
              <a:rPr lang="zh-CN" altLang="en-US" sz="1600" dirty="0">
                <a:latin typeface="Microsoft YaHei" charset="-122"/>
                <a:ea typeface="Microsoft YaHei" charset="-122"/>
                <a:cs typeface="Microsoft YaHei" charset="-122"/>
              </a:rPr>
              <a:t>实现</a:t>
            </a:r>
            <a:r>
              <a:rPr lang="en-US" sz="1600" dirty="0">
                <a:latin typeface="Microsoft YaHei" charset="-122"/>
                <a:ea typeface="Microsoft YaHei" charset="-122"/>
                <a:cs typeface="Microsoft YaHei" charset="-122"/>
              </a:rPr>
              <a:t>VPN</a:t>
            </a:r>
            <a:r>
              <a:rPr lang="zh-CN" altLang="en-US" sz="1600" dirty="0">
                <a:latin typeface="Microsoft YaHei" charset="-122"/>
                <a:ea typeface="Microsoft YaHei" charset="-122"/>
                <a:cs typeface="Microsoft YaHei" charset="-122"/>
              </a:rPr>
              <a:t>与后台的</a:t>
            </a:r>
            <a:r>
              <a:rPr lang="en-US" sz="1600" dirty="0">
                <a:latin typeface="Microsoft YaHei" charset="-122"/>
                <a:ea typeface="Microsoft YaHei" charset="-122"/>
                <a:cs typeface="Microsoft YaHei" charset="-122"/>
              </a:rPr>
              <a:t>X</a:t>
            </a:r>
            <a:r>
              <a:rPr lang="en-US" altLang="zh-CN" sz="1600" dirty="0">
                <a:latin typeface="Microsoft YaHei" charset="-122"/>
                <a:ea typeface="Microsoft YaHei" charset="-122"/>
                <a:cs typeface="Microsoft YaHei" charset="-122"/>
              </a:rPr>
              <a:t>A/XD</a:t>
            </a:r>
            <a:r>
              <a:rPr lang="zh-CN" altLang="en-US" sz="1600" dirty="0">
                <a:latin typeface="Microsoft YaHei" charset="-122"/>
                <a:ea typeface="Microsoft YaHei" charset="-122"/>
                <a:cs typeface="Microsoft YaHei" charset="-122"/>
              </a:rPr>
              <a:t>系统的整合，及保证了安全加密，又实现了单点登录，提高远程访问员工的感受和体验</a:t>
            </a:r>
            <a:r>
              <a:rPr lang="en-US" sz="1600" dirty="0">
                <a:latin typeface="Microsoft YaHei" charset="-122"/>
                <a:ea typeface="Microsoft YaHei" charset="-122"/>
                <a:cs typeface="Microsoft YaHei" charset="-122"/>
              </a:rPr>
              <a:t> </a:t>
            </a:r>
          </a:p>
        </p:txBody>
      </p:sp>
      <p:sp>
        <p:nvSpPr>
          <p:cNvPr id="4" name="Rectangle 3"/>
          <p:cNvSpPr/>
          <p:nvPr/>
        </p:nvSpPr>
        <p:spPr>
          <a:xfrm>
            <a:off x="666212" y="4685979"/>
            <a:ext cx="3588768" cy="98488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spcAft>
                <a:spcPts val="600"/>
              </a:spcAft>
              <a:buClr>
                <a:schemeClr val="accent1"/>
              </a:buClr>
            </a:pPr>
            <a:r>
              <a:rPr lang="en-US" altLang="zh-CN" sz="1600" dirty="0">
                <a:latin typeface="Microsoft YaHei" charset="-122"/>
                <a:ea typeface="Microsoft YaHei" charset="-122"/>
                <a:cs typeface="Microsoft YaHei" charset="-122"/>
              </a:rPr>
              <a:t>Results</a:t>
            </a:r>
            <a:r>
              <a:rPr lang="en-US" sz="1600" dirty="0">
                <a:latin typeface="Microsoft YaHei" charset="-122"/>
                <a:ea typeface="Microsoft YaHei" charset="-122"/>
                <a:cs typeface="Microsoft YaHei" charset="-122"/>
              </a:rPr>
              <a:t>: 	2*</a:t>
            </a:r>
            <a:r>
              <a:rPr lang="en-US" altLang="zh-CN" sz="1600" dirty="0">
                <a:latin typeface="Microsoft YaHei" charset="-122"/>
                <a:ea typeface="Microsoft YaHei" charset="-122"/>
                <a:cs typeface="Microsoft YaHei" charset="-122"/>
              </a:rPr>
              <a:t>NS</a:t>
            </a:r>
            <a:r>
              <a:rPr lang="en-US" sz="1600" dirty="0">
                <a:latin typeface="Microsoft YaHei" charset="-122"/>
                <a:ea typeface="Microsoft YaHei" charset="-122"/>
                <a:cs typeface="Microsoft YaHei" charset="-122"/>
              </a:rPr>
              <a:t>5500 </a:t>
            </a:r>
            <a:r>
              <a:rPr lang="en-US" altLang="zh-CN" sz="1600" dirty="0">
                <a:latin typeface="Microsoft YaHei" charset="-122"/>
                <a:ea typeface="Microsoft YaHei" charset="-122"/>
                <a:cs typeface="Microsoft YaHei" charset="-122"/>
              </a:rPr>
              <a:t>Enterprise</a:t>
            </a:r>
          </a:p>
          <a:p>
            <a:pPr>
              <a:spcAft>
                <a:spcPts val="600"/>
              </a:spcAft>
              <a:buClr>
                <a:schemeClr val="accent1"/>
              </a:buClr>
            </a:pPr>
            <a:r>
              <a:rPr lang="en-US" sz="1600" dirty="0">
                <a:latin typeface="Microsoft YaHei" charset="-122"/>
                <a:ea typeface="Microsoft YaHei" charset="-122"/>
                <a:cs typeface="Microsoft YaHei" charset="-122"/>
              </a:rPr>
              <a:t>	4*</a:t>
            </a:r>
            <a:r>
              <a:rPr lang="en-US" altLang="zh-CN" sz="1600" dirty="0">
                <a:latin typeface="Microsoft YaHei" charset="-122"/>
                <a:ea typeface="Microsoft YaHei" charset="-122"/>
                <a:cs typeface="Microsoft YaHei" charset="-122"/>
              </a:rPr>
              <a:t>NS</a:t>
            </a:r>
            <a:r>
              <a:rPr lang="en-US" sz="1600" dirty="0">
                <a:latin typeface="Microsoft YaHei" charset="-122"/>
                <a:ea typeface="Microsoft YaHei" charset="-122"/>
                <a:cs typeface="Microsoft YaHei" charset="-122"/>
              </a:rPr>
              <a:t>7500 </a:t>
            </a:r>
            <a:r>
              <a:rPr lang="en-US" altLang="zh-CN" sz="1600" dirty="0">
                <a:latin typeface="Microsoft YaHei" charset="-122"/>
                <a:ea typeface="Microsoft YaHei" charset="-122"/>
                <a:cs typeface="Microsoft YaHei" charset="-122"/>
              </a:rPr>
              <a:t>Enterprise </a:t>
            </a:r>
          </a:p>
          <a:p>
            <a:pPr>
              <a:spcAft>
                <a:spcPts val="600"/>
              </a:spcAft>
              <a:buClr>
                <a:schemeClr val="accent1"/>
              </a:buClr>
            </a:pPr>
            <a:r>
              <a:rPr lang="en-US" sz="1600" dirty="0">
                <a:latin typeface="Microsoft YaHei" charset="-122"/>
                <a:ea typeface="Microsoft YaHei" charset="-122"/>
                <a:cs typeface="Microsoft YaHei" charset="-122"/>
              </a:rPr>
              <a:t>	4*</a:t>
            </a:r>
            <a:r>
              <a:rPr lang="en-US" altLang="zh-CN" sz="1600" dirty="0">
                <a:latin typeface="Microsoft YaHei" charset="-122"/>
                <a:ea typeface="Microsoft YaHei" charset="-122"/>
                <a:cs typeface="Microsoft YaHei" charset="-122"/>
              </a:rPr>
              <a:t>NS</a:t>
            </a:r>
            <a:r>
              <a:rPr lang="en-US" sz="1600" dirty="0">
                <a:latin typeface="Microsoft YaHei" charset="-122"/>
                <a:ea typeface="Microsoft YaHei" charset="-122"/>
                <a:cs typeface="Microsoft YaHei" charset="-122"/>
              </a:rPr>
              <a:t>7500 </a:t>
            </a:r>
            <a:r>
              <a:rPr lang="en-US" altLang="zh-CN" sz="1600" dirty="0">
                <a:latin typeface="Microsoft YaHei" charset="-122"/>
                <a:ea typeface="Microsoft YaHei" charset="-122"/>
                <a:cs typeface="Microsoft YaHei" charset="-122"/>
              </a:rPr>
              <a:t>Platinum</a:t>
            </a:r>
            <a:endParaRPr lang="en-US" sz="1600" dirty="0">
              <a:latin typeface="Microsoft YaHei" charset="-122"/>
              <a:ea typeface="Microsoft YaHei" charset="-122"/>
              <a:cs typeface="Microsoft YaHei" charset="-122"/>
            </a:endParaRPr>
          </a:p>
        </p:txBody>
      </p:sp>
      <p:sp>
        <p:nvSpPr>
          <p:cNvPr id="6" name="Rectangle 5"/>
          <p:cNvSpPr/>
          <p:nvPr/>
        </p:nvSpPr>
        <p:spPr>
          <a:xfrm>
            <a:off x="384502" y="1047127"/>
            <a:ext cx="11802736" cy="523092"/>
          </a:xfrm>
          <a:prstGeom prst="rect">
            <a:avLst/>
          </a:prstGeom>
        </p:spPr>
        <p:txBody>
          <a:bodyPr wrap="square">
            <a:spAutoFit/>
          </a:bodyPr>
          <a:lstStyle/>
          <a:p>
            <a:r>
              <a:rPr lang="zh-CN" altLang="en-US" sz="2799" dirty="0">
                <a:solidFill>
                  <a:srgbClr val="0175B0"/>
                </a:solidFill>
                <a:latin typeface="Microsoft YaHei" charset="-122"/>
                <a:ea typeface="Microsoft YaHei" charset="-122"/>
                <a:cs typeface="Microsoft YaHei" charset="-122"/>
              </a:rPr>
              <a:t>在</a:t>
            </a:r>
            <a:r>
              <a:rPr lang="en-US" altLang="zh-CN" sz="2799" dirty="0">
                <a:solidFill>
                  <a:srgbClr val="0175B0"/>
                </a:solidFill>
                <a:latin typeface="Microsoft YaHei" charset="-122"/>
                <a:ea typeface="Microsoft YaHei" charset="-122"/>
                <a:cs typeface="Microsoft YaHei" charset="-122"/>
              </a:rPr>
              <a:t>XA/XD</a:t>
            </a:r>
            <a:r>
              <a:rPr lang="zh-CN" altLang="en-US" sz="2799" dirty="0">
                <a:solidFill>
                  <a:srgbClr val="0175B0"/>
                </a:solidFill>
                <a:latin typeface="Microsoft YaHei" charset="-122"/>
                <a:ea typeface="Microsoft YaHei" charset="-122"/>
                <a:cs typeface="Microsoft YaHei" charset="-122"/>
              </a:rPr>
              <a:t>环境下实现安全、高可靠、多数据中心冗余</a:t>
            </a:r>
            <a:endParaRPr lang="en-GB" sz="2799" dirty="0">
              <a:solidFill>
                <a:srgbClr val="0175B0"/>
              </a:solidFill>
              <a:latin typeface="Microsoft YaHei" charset="-122"/>
              <a:ea typeface="Microsoft YaHei" charset="-122"/>
              <a:cs typeface="Microsoft YaHei" charset="-122"/>
            </a:endParaRPr>
          </a:p>
        </p:txBody>
      </p:sp>
      <p:sp>
        <p:nvSpPr>
          <p:cNvPr id="7" name="Rectangle 6"/>
          <p:cNvSpPr/>
          <p:nvPr/>
        </p:nvSpPr>
        <p:spPr>
          <a:xfrm>
            <a:off x="384505" y="1553064"/>
            <a:ext cx="11551974" cy="830997"/>
          </a:xfrm>
          <a:prstGeom prst="rect">
            <a:avLst/>
          </a:prstGeom>
        </p:spPr>
        <p:txBody>
          <a:bodyPr wrap="square">
            <a:spAutoFit/>
          </a:bodyPr>
          <a:lstStyle/>
          <a:p>
            <a:pPr algn="just"/>
            <a:r>
              <a:rPr lang="zh-CN" altLang="en-US" sz="1600" dirty="0" smtClean="0">
                <a:latin typeface="Microsoft YaHei" charset="-122"/>
                <a:ea typeface="Microsoft YaHei" charset="-122"/>
                <a:cs typeface="Microsoft YaHei" charset="-122"/>
              </a:rPr>
              <a:t>某公司</a:t>
            </a:r>
            <a:r>
              <a:rPr lang="zh-CN" altLang="en-US" sz="1600" dirty="0">
                <a:latin typeface="Microsoft YaHei" charset="-122"/>
                <a:ea typeface="Microsoft YaHei" charset="-122"/>
                <a:cs typeface="Microsoft YaHei" charset="-122"/>
              </a:rPr>
              <a:t>是全球最大主权财富基金之一，业务以境外金融组合产品的投资为主。</a:t>
            </a:r>
            <a:r>
              <a:rPr lang="en-US" sz="1600" dirty="0">
                <a:latin typeface="Microsoft YaHei" charset="-122"/>
                <a:ea typeface="Microsoft YaHei" charset="-122"/>
                <a:cs typeface="Microsoft YaHei" charset="-122"/>
              </a:rPr>
              <a:t>2010</a:t>
            </a:r>
            <a:r>
              <a:rPr lang="zh-CN" altLang="en-US" sz="1600" dirty="0">
                <a:latin typeface="Microsoft YaHei" charset="-122"/>
                <a:ea typeface="Microsoft YaHei" charset="-122"/>
                <a:cs typeface="Microsoft YaHei" charset="-122"/>
              </a:rPr>
              <a:t>年</a:t>
            </a:r>
            <a:r>
              <a:rPr lang="zh-CN" altLang="en-US" sz="1600" dirty="0" smtClean="0">
                <a:latin typeface="Microsoft YaHei" charset="-122"/>
                <a:ea typeface="Microsoft YaHei" charset="-122"/>
                <a:cs typeface="Microsoft YaHei" charset="-122"/>
              </a:rPr>
              <a:t>，其完</a:t>
            </a:r>
            <a:r>
              <a:rPr lang="zh-CN" altLang="en-US" sz="1600" dirty="0">
                <a:latin typeface="Microsoft YaHei" charset="-122"/>
                <a:ea typeface="Microsoft YaHei" charset="-122"/>
                <a:cs typeface="Microsoft YaHei" charset="-122"/>
              </a:rPr>
              <a:t>成灾备数据中心的建设，北京建立了两个数据中心，大部分中国大陆地区员工通过职场的局域网连接到数据中心网络，访问</a:t>
            </a:r>
            <a:r>
              <a:rPr lang="en-US" sz="1600" dirty="0" err="1">
                <a:latin typeface="Microsoft YaHei" charset="-122"/>
                <a:ea typeface="Microsoft YaHei" charset="-122"/>
                <a:cs typeface="Microsoft YaHei" charset="-122"/>
              </a:rPr>
              <a:t>XenApp</a:t>
            </a:r>
            <a:r>
              <a:rPr lang="zh-CN" altLang="en-US" sz="1600" dirty="0">
                <a:latin typeface="Microsoft YaHei" charset="-122"/>
                <a:ea typeface="Microsoft YaHei" charset="-122"/>
                <a:cs typeface="Microsoft YaHei" charset="-122"/>
              </a:rPr>
              <a:t>发布的应用系统。也有少部分员工采用移动办公的方式接入。</a:t>
            </a:r>
            <a:r>
              <a:rPr lang="en-US" sz="1600" dirty="0">
                <a:latin typeface="Microsoft YaHei" charset="-122"/>
                <a:ea typeface="Microsoft YaHei" charset="-122"/>
                <a:cs typeface="Microsoft YaHei" charset="-122"/>
              </a:rPr>
              <a:t>2011</a:t>
            </a:r>
            <a:r>
              <a:rPr lang="zh-CN" altLang="en-US" sz="1600" dirty="0">
                <a:latin typeface="Microsoft YaHei" charset="-122"/>
                <a:ea typeface="Microsoft YaHei" charset="-122"/>
                <a:cs typeface="Microsoft YaHei" charset="-122"/>
              </a:rPr>
              <a:t>年，中投增建香港数据中心，海外员工将香港数据中心作为第一接入点。</a:t>
            </a:r>
            <a:endParaRPr lang="en-US" sz="1600" dirty="0">
              <a:latin typeface="Microsoft YaHei" charset="-122"/>
              <a:ea typeface="Microsoft YaHei" charset="-122"/>
              <a:cs typeface="Microsoft YaHei" charset="-122"/>
            </a:endParaRPr>
          </a:p>
        </p:txBody>
      </p:sp>
      <p:sp>
        <p:nvSpPr>
          <p:cNvPr id="8" name="Rectangle 7"/>
          <p:cNvSpPr/>
          <p:nvPr/>
        </p:nvSpPr>
        <p:spPr>
          <a:xfrm>
            <a:off x="402803" y="2502147"/>
            <a:ext cx="4118808" cy="2046714"/>
          </a:xfrm>
          <a:prstGeom prst="rect">
            <a:avLst/>
          </a:prstGeom>
        </p:spPr>
        <p:txBody>
          <a:bodyPr wrap="square">
            <a:spAutoFit/>
          </a:bodyPr>
          <a:lstStyle/>
          <a:p>
            <a:pPr>
              <a:lnSpc>
                <a:spcPct val="150000"/>
              </a:lnSpc>
              <a:spcBef>
                <a:spcPts val="600"/>
              </a:spcBef>
            </a:pPr>
            <a:r>
              <a:rPr lang="zh-CN" altLang="en-US" sz="1800" b="1" dirty="0">
                <a:solidFill>
                  <a:srgbClr val="0075B0"/>
                </a:solidFill>
                <a:latin typeface="Microsoft YaHei" charset="-122"/>
                <a:ea typeface="Microsoft YaHei" charset="-122"/>
                <a:cs typeface="Microsoft YaHei" charset="-122"/>
              </a:rPr>
              <a:t>客户需求</a:t>
            </a:r>
            <a:endParaRPr lang="en-GB" sz="1800" b="1" dirty="0">
              <a:solidFill>
                <a:srgbClr val="0075B0"/>
              </a:solidFill>
              <a:latin typeface="Microsoft YaHei" charset="-122"/>
              <a:ea typeface="Microsoft YaHei" charset="-122"/>
              <a:cs typeface="Microsoft YaHei" charset="-122"/>
            </a:endParaRPr>
          </a:p>
          <a:p>
            <a:pPr marL="285679" indent="-285679">
              <a:spcBef>
                <a:spcPts val="600"/>
              </a:spcBef>
              <a:buFont typeface="Arial"/>
              <a:buChar char="•"/>
            </a:pPr>
            <a:r>
              <a:rPr lang="en-US" altLang="zh-CN" sz="1600" dirty="0">
                <a:latin typeface="Microsoft YaHei" charset="-122"/>
                <a:ea typeface="Microsoft YaHei" charset="-122"/>
                <a:cs typeface="Microsoft YaHei" charset="-122"/>
              </a:rPr>
              <a:t>XA/XD</a:t>
            </a:r>
            <a:r>
              <a:rPr lang="zh-CN" altLang="en-US" sz="1600" dirty="0">
                <a:latin typeface="Microsoft YaHei" charset="-122"/>
                <a:ea typeface="Microsoft YaHei" charset="-122"/>
                <a:cs typeface="Microsoft YaHei" charset="-122"/>
              </a:rPr>
              <a:t>组件可靠性需求</a:t>
            </a:r>
            <a:endParaRPr lang="en-US" altLang="zh-CN" sz="1600" dirty="0">
              <a:latin typeface="Microsoft YaHei" charset="-122"/>
              <a:ea typeface="Microsoft YaHei" charset="-122"/>
              <a:cs typeface="Microsoft YaHei" charset="-122"/>
            </a:endParaRPr>
          </a:p>
          <a:p>
            <a:pPr marL="285679" indent="-285679">
              <a:spcBef>
                <a:spcPts val="600"/>
              </a:spcBef>
              <a:buFont typeface="Arial"/>
              <a:buChar char="•"/>
            </a:pPr>
            <a:r>
              <a:rPr lang="zh-CN" altLang="en-US" sz="1600" dirty="0">
                <a:latin typeface="Microsoft YaHei" charset="-122"/>
                <a:ea typeface="Microsoft YaHei" charset="-122"/>
                <a:cs typeface="Microsoft YaHei" charset="-122"/>
              </a:rPr>
              <a:t>多数据中心高可靠性需求</a:t>
            </a:r>
            <a:endParaRPr lang="en-US" altLang="zh-CN" sz="1600" dirty="0">
              <a:latin typeface="Microsoft YaHei" charset="-122"/>
              <a:ea typeface="Microsoft YaHei" charset="-122"/>
              <a:cs typeface="Microsoft YaHei" charset="-122"/>
            </a:endParaRPr>
          </a:p>
          <a:p>
            <a:pPr marL="285679" indent="-285679">
              <a:spcBef>
                <a:spcPts val="600"/>
              </a:spcBef>
              <a:buFont typeface="Arial"/>
              <a:buChar char="•"/>
            </a:pPr>
            <a:r>
              <a:rPr lang="zh-CN" altLang="en-US" sz="1600" dirty="0">
                <a:latin typeface="Microsoft YaHei" charset="-122"/>
                <a:ea typeface="Microsoft YaHei" charset="-122"/>
                <a:cs typeface="Microsoft YaHei" charset="-122"/>
              </a:rPr>
              <a:t>移动办公用户安全性需求</a:t>
            </a:r>
            <a:endParaRPr lang="en-US" altLang="zh-CN" sz="1600" dirty="0">
              <a:latin typeface="Microsoft YaHei" charset="-122"/>
              <a:ea typeface="Microsoft YaHei" charset="-122"/>
              <a:cs typeface="Microsoft YaHei" charset="-122"/>
            </a:endParaRPr>
          </a:p>
          <a:p>
            <a:pPr marL="285679" indent="-285679">
              <a:spcBef>
                <a:spcPts val="600"/>
              </a:spcBef>
              <a:buFont typeface="Arial"/>
              <a:buChar char="•"/>
            </a:pPr>
            <a:r>
              <a:rPr lang="zh-CN" altLang="en-US" sz="1600" dirty="0">
                <a:latin typeface="Microsoft YaHei" charset="-122"/>
                <a:ea typeface="Microsoft YaHei" charset="-122"/>
                <a:cs typeface="Microsoft YaHei" charset="-122"/>
              </a:rPr>
              <a:t>智能选择大陆和香港员工的接入点改善员工访问体验</a:t>
            </a:r>
            <a:endParaRPr lang="en-US" sz="1600"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026227784"/>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sz="2800" dirty="0" smtClean="0">
                <a:latin typeface="Microsoft YaHei" charset="-122"/>
                <a:ea typeface="Microsoft YaHei" charset="-122"/>
                <a:cs typeface="Microsoft YaHei" charset="-122"/>
              </a:rPr>
              <a:t>BJ-</a:t>
            </a:r>
            <a:r>
              <a:rPr lang="en-US" altLang="zh-CN" sz="2800" dirty="0" err="1" smtClean="0">
                <a:latin typeface="Microsoft YaHei" charset="-122"/>
                <a:ea typeface="Microsoft YaHei" charset="-122"/>
                <a:cs typeface="Microsoft YaHei" charset="-122"/>
              </a:rPr>
              <a:t>HK</a:t>
            </a:r>
            <a:r>
              <a:rPr lang="en-US" sz="2800" dirty="0" err="1" smtClean="0">
                <a:latin typeface="Microsoft YaHei" charset="-122"/>
                <a:ea typeface="Microsoft YaHei" charset="-122"/>
                <a:cs typeface="Microsoft YaHei" charset="-122"/>
              </a:rPr>
              <a:t>多数据中心部署</a:t>
            </a:r>
            <a:r>
              <a:rPr lang="en-US" sz="2800" dirty="0">
                <a:latin typeface="Microsoft YaHei" charset="-122"/>
                <a:ea typeface="Microsoft YaHei" charset="-122"/>
                <a:cs typeface="Microsoft YaHei" charset="-122"/>
              </a:rPr>
              <a:t/>
            </a:r>
            <a:br>
              <a:rPr lang="en-US" sz="2800" dirty="0">
                <a:latin typeface="Microsoft YaHei" charset="-122"/>
                <a:ea typeface="Microsoft YaHei" charset="-122"/>
                <a:cs typeface="Microsoft YaHei" charset="-122"/>
              </a:rPr>
            </a:br>
            <a:r>
              <a:rPr lang="zh-CN" altLang="en-US" sz="2800" dirty="0" smtClean="0">
                <a:latin typeface="Microsoft YaHei" charset="-122"/>
                <a:ea typeface="Microsoft YaHei" charset="-122"/>
                <a:cs typeface="Microsoft YaHei" charset="-122"/>
              </a:rPr>
              <a:t>实现就近性访问和容灾</a:t>
            </a:r>
            <a:endParaRPr lang="en-US" sz="2800" dirty="0">
              <a:latin typeface="Microsoft YaHei" charset="-122"/>
              <a:ea typeface="Microsoft YaHei" charset="-122"/>
              <a:cs typeface="Microsoft YaHei" charset="-122"/>
            </a:endParaRPr>
          </a:p>
        </p:txBody>
      </p:sp>
      <p:grpSp>
        <p:nvGrpSpPr>
          <p:cNvPr id="2" name="Group 86"/>
          <p:cNvGrpSpPr/>
          <p:nvPr/>
        </p:nvGrpSpPr>
        <p:grpSpPr>
          <a:xfrm>
            <a:off x="436939" y="2272477"/>
            <a:ext cx="1551135" cy="3960420"/>
            <a:chOff x="435464" y="2272174"/>
            <a:chExt cx="1551539" cy="3961452"/>
          </a:xfrm>
        </p:grpSpPr>
        <p:sp>
          <p:nvSpPr>
            <p:cNvPr id="269" name="Rectangle 11"/>
            <p:cNvSpPr>
              <a:spLocks noChangeArrowheads="1"/>
            </p:cNvSpPr>
            <p:nvPr/>
          </p:nvSpPr>
          <p:spPr bwMode="auto">
            <a:xfrm>
              <a:off x="881991" y="2387600"/>
              <a:ext cx="723302" cy="3708400"/>
            </a:xfrm>
            <a:prstGeom prst="rect">
              <a:avLst/>
            </a:prstGeom>
            <a:solidFill>
              <a:schemeClr val="bg1">
                <a:lumMod val="85000"/>
              </a:schemeClr>
            </a:solidFill>
            <a:ln>
              <a:noFill/>
              <a:headEnd/>
              <a:tailEnd/>
            </a:ln>
            <a:effectLst>
              <a:outerShdw blurRad="50800" dist="50800" dir="5400000" algn="ctr" rotWithShape="0">
                <a:schemeClr val="bg1">
                  <a:lumMod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endParaRPr lang="en-US" sz="1100" dirty="0">
                <a:solidFill>
                  <a:srgbClr val="FFFFFF"/>
                </a:solidFill>
                <a:latin typeface="Microsoft YaHei" charset="-122"/>
                <a:ea typeface="Microsoft YaHei" charset="-122"/>
                <a:cs typeface="Microsoft YaHei" charset="-122"/>
              </a:endParaRPr>
            </a:p>
          </p:txBody>
        </p:sp>
        <p:sp>
          <p:nvSpPr>
            <p:cNvPr id="275" name="Rectangle 274"/>
            <p:cNvSpPr/>
            <p:nvPr/>
          </p:nvSpPr>
          <p:spPr>
            <a:xfrm>
              <a:off x="435464" y="2433409"/>
              <a:ext cx="1551539" cy="253974"/>
            </a:xfrm>
            <a:prstGeom prst="rect">
              <a:avLst/>
            </a:prstGeom>
          </p:spPr>
          <p:txBody>
            <a:bodyPr wrap="square" lIns="68571" tIns="34286" rIns="68571" bIns="34286">
              <a:spAutoFit/>
            </a:bodyPr>
            <a:lstStyle/>
            <a:p>
              <a:pPr algn="ctr"/>
              <a:r>
                <a:rPr lang="zh-CN" altLang="en-US" sz="1200" b="1" dirty="0">
                  <a:latin typeface="Microsoft YaHei" charset="-122"/>
                  <a:ea typeface="Microsoft YaHei" charset="-122"/>
                  <a:cs typeface="Microsoft YaHei" charset="-122"/>
                </a:rPr>
                <a:t>访问层</a:t>
              </a:r>
              <a:endParaRPr lang="en-US" sz="1200" b="1" dirty="0">
                <a:latin typeface="Microsoft YaHei" charset="-122"/>
                <a:ea typeface="Microsoft YaHei" charset="-122"/>
                <a:cs typeface="Microsoft YaHei" charset="-122"/>
              </a:endParaRPr>
            </a:p>
          </p:txBody>
        </p:sp>
        <p:pic>
          <p:nvPicPr>
            <p:cNvPr id="270" name="Picture 6" descr="http://www.blogcdn.com/www.engadget.com/media/2009/03/motion-j-3400-tablet-pc.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2462" y="4378024"/>
              <a:ext cx="604761" cy="52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3400" y="2899646"/>
              <a:ext cx="618517" cy="542054"/>
            </a:xfrm>
            <a:prstGeom prst="rect">
              <a:avLst/>
            </a:prstGeom>
            <a:noFill/>
            <a:ln w="9525">
              <a:noFill/>
              <a:miter lim="800000"/>
              <a:headEnd/>
              <a:tailEnd/>
            </a:ln>
            <a:effectLst>
              <a:outerShdw blurRad="190500" dist="127000" dir="2700000" algn="tl" rotWithShape="0">
                <a:prstClr val="black">
                  <a:alpha val="40000"/>
                </a:prstClr>
              </a:outerShdw>
            </a:effectLst>
          </p:spPr>
        </p:pic>
        <p:pic>
          <p:nvPicPr>
            <p:cNvPr id="272" name="Picture 93" descr="Z:\Documents\1- Projects\09 Summit\Graphics\iPhon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3593" y="5156199"/>
              <a:ext cx="290707" cy="4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 name="Picture 97" descr="lenovo-c100-desktop.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965424" y="3695700"/>
              <a:ext cx="609637" cy="49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 name="Straight Connector 275"/>
            <p:cNvCxnSpPr/>
            <p:nvPr/>
          </p:nvCxnSpPr>
          <p:spPr>
            <a:xfrm flipH="1">
              <a:off x="1752876" y="2272174"/>
              <a:ext cx="17469" cy="3961452"/>
            </a:xfrm>
            <a:prstGeom prst="line">
              <a:avLst/>
            </a:prstGeom>
            <a:ln w="508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9" name="Group 19"/>
          <p:cNvGrpSpPr/>
          <p:nvPr/>
        </p:nvGrpSpPr>
        <p:grpSpPr>
          <a:xfrm>
            <a:off x="1931485" y="2116777"/>
            <a:ext cx="7027941" cy="4141512"/>
            <a:chOff x="1930400" y="2116435"/>
            <a:chExt cx="7029772" cy="4142590"/>
          </a:xfrm>
        </p:grpSpPr>
        <p:cxnSp>
          <p:nvCxnSpPr>
            <p:cNvPr id="282" name="Straight Arrow Connector 281"/>
            <p:cNvCxnSpPr/>
            <p:nvPr/>
          </p:nvCxnSpPr>
          <p:spPr bwMode="auto">
            <a:xfrm>
              <a:off x="1930400" y="4178300"/>
              <a:ext cx="736600" cy="0"/>
            </a:xfrm>
            <a:prstGeom prst="straightConnector1">
              <a:avLst/>
            </a:prstGeom>
            <a:noFill/>
            <a:ln w="38100" cmpd="sng" algn="ctr">
              <a:solidFill>
                <a:schemeClr val="accent1"/>
              </a:solidFill>
              <a:round/>
              <a:headEnd/>
              <a:tailEnd type="arrow"/>
            </a:ln>
          </p:spPr>
        </p:cxnSp>
        <p:grpSp>
          <p:nvGrpSpPr>
            <p:cNvPr id="12" name="Group 1"/>
            <p:cNvGrpSpPr/>
            <p:nvPr/>
          </p:nvGrpSpPr>
          <p:grpSpPr>
            <a:xfrm>
              <a:off x="2764301" y="2116435"/>
              <a:ext cx="6195871" cy="4142590"/>
              <a:chOff x="2764301" y="2116435"/>
              <a:chExt cx="6195871" cy="4142590"/>
            </a:xfrm>
          </p:grpSpPr>
          <p:grpSp>
            <p:nvGrpSpPr>
              <p:cNvPr id="15" name="Group 22"/>
              <p:cNvGrpSpPr/>
              <p:nvPr/>
            </p:nvGrpSpPr>
            <p:grpSpPr>
              <a:xfrm>
                <a:off x="2764301" y="2271440"/>
                <a:ext cx="6195871" cy="3987585"/>
                <a:chOff x="2764301" y="2271440"/>
                <a:chExt cx="6195871" cy="3987585"/>
              </a:xfrm>
            </p:grpSpPr>
            <p:sp>
              <p:nvSpPr>
                <p:cNvPr id="254" name="Rounded Rectangle 253"/>
                <p:cNvSpPr/>
                <p:nvPr/>
              </p:nvSpPr>
              <p:spPr>
                <a:xfrm>
                  <a:off x="2764301" y="3454400"/>
                  <a:ext cx="817099" cy="1424419"/>
                </a:xfrm>
                <a:prstGeom prst="roundRect">
                  <a:avLst>
                    <a:gd name="adj" fmla="val 3137"/>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85" name="Rounded Rectangle 84"/>
                <p:cNvSpPr/>
                <p:nvPr/>
              </p:nvSpPr>
              <p:spPr>
                <a:xfrm>
                  <a:off x="7794718" y="2387552"/>
                  <a:ext cx="813220" cy="3720097"/>
                </a:xfrm>
                <a:prstGeom prst="roundRect">
                  <a:avLst>
                    <a:gd name="adj" fmla="val 3319"/>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4" name="Rectangle 3"/>
                <p:cNvSpPr/>
                <p:nvPr/>
              </p:nvSpPr>
              <p:spPr>
                <a:xfrm>
                  <a:off x="7408633" y="2439300"/>
                  <a:ext cx="1551539" cy="253974"/>
                </a:xfrm>
                <a:prstGeom prst="rect">
                  <a:avLst/>
                </a:prstGeom>
              </p:spPr>
              <p:txBody>
                <a:bodyPr wrap="square" lIns="68571" tIns="34286" rIns="68571" bIns="34286">
                  <a:spAutoFit/>
                </a:bodyPr>
                <a:lstStyle/>
                <a:p>
                  <a:pPr algn="ctr"/>
                  <a:r>
                    <a:rPr lang="zh-CN" altLang="en-US" sz="1200" b="1" dirty="0">
                      <a:latin typeface="Microsoft YaHei" charset="-122"/>
                      <a:ea typeface="Microsoft YaHei" charset="-122"/>
                      <a:cs typeface="Microsoft YaHei" charset="-122"/>
                    </a:rPr>
                    <a:t>应用系统</a:t>
                  </a:r>
                  <a:endParaRPr lang="en-US" sz="1200" b="1" dirty="0">
                    <a:latin typeface="Microsoft YaHei" charset="-122"/>
                    <a:ea typeface="Microsoft YaHei" charset="-122"/>
                    <a:cs typeface="Microsoft YaHei" charset="-122"/>
                  </a:endParaRPr>
                </a:p>
              </p:txBody>
            </p:sp>
            <p:sp>
              <p:nvSpPr>
                <p:cNvPr id="5" name="Rounded Rectangle 4"/>
                <p:cNvSpPr/>
                <p:nvPr/>
              </p:nvSpPr>
              <p:spPr>
                <a:xfrm>
                  <a:off x="3793455" y="2383372"/>
                  <a:ext cx="3836787" cy="3720097"/>
                </a:xfrm>
                <a:prstGeom prst="roundRect">
                  <a:avLst>
                    <a:gd name="adj" fmla="val 3319"/>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6" name="Rounded Rectangle 5"/>
                <p:cNvSpPr/>
                <p:nvPr/>
              </p:nvSpPr>
              <p:spPr>
                <a:xfrm>
                  <a:off x="3880797" y="2648444"/>
                  <a:ext cx="1746855" cy="2456852"/>
                </a:xfrm>
                <a:prstGeom prst="roundRect">
                  <a:avLst>
                    <a:gd name="adj" fmla="val 3319"/>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7" name="Rounded Rectangle 6"/>
                <p:cNvSpPr/>
                <p:nvPr/>
              </p:nvSpPr>
              <p:spPr>
                <a:xfrm>
                  <a:off x="3880797" y="5168403"/>
                  <a:ext cx="3635899" cy="858858"/>
                </a:xfrm>
                <a:prstGeom prst="roundRect">
                  <a:avLst>
                    <a:gd name="adj" fmla="val 3319"/>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8" name="Rounded Rectangle 7"/>
                <p:cNvSpPr/>
                <p:nvPr/>
              </p:nvSpPr>
              <p:spPr>
                <a:xfrm>
                  <a:off x="5769841" y="2646235"/>
                  <a:ext cx="1746855" cy="2451116"/>
                </a:xfrm>
                <a:prstGeom prst="roundRect">
                  <a:avLst>
                    <a:gd name="adj" fmla="val 3319"/>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grpSp>
              <p:nvGrpSpPr>
                <p:cNvPr id="20" name="Group 156"/>
                <p:cNvGrpSpPr/>
                <p:nvPr/>
              </p:nvGrpSpPr>
              <p:grpSpPr>
                <a:xfrm>
                  <a:off x="3992148" y="5282853"/>
                  <a:ext cx="404784" cy="449769"/>
                  <a:chOff x="6932612" y="1225701"/>
                  <a:chExt cx="475722" cy="676125"/>
                </a:xfrm>
              </p:grpSpPr>
              <p:pic>
                <p:nvPicPr>
                  <p:cNvPr id="10"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32612" y="1225701"/>
                    <a:ext cx="381000" cy="582506"/>
                  </a:xfrm>
                  <a:prstGeom prst="rect">
                    <a:avLst/>
                  </a:prstGeom>
                  <a:noFill/>
                  <a:ln w="9525">
                    <a:noFill/>
                    <a:miter lim="800000"/>
                    <a:headEnd/>
                    <a:tailEnd/>
                  </a:ln>
                </p:spPr>
              </p:pic>
              <p:pic>
                <p:nvPicPr>
                  <p:cNvPr id="11" name="Picture 13" descr="icon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37401" y="1602904"/>
                    <a:ext cx="270933" cy="298922"/>
                  </a:xfrm>
                  <a:prstGeom prst="rect">
                    <a:avLst/>
                  </a:prstGeom>
                  <a:noFill/>
                  <a:ln w="9525">
                    <a:noFill/>
                    <a:miter lim="800000"/>
                    <a:headEnd/>
                    <a:tailEnd/>
                  </a:ln>
                </p:spPr>
              </p:pic>
            </p:grpSp>
            <p:grpSp>
              <p:nvGrpSpPr>
                <p:cNvPr id="21" name="Group 157"/>
                <p:cNvGrpSpPr/>
                <p:nvPr/>
              </p:nvGrpSpPr>
              <p:grpSpPr>
                <a:xfrm>
                  <a:off x="4469898" y="5282962"/>
                  <a:ext cx="404784" cy="449769"/>
                  <a:chOff x="6932612" y="1056367"/>
                  <a:chExt cx="475722" cy="676125"/>
                </a:xfrm>
              </p:grpSpPr>
              <p:pic>
                <p:nvPicPr>
                  <p:cNvPr id="13"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32612" y="1056367"/>
                    <a:ext cx="381000" cy="582506"/>
                  </a:xfrm>
                  <a:prstGeom prst="rect">
                    <a:avLst/>
                  </a:prstGeom>
                  <a:noFill/>
                  <a:ln w="9525">
                    <a:noFill/>
                    <a:miter lim="800000"/>
                    <a:headEnd/>
                    <a:tailEnd/>
                  </a:ln>
                </p:spPr>
              </p:pic>
              <p:pic>
                <p:nvPicPr>
                  <p:cNvPr id="14" name="Picture 13" descr="icon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37401" y="1433570"/>
                    <a:ext cx="270933" cy="298922"/>
                  </a:xfrm>
                  <a:prstGeom prst="rect">
                    <a:avLst/>
                  </a:prstGeom>
                  <a:noFill/>
                  <a:ln w="9525">
                    <a:noFill/>
                    <a:miter lim="800000"/>
                    <a:headEnd/>
                    <a:tailEnd/>
                  </a:ln>
                </p:spPr>
              </p:pic>
            </p:grpSp>
            <p:grpSp>
              <p:nvGrpSpPr>
                <p:cNvPr id="23" name="Group 160"/>
                <p:cNvGrpSpPr/>
                <p:nvPr/>
              </p:nvGrpSpPr>
              <p:grpSpPr>
                <a:xfrm>
                  <a:off x="4932553" y="5291465"/>
                  <a:ext cx="404784" cy="449769"/>
                  <a:chOff x="6932612" y="878567"/>
                  <a:chExt cx="475722" cy="676125"/>
                </a:xfrm>
              </p:grpSpPr>
              <p:pic>
                <p:nvPicPr>
                  <p:cNvPr id="16"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32612" y="878567"/>
                    <a:ext cx="381000" cy="582506"/>
                  </a:xfrm>
                  <a:prstGeom prst="rect">
                    <a:avLst/>
                  </a:prstGeom>
                  <a:noFill/>
                  <a:ln w="9525">
                    <a:noFill/>
                    <a:miter lim="800000"/>
                    <a:headEnd/>
                    <a:tailEnd/>
                  </a:ln>
                </p:spPr>
              </p:pic>
              <p:pic>
                <p:nvPicPr>
                  <p:cNvPr id="17" name="Picture 13" descr="icon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37401" y="1255770"/>
                    <a:ext cx="270933" cy="298922"/>
                  </a:xfrm>
                  <a:prstGeom prst="rect">
                    <a:avLst/>
                  </a:prstGeom>
                  <a:noFill/>
                  <a:ln w="9525">
                    <a:noFill/>
                    <a:miter lim="800000"/>
                    <a:headEnd/>
                    <a:tailEnd/>
                  </a:ln>
                </p:spPr>
              </p:pic>
            </p:grpSp>
            <p:sp>
              <p:nvSpPr>
                <p:cNvPr id="18" name="Rectangle 17"/>
                <p:cNvSpPr/>
                <p:nvPr/>
              </p:nvSpPr>
              <p:spPr>
                <a:xfrm>
                  <a:off x="5939451" y="2667028"/>
                  <a:ext cx="1390399" cy="238581"/>
                </a:xfrm>
                <a:prstGeom prst="rect">
                  <a:avLst/>
                </a:prstGeom>
              </p:spPr>
              <p:txBody>
                <a:bodyPr wrap="square" lIns="68571" tIns="34286" rIns="68571" bIns="34286">
                  <a:spAutoFit/>
                </a:bodyPr>
                <a:lstStyle/>
                <a:p>
                  <a:pPr algn="ctr"/>
                  <a:r>
                    <a:rPr lang="zh-CN" altLang="en-US" sz="1100" b="1" dirty="0">
                      <a:solidFill>
                        <a:srgbClr val="3E4554"/>
                      </a:solidFill>
                      <a:latin typeface="Microsoft YaHei" charset="-122"/>
                      <a:ea typeface="Microsoft YaHei" charset="-122"/>
                      <a:cs typeface="Microsoft YaHei" charset="-122"/>
                    </a:rPr>
                    <a:t>桌面</a:t>
                  </a:r>
                  <a:r>
                    <a:rPr lang="en-US" altLang="zh-CN" sz="1100" b="1" dirty="0">
                      <a:solidFill>
                        <a:srgbClr val="3E4554"/>
                      </a:solidFill>
                      <a:latin typeface="Microsoft YaHei" charset="-122"/>
                      <a:ea typeface="Microsoft YaHei" charset="-122"/>
                      <a:cs typeface="Microsoft YaHei" charset="-122"/>
                    </a:rPr>
                    <a:t>/</a:t>
                  </a:r>
                  <a:r>
                    <a:rPr lang="zh-CN" altLang="en-US" sz="1100" b="1" dirty="0">
                      <a:solidFill>
                        <a:srgbClr val="3E4554"/>
                      </a:solidFill>
                      <a:latin typeface="Microsoft YaHei" charset="-122"/>
                      <a:ea typeface="Microsoft YaHei" charset="-122"/>
                      <a:cs typeface="Microsoft YaHei" charset="-122"/>
                    </a:rPr>
                    <a:t>应用资源池</a:t>
                  </a:r>
                  <a:endParaRPr lang="en-US" sz="1100" b="1" dirty="0">
                    <a:latin typeface="Microsoft YaHei" charset="-122"/>
                    <a:ea typeface="Microsoft YaHei" charset="-122"/>
                    <a:cs typeface="Microsoft YaHei" charset="-122"/>
                  </a:endParaRPr>
                </a:p>
              </p:txBody>
            </p:sp>
            <p:sp>
              <p:nvSpPr>
                <p:cNvPr id="22" name="Rectangle 21"/>
                <p:cNvSpPr/>
                <p:nvPr/>
              </p:nvSpPr>
              <p:spPr>
                <a:xfrm>
                  <a:off x="2793570" y="4380596"/>
                  <a:ext cx="796376" cy="507963"/>
                </a:xfrm>
                <a:prstGeom prst="rect">
                  <a:avLst/>
                </a:prstGeom>
              </p:spPr>
              <p:txBody>
                <a:bodyPr wrap="square">
                  <a:spAutoFit/>
                </a:bodyPr>
                <a:lstStyle/>
                <a:p>
                  <a:pPr algn="ctr"/>
                  <a:r>
                    <a:rPr lang="zh-CN" altLang="en-US" sz="900" dirty="0">
                      <a:solidFill>
                        <a:srgbClr val="3E4554"/>
                      </a:solidFill>
                      <a:latin typeface="Microsoft YaHei" charset="-122"/>
                      <a:ea typeface="Microsoft YaHei" charset="-122"/>
                      <a:cs typeface="Microsoft YaHei" charset="-122"/>
                    </a:rPr>
                    <a:t>接入服务器（</a:t>
                  </a:r>
                  <a:r>
                    <a:rPr lang="en-US" altLang="zh-CN" sz="900" dirty="0">
                      <a:solidFill>
                        <a:srgbClr val="3E4554"/>
                      </a:solidFill>
                      <a:latin typeface="Microsoft YaHei" charset="-122"/>
                      <a:ea typeface="Microsoft YaHei" charset="-122"/>
                      <a:cs typeface="Microsoft YaHei" charset="-122"/>
                    </a:rPr>
                    <a:t>Web Interface</a:t>
                  </a:r>
                  <a:r>
                    <a:rPr lang="zh-CN" altLang="en-US" sz="900" dirty="0">
                      <a:solidFill>
                        <a:srgbClr val="3E4554"/>
                      </a:solidFill>
                      <a:latin typeface="Microsoft YaHei" charset="-122"/>
                      <a:ea typeface="Microsoft YaHei" charset="-122"/>
                      <a:cs typeface="Microsoft YaHei" charset="-122"/>
                    </a:rPr>
                    <a:t>）</a:t>
                  </a:r>
                  <a:endParaRPr lang="en-US" sz="900" dirty="0">
                    <a:solidFill>
                      <a:srgbClr val="3E4554"/>
                    </a:solidFill>
                    <a:latin typeface="Microsoft YaHei" charset="-122"/>
                    <a:ea typeface="Microsoft YaHei" charset="-122"/>
                    <a:cs typeface="Microsoft YaHei" charset="-122"/>
                  </a:endParaRPr>
                </a:p>
              </p:txBody>
            </p:sp>
            <p:grpSp>
              <p:nvGrpSpPr>
                <p:cNvPr id="24" name="Group 23"/>
                <p:cNvGrpSpPr/>
                <p:nvPr/>
              </p:nvGrpSpPr>
              <p:grpSpPr>
                <a:xfrm>
                  <a:off x="4007607" y="3942762"/>
                  <a:ext cx="1539916" cy="1056765"/>
                  <a:chOff x="7319068" y="3270358"/>
                  <a:chExt cx="2239102" cy="1578336"/>
                </a:xfrm>
              </p:grpSpPr>
              <p:sp>
                <p:nvSpPr>
                  <p:cNvPr id="25" name="Rounded Rectangle 24"/>
                  <p:cNvSpPr/>
                  <p:nvPr/>
                </p:nvSpPr>
                <p:spPr>
                  <a:xfrm>
                    <a:off x="7373080" y="3270358"/>
                    <a:ext cx="2119722" cy="1547795"/>
                  </a:xfrm>
                  <a:prstGeom prst="roundRect">
                    <a:avLst>
                      <a:gd name="adj" fmla="val 3792"/>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grpSp>
                <p:nvGrpSpPr>
                  <p:cNvPr id="26" name="Group 201"/>
                  <p:cNvGrpSpPr/>
                  <p:nvPr/>
                </p:nvGrpSpPr>
                <p:grpSpPr>
                  <a:xfrm>
                    <a:off x="7414762" y="3440484"/>
                    <a:ext cx="502958" cy="646212"/>
                    <a:chOff x="5054477" y="4472952"/>
                    <a:chExt cx="406523" cy="650417"/>
                  </a:xfrm>
                </p:grpSpPr>
                <p:pic>
                  <p:nvPicPr>
                    <p:cNvPr id="47"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54477" y="4472952"/>
                      <a:ext cx="381000" cy="582506"/>
                    </a:xfrm>
                    <a:prstGeom prst="rect">
                      <a:avLst/>
                    </a:prstGeom>
                    <a:noFill/>
                    <a:ln w="9525">
                      <a:noFill/>
                      <a:miter lim="800000"/>
                      <a:headEnd/>
                      <a:tailEnd/>
                    </a:ln>
                  </p:spPr>
                </p:pic>
                <p:pic>
                  <p:nvPicPr>
                    <p:cNvPr id="48" name="Picture 848" descr="pic3.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5262544" y="4825522"/>
                      <a:ext cx="198456" cy="297847"/>
                    </a:xfrm>
                    <a:prstGeom prst="rect">
                      <a:avLst/>
                    </a:prstGeom>
                    <a:noFill/>
                    <a:ln w="9525">
                      <a:noFill/>
                      <a:miter lim="800000"/>
                      <a:headEnd/>
                      <a:tailEnd/>
                    </a:ln>
                  </p:spPr>
                </p:pic>
              </p:grpSp>
              <p:grpSp>
                <p:nvGrpSpPr>
                  <p:cNvPr id="27" name="Group 306"/>
                  <p:cNvGrpSpPr/>
                  <p:nvPr/>
                </p:nvGrpSpPr>
                <p:grpSpPr>
                  <a:xfrm>
                    <a:off x="8467904" y="3836337"/>
                    <a:ext cx="516745" cy="646212"/>
                    <a:chOff x="5763013" y="5399432"/>
                    <a:chExt cx="516746" cy="646212"/>
                  </a:xfrm>
                </p:grpSpPr>
                <p:pic>
                  <p:nvPicPr>
                    <p:cNvPr id="45"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3013" y="5399432"/>
                      <a:ext cx="471380" cy="578740"/>
                    </a:xfrm>
                    <a:prstGeom prst="rect">
                      <a:avLst/>
                    </a:prstGeom>
                    <a:noFill/>
                    <a:ln w="9525">
                      <a:noFill/>
                      <a:miter lim="800000"/>
                      <a:headEnd/>
                      <a:tailEnd/>
                    </a:ln>
                  </p:spPr>
                </p:pic>
                <p:pic>
                  <p:nvPicPr>
                    <p:cNvPr id="46" name="Picture 848" descr="pic3.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34226" y="5749723"/>
                      <a:ext cx="245533" cy="295921"/>
                    </a:xfrm>
                    <a:prstGeom prst="rect">
                      <a:avLst/>
                    </a:prstGeom>
                    <a:noFill/>
                    <a:ln w="9525">
                      <a:noFill/>
                      <a:miter lim="800000"/>
                      <a:headEnd/>
                      <a:tailEnd/>
                    </a:ln>
                  </p:spPr>
                </p:pic>
              </p:grpSp>
              <p:sp>
                <p:nvSpPr>
                  <p:cNvPr id="28" name="Rectangle 27"/>
                  <p:cNvSpPr/>
                  <p:nvPr/>
                </p:nvSpPr>
                <p:spPr>
                  <a:xfrm>
                    <a:off x="7319068" y="4111394"/>
                    <a:ext cx="722779" cy="333344"/>
                  </a:xfrm>
                  <a:prstGeom prst="rect">
                    <a:avLst/>
                  </a:prstGeom>
                </p:spPr>
                <p:txBody>
                  <a:bodyPr wrap="square" lIns="68571" tIns="34286" rIns="68571" bIns="34286">
                    <a:spAutoFit/>
                  </a:bodyPr>
                  <a:lstStyle/>
                  <a:p>
                    <a:pPr algn="ctr"/>
                    <a:r>
                      <a:rPr lang="en-US" sz="500" dirty="0">
                        <a:solidFill>
                          <a:srgbClr val="3E4554"/>
                        </a:solidFill>
                        <a:latin typeface="Microsoft YaHei" charset="-122"/>
                        <a:ea typeface="Microsoft YaHei" charset="-122"/>
                        <a:cs typeface="Microsoft YaHei" charset="-122"/>
                      </a:rPr>
                      <a:t>Active Directory</a:t>
                    </a:r>
                    <a:endParaRPr lang="en-US" sz="500" dirty="0">
                      <a:latin typeface="Microsoft YaHei" charset="-122"/>
                      <a:ea typeface="Microsoft YaHei" charset="-122"/>
                      <a:cs typeface="Microsoft YaHei" charset="-122"/>
                    </a:endParaRPr>
                  </a:p>
                </p:txBody>
              </p:sp>
              <p:sp>
                <p:nvSpPr>
                  <p:cNvPr id="29" name="Rectangle 28"/>
                  <p:cNvSpPr/>
                  <p:nvPr/>
                </p:nvSpPr>
                <p:spPr>
                  <a:xfrm>
                    <a:off x="7803944" y="4288206"/>
                    <a:ext cx="768612" cy="333344"/>
                  </a:xfrm>
                  <a:prstGeom prst="rect">
                    <a:avLst/>
                  </a:prstGeom>
                </p:spPr>
                <p:txBody>
                  <a:bodyPr wrap="square" lIns="68571" tIns="34286" rIns="68571" bIns="34286">
                    <a:spAutoFit/>
                  </a:bodyPr>
                  <a:lstStyle/>
                  <a:p>
                    <a:pPr algn="ctr"/>
                    <a:r>
                      <a:rPr lang="en-US" sz="500" dirty="0">
                        <a:solidFill>
                          <a:srgbClr val="3E4554"/>
                        </a:solidFill>
                        <a:latin typeface="Microsoft YaHei" charset="-122"/>
                        <a:ea typeface="Microsoft YaHei" charset="-122"/>
                        <a:cs typeface="Microsoft YaHei" charset="-122"/>
                      </a:rPr>
                      <a:t>License Server</a:t>
                    </a:r>
                    <a:endParaRPr lang="en-US" sz="500" dirty="0">
                      <a:latin typeface="Microsoft YaHei" charset="-122"/>
                      <a:ea typeface="Microsoft YaHei" charset="-122"/>
                      <a:cs typeface="Microsoft YaHei" charset="-122"/>
                    </a:endParaRPr>
                  </a:p>
                </p:txBody>
              </p:sp>
              <p:sp>
                <p:nvSpPr>
                  <p:cNvPr id="30" name="Rectangle 29"/>
                  <p:cNvSpPr/>
                  <p:nvPr/>
                </p:nvSpPr>
                <p:spPr>
                  <a:xfrm>
                    <a:off x="8436162" y="4465853"/>
                    <a:ext cx="548077" cy="218394"/>
                  </a:xfrm>
                  <a:prstGeom prst="rect">
                    <a:avLst/>
                  </a:prstGeom>
                </p:spPr>
                <p:txBody>
                  <a:bodyPr wrap="square" lIns="68571" tIns="34286" rIns="68571" bIns="34286">
                    <a:spAutoFit/>
                  </a:bodyPr>
                  <a:lstStyle/>
                  <a:p>
                    <a:pPr algn="ctr"/>
                    <a:r>
                      <a:rPr lang="en-US" sz="500" dirty="0">
                        <a:solidFill>
                          <a:srgbClr val="3E4554"/>
                        </a:solidFill>
                        <a:latin typeface="Microsoft YaHei" charset="-122"/>
                        <a:ea typeface="Microsoft YaHei" charset="-122"/>
                        <a:cs typeface="Microsoft YaHei" charset="-122"/>
                      </a:rPr>
                      <a:t>DHCP</a:t>
                    </a:r>
                    <a:endParaRPr lang="en-US" sz="500" dirty="0">
                      <a:latin typeface="Microsoft YaHei" charset="-122"/>
                      <a:ea typeface="Microsoft YaHei" charset="-122"/>
                      <a:cs typeface="Microsoft YaHei" charset="-122"/>
                    </a:endParaRPr>
                  </a:p>
                </p:txBody>
              </p:sp>
              <p:sp>
                <p:nvSpPr>
                  <p:cNvPr id="31" name="Rectangle 30"/>
                  <p:cNvSpPr/>
                  <p:nvPr/>
                </p:nvSpPr>
                <p:spPr>
                  <a:xfrm>
                    <a:off x="7379320" y="4561331"/>
                    <a:ext cx="1456041" cy="287363"/>
                  </a:xfrm>
                  <a:prstGeom prst="rect">
                    <a:avLst/>
                  </a:prstGeom>
                </p:spPr>
                <p:txBody>
                  <a:bodyPr wrap="square" lIns="68571" tIns="34286" rIns="68571" bIns="34286">
                    <a:spAutoFit/>
                  </a:bodyPr>
                  <a:lstStyle/>
                  <a:p>
                    <a:pPr algn="ctr"/>
                    <a:r>
                      <a:rPr lang="zh-CN" altLang="en-US" sz="800" b="1" dirty="0">
                        <a:solidFill>
                          <a:srgbClr val="3E4554"/>
                        </a:solidFill>
                        <a:latin typeface="Microsoft YaHei" charset="-122"/>
                        <a:ea typeface="Microsoft YaHei" charset="-122"/>
                        <a:cs typeface="Microsoft YaHei" charset="-122"/>
                      </a:rPr>
                      <a:t>基础架构组件</a:t>
                    </a:r>
                    <a:endParaRPr lang="en-US" sz="800" b="1" dirty="0">
                      <a:latin typeface="Microsoft YaHei" charset="-122"/>
                      <a:ea typeface="Microsoft YaHei" charset="-122"/>
                      <a:cs typeface="Microsoft YaHei" charset="-122"/>
                    </a:endParaRPr>
                  </a:p>
                </p:txBody>
              </p:sp>
              <p:sp>
                <p:nvSpPr>
                  <p:cNvPr id="32" name="TextBox 31"/>
                  <p:cNvSpPr txBox="1"/>
                  <p:nvPr/>
                </p:nvSpPr>
                <p:spPr>
                  <a:xfrm>
                    <a:off x="8994997" y="4599433"/>
                    <a:ext cx="533401" cy="218393"/>
                  </a:xfrm>
                  <a:prstGeom prst="rect">
                    <a:avLst/>
                  </a:prstGeom>
                  <a:noFill/>
                </p:spPr>
                <p:txBody>
                  <a:bodyPr wrap="square" lIns="68571" tIns="34286" rIns="68571" bIns="34286" rtlCol="0">
                    <a:spAutoFit/>
                  </a:bodyPr>
                  <a:lstStyle/>
                  <a:p>
                    <a:r>
                      <a:rPr lang="en-IE" sz="500" dirty="0">
                        <a:latin typeface="Microsoft YaHei" charset="-122"/>
                        <a:ea typeface="Microsoft YaHei" charset="-122"/>
                        <a:cs typeface="Microsoft YaHei" charset="-122"/>
                      </a:rPr>
                      <a:t>SQL</a:t>
                    </a:r>
                  </a:p>
                </p:txBody>
              </p:sp>
              <p:grpSp>
                <p:nvGrpSpPr>
                  <p:cNvPr id="33" name="Group 308"/>
                  <p:cNvGrpSpPr/>
                  <p:nvPr/>
                </p:nvGrpSpPr>
                <p:grpSpPr>
                  <a:xfrm>
                    <a:off x="8964683" y="4025769"/>
                    <a:ext cx="593487" cy="592444"/>
                    <a:chOff x="5814772" y="2654078"/>
                    <a:chExt cx="593487" cy="592444"/>
                  </a:xfrm>
                </p:grpSpPr>
                <p:pic>
                  <p:nvPicPr>
                    <p:cNvPr id="37"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814772" y="2654078"/>
                      <a:ext cx="471380" cy="578740"/>
                    </a:xfrm>
                    <a:prstGeom prst="rect">
                      <a:avLst/>
                    </a:prstGeom>
                    <a:noFill/>
                    <a:ln w="9525">
                      <a:noFill/>
                      <a:miter lim="800000"/>
                      <a:headEnd/>
                      <a:tailEnd/>
                    </a:ln>
                  </p:spPr>
                </p:pic>
                <p:grpSp>
                  <p:nvGrpSpPr>
                    <p:cNvPr id="34" name="Group 174"/>
                    <p:cNvGrpSpPr>
                      <a:grpSpLocks/>
                    </p:cNvGrpSpPr>
                    <p:nvPr/>
                  </p:nvGrpSpPr>
                  <p:grpSpPr bwMode="auto">
                    <a:xfrm>
                      <a:off x="6116920" y="2946056"/>
                      <a:ext cx="291339" cy="300466"/>
                      <a:chOff x="3598" y="2782"/>
                      <a:chExt cx="454" cy="369"/>
                    </a:xfrm>
                  </p:grpSpPr>
                  <p:sp>
                    <p:nvSpPr>
                      <p:cNvPr id="39" name="Freeform 175"/>
                      <p:cNvSpPr>
                        <a:spLocks/>
                      </p:cNvSpPr>
                      <p:nvPr/>
                    </p:nvSpPr>
                    <p:spPr bwMode="auto">
                      <a:xfrm>
                        <a:off x="3602" y="2855"/>
                        <a:ext cx="445" cy="291"/>
                      </a:xfrm>
                      <a:custGeom>
                        <a:avLst/>
                        <a:gdLst>
                          <a:gd name="T0" fmla="*/ 2147483647 w 188"/>
                          <a:gd name="T1" fmla="*/ 2147483647 h 123"/>
                          <a:gd name="T2" fmla="*/ 2147483647 w 188"/>
                          <a:gd name="T3" fmla="*/ 2147483647 h 123"/>
                          <a:gd name="T4" fmla="*/ 0 w 188"/>
                          <a:gd name="T5" fmla="*/ 2147483647 h 123"/>
                          <a:gd name="T6" fmla="*/ 0 w 188"/>
                          <a:gd name="T7" fmla="*/ 0 h 123"/>
                          <a:gd name="T8" fmla="*/ 2147483647 w 188"/>
                          <a:gd name="T9" fmla="*/ 0 h 123"/>
                          <a:gd name="T10" fmla="*/ 2147483647 w 188"/>
                          <a:gd name="T11" fmla="*/ 2147483647 h 123"/>
                          <a:gd name="T12" fmla="*/ 0 60000 65536"/>
                          <a:gd name="T13" fmla="*/ 0 60000 65536"/>
                          <a:gd name="T14" fmla="*/ 0 60000 65536"/>
                          <a:gd name="T15" fmla="*/ 0 60000 65536"/>
                          <a:gd name="T16" fmla="*/ 0 60000 65536"/>
                          <a:gd name="T17" fmla="*/ 0 60000 65536"/>
                          <a:gd name="T18" fmla="*/ 0 w 188"/>
                          <a:gd name="T19" fmla="*/ 0 h 123"/>
                          <a:gd name="T20" fmla="*/ 188 w 188"/>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188" h="123">
                            <a:moveTo>
                              <a:pt x="188" y="96"/>
                            </a:moveTo>
                            <a:cubicBezTo>
                              <a:pt x="188" y="111"/>
                              <a:pt x="146" y="123"/>
                              <a:pt x="94" y="123"/>
                            </a:cubicBezTo>
                            <a:cubicBezTo>
                              <a:pt x="42" y="123"/>
                              <a:pt x="0" y="111"/>
                              <a:pt x="0" y="96"/>
                            </a:cubicBezTo>
                            <a:cubicBezTo>
                              <a:pt x="0" y="0"/>
                              <a:pt x="0" y="0"/>
                              <a:pt x="0" y="0"/>
                            </a:cubicBezTo>
                            <a:cubicBezTo>
                              <a:pt x="188" y="0"/>
                              <a:pt x="188" y="0"/>
                              <a:pt x="188" y="0"/>
                            </a:cubicBezTo>
                            <a:cubicBezTo>
                              <a:pt x="188" y="96"/>
                              <a:pt x="188" y="96"/>
                              <a:pt x="188" y="96"/>
                            </a:cubicBezTo>
                          </a:path>
                        </a:pathLst>
                      </a:custGeom>
                      <a:gradFill rotWithShape="1">
                        <a:gsLst>
                          <a:gs pos="0">
                            <a:srgbClr val="A6ACBE"/>
                          </a:gs>
                          <a:gs pos="100000">
                            <a:srgbClr val="B4B9C8"/>
                          </a:gs>
                        </a:gsLst>
                        <a:lin ang="0" scaled="1"/>
                      </a:gradFill>
                      <a:ln w="9525">
                        <a:noFill/>
                        <a:round/>
                        <a:headEnd/>
                        <a:tailEnd/>
                      </a:ln>
                    </p:spPr>
                    <p:txBody>
                      <a:bodyPr/>
                      <a:lstStyle/>
                      <a:p>
                        <a:endParaRPr lang="en-US" sz="1800" dirty="0">
                          <a:latin typeface="Microsoft YaHei" charset="-122"/>
                          <a:ea typeface="Microsoft YaHei" charset="-122"/>
                          <a:cs typeface="Microsoft YaHei" charset="-122"/>
                        </a:endParaRPr>
                      </a:p>
                    </p:txBody>
                  </p:sp>
                  <p:sp>
                    <p:nvSpPr>
                      <p:cNvPr id="40" name="Freeform 176"/>
                      <p:cNvSpPr>
                        <a:spLocks/>
                      </p:cNvSpPr>
                      <p:nvPr/>
                    </p:nvSpPr>
                    <p:spPr bwMode="auto">
                      <a:xfrm>
                        <a:off x="4047" y="3080"/>
                        <a:ext cx="1" cy="2"/>
                      </a:xfrm>
                      <a:custGeom>
                        <a:avLst/>
                        <a:gdLst>
                          <a:gd name="T0" fmla="*/ 0 w 1"/>
                          <a:gd name="T1" fmla="*/ 0 h 1"/>
                          <a:gd name="T2" fmla="*/ 0 w 1"/>
                          <a:gd name="T3" fmla="*/ 0 h 1"/>
                          <a:gd name="T4" fmla="*/ 0 w 1"/>
                          <a:gd name="T5" fmla="*/ 4194304 h 1"/>
                          <a:gd name="T6" fmla="*/ 0 w 1"/>
                          <a:gd name="T7" fmla="*/ 4194304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8A98AA"/>
                      </a:solidFill>
                      <a:ln w="9525">
                        <a:noFill/>
                        <a:round/>
                        <a:headEnd/>
                        <a:tailEnd/>
                      </a:ln>
                    </p:spPr>
                    <p:txBody>
                      <a:bodyPr/>
                      <a:lstStyle/>
                      <a:p>
                        <a:endParaRPr lang="en-US" sz="1800" dirty="0">
                          <a:latin typeface="Microsoft YaHei" charset="-122"/>
                          <a:ea typeface="Microsoft YaHei" charset="-122"/>
                          <a:cs typeface="Microsoft YaHei" charset="-122"/>
                        </a:endParaRPr>
                      </a:p>
                    </p:txBody>
                  </p:sp>
                  <p:sp>
                    <p:nvSpPr>
                      <p:cNvPr id="41" name="Freeform 177"/>
                      <p:cNvSpPr>
                        <a:spLocks/>
                      </p:cNvSpPr>
                      <p:nvPr/>
                    </p:nvSpPr>
                    <p:spPr bwMode="auto">
                      <a:xfrm>
                        <a:off x="3602" y="3077"/>
                        <a:ext cx="445" cy="69"/>
                      </a:xfrm>
                      <a:custGeom>
                        <a:avLst/>
                        <a:gdLst>
                          <a:gd name="T0" fmla="*/ 0 w 188"/>
                          <a:gd name="T1" fmla="*/ 0 h 29"/>
                          <a:gd name="T2" fmla="*/ 0 w 188"/>
                          <a:gd name="T3" fmla="*/ 411490842 h 29"/>
                          <a:gd name="T4" fmla="*/ 2147483647 w 188"/>
                          <a:gd name="T5" fmla="*/ 2147483647 h 29"/>
                          <a:gd name="T6" fmla="*/ 2147483647 w 188"/>
                          <a:gd name="T7" fmla="*/ 411490842 h 29"/>
                          <a:gd name="T8" fmla="*/ 2147483647 w 188"/>
                          <a:gd name="T9" fmla="*/ 172945514 h 29"/>
                          <a:gd name="T10" fmla="*/ 2147483647 w 188"/>
                          <a:gd name="T11" fmla="*/ 2147483647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1"/>
                              <a:pt x="188" y="1"/>
                              <a:pt x="188" y="1"/>
                            </a:cubicBezTo>
                            <a:cubicBezTo>
                              <a:pt x="188" y="16"/>
                              <a:pt x="145" y="28"/>
                              <a:pt x="94" y="28"/>
                            </a:cubicBezTo>
                            <a:cubicBezTo>
                              <a:pt x="42" y="28"/>
                              <a:pt x="0" y="16"/>
                              <a:pt x="0" y="0"/>
                            </a:cubicBezTo>
                          </a:path>
                        </a:pathLst>
                      </a:custGeom>
                      <a:solidFill>
                        <a:srgbClr val="7F8EA2"/>
                      </a:solidFill>
                      <a:ln w="9525">
                        <a:noFill/>
                        <a:round/>
                        <a:headEnd/>
                        <a:tailEnd/>
                      </a:ln>
                    </p:spPr>
                    <p:txBody>
                      <a:bodyPr/>
                      <a:lstStyle/>
                      <a:p>
                        <a:endParaRPr lang="en-US" sz="1800" dirty="0">
                          <a:latin typeface="Microsoft YaHei" charset="-122"/>
                          <a:ea typeface="Microsoft YaHei" charset="-122"/>
                          <a:cs typeface="Microsoft YaHei" charset="-122"/>
                        </a:endParaRPr>
                      </a:p>
                    </p:txBody>
                  </p:sp>
                  <p:sp>
                    <p:nvSpPr>
                      <p:cNvPr id="42" name="Oval 178"/>
                      <p:cNvSpPr>
                        <a:spLocks noChangeArrowheads="1"/>
                      </p:cNvSpPr>
                      <p:nvPr/>
                    </p:nvSpPr>
                    <p:spPr bwMode="auto">
                      <a:xfrm>
                        <a:off x="3602" y="2786"/>
                        <a:ext cx="445" cy="131"/>
                      </a:xfrm>
                      <a:prstGeom prst="ellipse">
                        <a:avLst/>
                      </a:prstGeom>
                      <a:gradFill rotWithShape="1">
                        <a:gsLst>
                          <a:gs pos="0">
                            <a:srgbClr val="C0C1C6"/>
                          </a:gs>
                          <a:gs pos="100000">
                            <a:srgbClr val="DFE0E5"/>
                          </a:gs>
                        </a:gsLst>
                        <a:lin ang="5400000" scaled="1"/>
                      </a:gradFill>
                      <a:ln w="9525" algn="ctr">
                        <a:noFill/>
                        <a:round/>
                        <a:headEnd/>
                        <a:tailEnd/>
                      </a:ln>
                    </p:spPr>
                    <p:txBody>
                      <a:bodyPr/>
                      <a:lstStyle/>
                      <a:p>
                        <a:endParaRPr lang="en-US" sz="1800" dirty="0">
                          <a:latin typeface="Microsoft YaHei" charset="-122"/>
                          <a:ea typeface="Microsoft YaHei" charset="-122"/>
                          <a:cs typeface="Microsoft YaHei" charset="-122"/>
                        </a:endParaRPr>
                      </a:p>
                    </p:txBody>
                  </p:sp>
                  <p:sp>
                    <p:nvSpPr>
                      <p:cNvPr id="43" name="Freeform 179"/>
                      <p:cNvSpPr>
                        <a:spLocks/>
                      </p:cNvSpPr>
                      <p:nvPr/>
                    </p:nvSpPr>
                    <p:spPr bwMode="auto">
                      <a:xfrm>
                        <a:off x="3602" y="2850"/>
                        <a:ext cx="445" cy="67"/>
                      </a:xfrm>
                      <a:custGeom>
                        <a:avLst/>
                        <a:gdLst>
                          <a:gd name="T0" fmla="*/ 2147483647 w 188"/>
                          <a:gd name="T1" fmla="*/ 2147483647 h 28"/>
                          <a:gd name="T2" fmla="*/ 0 w 188"/>
                          <a:gd name="T3" fmla="*/ 0 h 28"/>
                          <a:gd name="T4" fmla="*/ 0 w 188"/>
                          <a:gd name="T5" fmla="*/ 0 h 28"/>
                          <a:gd name="T6" fmla="*/ 2147483647 w 188"/>
                          <a:gd name="T7" fmla="*/ 2147483647 h 28"/>
                          <a:gd name="T8" fmla="*/ 2147483647 w 188"/>
                          <a:gd name="T9" fmla="*/ 0 h 28"/>
                          <a:gd name="T10" fmla="*/ 2147483647 w 188"/>
                          <a:gd name="T11" fmla="*/ 0 h 28"/>
                          <a:gd name="T12" fmla="*/ 2147483647 w 188"/>
                          <a:gd name="T13" fmla="*/ 2147483647 h 28"/>
                          <a:gd name="T14" fmla="*/ 0 60000 65536"/>
                          <a:gd name="T15" fmla="*/ 0 60000 65536"/>
                          <a:gd name="T16" fmla="*/ 0 60000 65536"/>
                          <a:gd name="T17" fmla="*/ 0 60000 65536"/>
                          <a:gd name="T18" fmla="*/ 0 60000 65536"/>
                          <a:gd name="T19" fmla="*/ 0 60000 65536"/>
                          <a:gd name="T20" fmla="*/ 0 60000 65536"/>
                          <a:gd name="T21" fmla="*/ 0 w 188"/>
                          <a:gd name="T22" fmla="*/ 0 h 28"/>
                          <a:gd name="T23" fmla="*/ 188 w 18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8">
                            <a:moveTo>
                              <a:pt x="94" y="26"/>
                            </a:moveTo>
                            <a:cubicBezTo>
                              <a:pt x="43" y="26"/>
                              <a:pt x="1" y="14"/>
                              <a:pt x="0" y="0"/>
                            </a:cubicBezTo>
                            <a:cubicBezTo>
                              <a:pt x="0" y="0"/>
                              <a:pt x="0" y="0"/>
                              <a:pt x="0" y="0"/>
                            </a:cubicBezTo>
                            <a:cubicBezTo>
                              <a:pt x="0" y="15"/>
                              <a:pt x="42" y="28"/>
                              <a:pt x="94" y="28"/>
                            </a:cubicBezTo>
                            <a:cubicBezTo>
                              <a:pt x="146" y="28"/>
                              <a:pt x="188" y="15"/>
                              <a:pt x="188" y="0"/>
                            </a:cubicBezTo>
                            <a:cubicBezTo>
                              <a:pt x="188" y="0"/>
                              <a:pt x="188" y="0"/>
                              <a:pt x="188" y="0"/>
                            </a:cubicBezTo>
                            <a:cubicBezTo>
                              <a:pt x="186" y="14"/>
                              <a:pt x="145" y="26"/>
                              <a:pt x="94" y="26"/>
                            </a:cubicBezTo>
                            <a:close/>
                          </a:path>
                        </a:pathLst>
                      </a:custGeom>
                      <a:solidFill>
                        <a:srgbClr val="363B49"/>
                      </a:solidFill>
                      <a:ln w="9525">
                        <a:noFill/>
                        <a:round/>
                        <a:headEnd/>
                        <a:tailEnd/>
                      </a:ln>
                    </p:spPr>
                    <p:txBody>
                      <a:bodyPr/>
                      <a:lstStyle/>
                      <a:p>
                        <a:endParaRPr lang="en-US" sz="1800" dirty="0">
                          <a:latin typeface="Microsoft YaHei" charset="-122"/>
                          <a:ea typeface="Microsoft YaHei" charset="-122"/>
                          <a:cs typeface="Microsoft YaHei" charset="-122"/>
                        </a:endParaRPr>
                      </a:p>
                    </p:txBody>
                  </p:sp>
                  <p:sp>
                    <p:nvSpPr>
                      <p:cNvPr id="44" name="Freeform 180"/>
                      <p:cNvSpPr>
                        <a:spLocks noEditPoints="1"/>
                      </p:cNvSpPr>
                      <p:nvPr/>
                    </p:nvSpPr>
                    <p:spPr bwMode="auto">
                      <a:xfrm>
                        <a:off x="3598" y="2782"/>
                        <a:ext cx="454" cy="369"/>
                      </a:xfrm>
                      <a:custGeom>
                        <a:avLst/>
                        <a:gdLst>
                          <a:gd name="T0" fmla="*/ 0 w 192"/>
                          <a:gd name="T1" fmla="*/ 2147483647 h 156"/>
                          <a:gd name="T2" fmla="*/ 0 w 192"/>
                          <a:gd name="T3" fmla="*/ 2147483647 h 156"/>
                          <a:gd name="T4" fmla="*/ 2147483647 w 192"/>
                          <a:gd name="T5" fmla="*/ 2147483647 h 156"/>
                          <a:gd name="T6" fmla="*/ 2147483647 w 192"/>
                          <a:gd name="T7" fmla="*/ 2147483647 h 156"/>
                          <a:gd name="T8" fmla="*/ 2147483647 w 192"/>
                          <a:gd name="T9" fmla="*/ 2147483647 h 156"/>
                          <a:gd name="T10" fmla="*/ 2147483647 w 192"/>
                          <a:gd name="T11" fmla="*/ 2147483647 h 156"/>
                          <a:gd name="T12" fmla="*/ 2147483647 w 192"/>
                          <a:gd name="T13" fmla="*/ 2147483647 h 156"/>
                          <a:gd name="T14" fmla="*/ 2147483647 w 192"/>
                          <a:gd name="T15" fmla="*/ 2147483647 h 156"/>
                          <a:gd name="T16" fmla="*/ 2147483647 w 192"/>
                          <a:gd name="T17" fmla="*/ 0 h 156"/>
                          <a:gd name="T18" fmla="*/ 0 w 192"/>
                          <a:gd name="T19" fmla="*/ 2147483647 h 156"/>
                          <a:gd name="T20" fmla="*/ 0 w 192"/>
                          <a:gd name="T21" fmla="*/ 2147483647 h 156"/>
                          <a:gd name="T22" fmla="*/ 630552682 w 192"/>
                          <a:gd name="T23" fmla="*/ 2147483647 h 156"/>
                          <a:gd name="T24" fmla="*/ 2147483647 w 192"/>
                          <a:gd name="T25" fmla="*/ 633706198 h 156"/>
                          <a:gd name="T26" fmla="*/ 2147483647 w 192"/>
                          <a:gd name="T27" fmla="*/ 2147483647 h 156"/>
                          <a:gd name="T28" fmla="*/ 2147483647 w 192"/>
                          <a:gd name="T29" fmla="*/ 2147483647 h 156"/>
                          <a:gd name="T30" fmla="*/ 2147483647 w 192"/>
                          <a:gd name="T31" fmla="*/ 2147483647 h 156"/>
                          <a:gd name="T32" fmla="*/ 2147483647 w 192"/>
                          <a:gd name="T33" fmla="*/ 2147483647 h 156"/>
                          <a:gd name="T34" fmla="*/ 2147483647 w 192"/>
                          <a:gd name="T35" fmla="*/ 2147483647 h 156"/>
                          <a:gd name="T36" fmla="*/ 2147483647 w 192"/>
                          <a:gd name="T37" fmla="*/ 2147483647 h 156"/>
                          <a:gd name="T38" fmla="*/ 2147483647 w 192"/>
                          <a:gd name="T39" fmla="*/ 2147483647 h 156"/>
                          <a:gd name="T40" fmla="*/ 630552682 w 192"/>
                          <a:gd name="T41" fmla="*/ 2147483647 h 156"/>
                          <a:gd name="T42" fmla="*/ 630552682 w 192"/>
                          <a:gd name="T43" fmla="*/ 2147483647 h 156"/>
                          <a:gd name="T44" fmla="*/ 630552682 w 192"/>
                          <a:gd name="T45" fmla="*/ 2147483647 h 1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56"/>
                          <a:gd name="T71" fmla="*/ 192 w 192"/>
                          <a:gd name="T72" fmla="*/ 156 h 15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56">
                            <a:moveTo>
                              <a:pt x="0" y="31"/>
                            </a:moveTo>
                            <a:cubicBezTo>
                              <a:pt x="0" y="127"/>
                              <a:pt x="0" y="127"/>
                              <a:pt x="0" y="127"/>
                            </a:cubicBezTo>
                            <a:cubicBezTo>
                              <a:pt x="0" y="145"/>
                              <a:pt x="48" y="156"/>
                              <a:pt x="96" y="156"/>
                            </a:cubicBezTo>
                            <a:cubicBezTo>
                              <a:pt x="143" y="156"/>
                              <a:pt x="192" y="145"/>
                              <a:pt x="192" y="127"/>
                            </a:cubicBezTo>
                            <a:cubicBezTo>
                              <a:pt x="192" y="31"/>
                              <a:pt x="192" y="31"/>
                              <a:pt x="192" y="31"/>
                            </a:cubicBezTo>
                            <a:cubicBezTo>
                              <a:pt x="191" y="32"/>
                              <a:pt x="191" y="32"/>
                              <a:pt x="191" y="32"/>
                            </a:cubicBezTo>
                            <a:cubicBezTo>
                              <a:pt x="192" y="31"/>
                              <a:pt x="192" y="30"/>
                              <a:pt x="192" y="30"/>
                            </a:cubicBezTo>
                            <a:cubicBezTo>
                              <a:pt x="192" y="29"/>
                              <a:pt x="192" y="29"/>
                              <a:pt x="192" y="29"/>
                            </a:cubicBezTo>
                            <a:cubicBezTo>
                              <a:pt x="192" y="11"/>
                              <a:pt x="143" y="0"/>
                              <a:pt x="96" y="0"/>
                            </a:cubicBezTo>
                            <a:cubicBezTo>
                              <a:pt x="48"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127"/>
                              <a:pt x="188" y="127"/>
                              <a:pt x="188" y="127"/>
                            </a:cubicBezTo>
                            <a:cubicBezTo>
                              <a:pt x="188" y="139"/>
                              <a:pt x="151" y="152"/>
                              <a:pt x="96" y="152"/>
                            </a:cubicBezTo>
                            <a:cubicBezTo>
                              <a:pt x="41" y="152"/>
                              <a:pt x="4" y="139"/>
                              <a:pt x="4" y="127"/>
                            </a:cubicBezTo>
                            <a:cubicBezTo>
                              <a:pt x="4" y="31"/>
                              <a:pt x="4" y="31"/>
                              <a:pt x="4" y="31"/>
                            </a:cubicBezTo>
                            <a:lnTo>
                              <a:pt x="4" y="29"/>
                            </a:lnTo>
                            <a:close/>
                          </a:path>
                        </a:pathLst>
                      </a:custGeom>
                      <a:solidFill>
                        <a:srgbClr val="231F20"/>
                      </a:solidFill>
                      <a:ln w="9525">
                        <a:noFill/>
                        <a:round/>
                        <a:headEnd/>
                        <a:tailEnd/>
                      </a:ln>
                    </p:spPr>
                    <p:txBody>
                      <a:bodyPr/>
                      <a:lstStyle/>
                      <a:p>
                        <a:endParaRPr lang="en-US" sz="1800" dirty="0">
                          <a:latin typeface="Microsoft YaHei" charset="-122"/>
                          <a:ea typeface="Microsoft YaHei" charset="-122"/>
                          <a:cs typeface="Microsoft YaHei" charset="-122"/>
                        </a:endParaRPr>
                      </a:p>
                    </p:txBody>
                  </p:sp>
                </p:grpSp>
              </p:grpSp>
              <p:grpSp>
                <p:nvGrpSpPr>
                  <p:cNvPr id="38" name="Group 307"/>
                  <p:cNvGrpSpPr/>
                  <p:nvPr/>
                </p:nvGrpSpPr>
                <p:grpSpPr>
                  <a:xfrm>
                    <a:off x="7938321" y="3613009"/>
                    <a:ext cx="500228" cy="628240"/>
                    <a:chOff x="5119130" y="5239604"/>
                    <a:chExt cx="500229" cy="628240"/>
                  </a:xfrm>
                </p:grpSpPr>
                <p:pic>
                  <p:nvPicPr>
                    <p:cNvPr id="35" name="Picture 13"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19130" y="5239604"/>
                      <a:ext cx="471381" cy="578740"/>
                    </a:xfrm>
                    <a:prstGeom prst="rect">
                      <a:avLst/>
                    </a:prstGeom>
                    <a:noFill/>
                    <a:ln w="9525">
                      <a:noFill/>
                      <a:miter lim="800000"/>
                      <a:headEnd/>
                      <a:tailEnd/>
                    </a:ln>
                  </p:spPr>
                </p:pic>
                <p:pic>
                  <p:nvPicPr>
                    <p:cNvPr id="36" name="Picture 848" descr="pic3.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5373826" y="5571923"/>
                      <a:ext cx="245533" cy="295921"/>
                    </a:xfrm>
                    <a:prstGeom prst="rect">
                      <a:avLst/>
                    </a:prstGeom>
                    <a:noFill/>
                    <a:ln w="9525">
                      <a:noFill/>
                      <a:miter lim="800000"/>
                      <a:headEnd/>
                      <a:tailEnd/>
                    </a:ln>
                  </p:spPr>
                </p:pic>
              </p:grpSp>
            </p:grpSp>
            <p:grpSp>
              <p:nvGrpSpPr>
                <p:cNvPr id="49" name="Group 48"/>
                <p:cNvGrpSpPr/>
                <p:nvPr/>
              </p:nvGrpSpPr>
              <p:grpSpPr>
                <a:xfrm>
                  <a:off x="4047001" y="2730898"/>
                  <a:ext cx="1457814" cy="1070606"/>
                  <a:chOff x="5116643" y="3270358"/>
                  <a:chExt cx="2119722" cy="1599006"/>
                </a:xfrm>
              </p:grpSpPr>
              <p:sp>
                <p:nvSpPr>
                  <p:cNvPr id="50" name="Rounded Rectangle 49"/>
                  <p:cNvSpPr/>
                  <p:nvPr/>
                </p:nvSpPr>
                <p:spPr>
                  <a:xfrm>
                    <a:off x="5116643" y="3270358"/>
                    <a:ext cx="2119722" cy="1557805"/>
                  </a:xfrm>
                  <a:prstGeom prst="roundRect">
                    <a:avLst>
                      <a:gd name="adj" fmla="val 3137"/>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51" name="Rectangle 50"/>
                  <p:cNvSpPr/>
                  <p:nvPr/>
                </p:nvSpPr>
                <p:spPr>
                  <a:xfrm>
                    <a:off x="5354377" y="4398081"/>
                    <a:ext cx="1735530" cy="471283"/>
                  </a:xfrm>
                  <a:prstGeom prst="rect">
                    <a:avLst/>
                  </a:prstGeom>
                </p:spPr>
                <p:txBody>
                  <a:bodyPr wrap="square" lIns="68571" tIns="34286" rIns="68571" bIns="34286">
                    <a:spAutoFit/>
                  </a:bodyPr>
                  <a:lstStyle/>
                  <a:p>
                    <a:pPr algn="ctr"/>
                    <a:r>
                      <a:rPr lang="en-US" altLang="zh-CN" sz="800" dirty="0">
                        <a:solidFill>
                          <a:srgbClr val="3E4554"/>
                        </a:solidFill>
                        <a:latin typeface="Microsoft YaHei" charset="-122"/>
                        <a:ea typeface="Microsoft YaHei" charset="-122"/>
                        <a:cs typeface="Microsoft YaHei" charset="-122"/>
                      </a:rPr>
                      <a:t>XA/XD </a:t>
                    </a:r>
                    <a:r>
                      <a:rPr lang="zh-CN" altLang="en-US" sz="800" dirty="0">
                        <a:solidFill>
                          <a:srgbClr val="3E4554"/>
                        </a:solidFill>
                        <a:latin typeface="Microsoft YaHei" charset="-122"/>
                        <a:ea typeface="Microsoft YaHei" charset="-122"/>
                        <a:cs typeface="Microsoft YaHei" charset="-122"/>
                      </a:rPr>
                      <a:t>管理服务器（</a:t>
                    </a:r>
                    <a:r>
                      <a:rPr lang="en-US" altLang="zh-CN" sz="800" dirty="0">
                        <a:solidFill>
                          <a:srgbClr val="3E4554"/>
                        </a:solidFill>
                        <a:latin typeface="Microsoft YaHei" charset="-122"/>
                        <a:ea typeface="Microsoft YaHei" charset="-122"/>
                        <a:cs typeface="Microsoft YaHei" charset="-122"/>
                      </a:rPr>
                      <a:t>ADC/DDC</a:t>
                    </a:r>
                    <a:r>
                      <a:rPr lang="zh-CN" altLang="en-US" sz="800" dirty="0">
                        <a:solidFill>
                          <a:srgbClr val="3E4554"/>
                        </a:solidFill>
                        <a:latin typeface="Microsoft YaHei" charset="-122"/>
                        <a:ea typeface="Microsoft YaHei" charset="-122"/>
                        <a:cs typeface="Microsoft YaHei" charset="-122"/>
                      </a:rPr>
                      <a:t>）</a:t>
                    </a:r>
                    <a:endParaRPr lang="en-US" altLang="zh-CN" sz="800" dirty="0">
                      <a:solidFill>
                        <a:srgbClr val="3E4554"/>
                      </a:solidFill>
                      <a:latin typeface="Microsoft YaHei" charset="-122"/>
                      <a:ea typeface="Microsoft YaHei" charset="-122"/>
                      <a:cs typeface="Microsoft YaHei" charset="-122"/>
                    </a:endParaRPr>
                  </a:p>
                </p:txBody>
              </p:sp>
              <p:pic>
                <p:nvPicPr>
                  <p:cNvPr id="52" name="Picture 2"/>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39278" y="3486369"/>
                    <a:ext cx="462482" cy="526479"/>
                  </a:xfrm>
                  <a:prstGeom prst="rect">
                    <a:avLst/>
                  </a:prstGeom>
                  <a:noFill/>
                  <a:ln w="9525">
                    <a:noFill/>
                    <a:miter lim="800000"/>
                    <a:headEnd/>
                    <a:tailEnd/>
                  </a:ln>
                </p:spPr>
              </p:pic>
              <p:pic>
                <p:nvPicPr>
                  <p:cNvPr id="53" name="Picture 2"/>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940192" y="3673057"/>
                    <a:ext cx="462482" cy="526479"/>
                  </a:xfrm>
                  <a:prstGeom prst="rect">
                    <a:avLst/>
                  </a:prstGeom>
                  <a:noFill/>
                  <a:ln w="9525">
                    <a:noFill/>
                    <a:miter lim="800000"/>
                    <a:headEnd/>
                    <a:tailEnd/>
                  </a:ln>
                </p:spPr>
              </p:pic>
              <p:pic>
                <p:nvPicPr>
                  <p:cNvPr id="54" name="Picture 2"/>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98090" y="3863072"/>
                    <a:ext cx="462482" cy="526479"/>
                  </a:xfrm>
                  <a:prstGeom prst="rect">
                    <a:avLst/>
                  </a:prstGeom>
                  <a:noFill/>
                  <a:ln w="9525">
                    <a:noFill/>
                    <a:miter lim="800000"/>
                    <a:headEnd/>
                    <a:tailEnd/>
                  </a:ln>
                </p:spPr>
              </p:pic>
            </p:grpSp>
            <p:grpSp>
              <p:nvGrpSpPr>
                <p:cNvPr id="55" name="Group 54"/>
                <p:cNvGrpSpPr/>
                <p:nvPr/>
              </p:nvGrpSpPr>
              <p:grpSpPr>
                <a:xfrm>
                  <a:off x="5920241" y="4307503"/>
                  <a:ext cx="1398954" cy="684363"/>
                  <a:chOff x="9976763" y="3439844"/>
                  <a:chExt cx="2034137" cy="1022132"/>
                </a:xfrm>
              </p:grpSpPr>
              <p:sp>
                <p:nvSpPr>
                  <p:cNvPr id="56" name="Rounded Rectangle 55"/>
                  <p:cNvSpPr/>
                  <p:nvPr/>
                </p:nvSpPr>
                <p:spPr>
                  <a:xfrm>
                    <a:off x="9976763" y="3460957"/>
                    <a:ext cx="2034137" cy="1001019"/>
                  </a:xfrm>
                  <a:prstGeom prst="roundRect">
                    <a:avLst>
                      <a:gd name="adj" fmla="val 5966"/>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57" name="Rounded Rectangle 56"/>
                  <p:cNvSpPr/>
                  <p:nvPr/>
                </p:nvSpPr>
                <p:spPr>
                  <a:xfrm>
                    <a:off x="10071039" y="3688078"/>
                    <a:ext cx="1885521" cy="732764"/>
                  </a:xfrm>
                  <a:prstGeom prst="roundRect">
                    <a:avLst>
                      <a:gd name="adj" fmla="val 9328"/>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en-US" sz="1800" dirty="0">
                      <a:latin typeface="Microsoft YaHei" charset="-122"/>
                      <a:ea typeface="Microsoft YaHei" charset="-122"/>
                      <a:cs typeface="Microsoft YaHei" charset="-122"/>
                    </a:endParaRPr>
                  </a:p>
                </p:txBody>
              </p:sp>
              <p:pic>
                <p:nvPicPr>
                  <p:cNvPr id="58" name="Picture 173" descr="pic6.pn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0291015" y="3799371"/>
                    <a:ext cx="337169" cy="270783"/>
                  </a:xfrm>
                  <a:prstGeom prst="rect">
                    <a:avLst/>
                  </a:prstGeom>
                  <a:noFill/>
                  <a:ln w="9525">
                    <a:noFill/>
                    <a:miter lim="800000"/>
                    <a:headEnd/>
                    <a:tailEnd/>
                  </a:ln>
                </p:spPr>
              </p:pic>
              <p:pic>
                <p:nvPicPr>
                  <p:cNvPr id="59" name="Picture 47" descr="http://www.andysweb.net/awblog/wp-content/uploads/2009/06/windows-7-logo.jpg"/>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408584" y="3831081"/>
                    <a:ext cx="474492" cy="234484"/>
                  </a:xfrm>
                  <a:prstGeom prst="rect">
                    <a:avLst/>
                  </a:prstGeom>
                  <a:noFill/>
                </p:spPr>
              </p:pic>
              <p:pic>
                <p:nvPicPr>
                  <p:cNvPr id="60" name="Picture 49" descr="http://www.benchmarkmedia.com/wiki/images/2/2a/Windows_xp_logo.gif"/>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b="18534"/>
                  <a:stretch>
                    <a:fillRect/>
                  </a:stretch>
                </p:blipFill>
                <p:spPr bwMode="auto">
                  <a:xfrm>
                    <a:off x="10821975" y="3833490"/>
                    <a:ext cx="466143" cy="222633"/>
                  </a:xfrm>
                  <a:prstGeom prst="rect">
                    <a:avLst/>
                  </a:prstGeom>
                  <a:noFill/>
                </p:spPr>
              </p:pic>
              <p:sp>
                <p:nvSpPr>
                  <p:cNvPr id="61" name="Rectangle 60"/>
                  <p:cNvSpPr/>
                  <p:nvPr/>
                </p:nvSpPr>
                <p:spPr>
                  <a:xfrm>
                    <a:off x="10503516" y="3439844"/>
                    <a:ext cx="1199957" cy="264372"/>
                  </a:xfrm>
                  <a:prstGeom prst="rect">
                    <a:avLst/>
                  </a:prstGeom>
                </p:spPr>
                <p:txBody>
                  <a:bodyPr wrap="square" lIns="68571" tIns="34286" rIns="68571" bIns="34286">
                    <a:spAutoFit/>
                  </a:bodyPr>
                  <a:lstStyle/>
                  <a:p>
                    <a:r>
                      <a:rPr lang="en-US" altLang="zh-CN" sz="700" b="1" dirty="0">
                        <a:solidFill>
                          <a:srgbClr val="3E4554"/>
                        </a:solidFill>
                        <a:latin typeface="Microsoft YaHei" charset="-122"/>
                        <a:ea typeface="Microsoft YaHei" charset="-122"/>
                        <a:cs typeface="Microsoft YaHei" charset="-122"/>
                      </a:rPr>
                      <a:t>VDI</a:t>
                    </a:r>
                    <a:r>
                      <a:rPr lang="zh-CN" altLang="en-US" sz="700" b="1" dirty="0">
                        <a:solidFill>
                          <a:srgbClr val="3E4554"/>
                        </a:solidFill>
                        <a:latin typeface="Microsoft YaHei" charset="-122"/>
                        <a:ea typeface="Microsoft YaHei" charset="-122"/>
                        <a:cs typeface="Microsoft YaHei" charset="-122"/>
                      </a:rPr>
                      <a:t>桌面资源池</a:t>
                    </a:r>
                    <a:endParaRPr lang="en-US" sz="700" b="1" dirty="0">
                      <a:latin typeface="Microsoft YaHei" charset="-122"/>
                      <a:ea typeface="Microsoft YaHei" charset="-122"/>
                      <a:cs typeface="Microsoft YaHei" charset="-122"/>
                    </a:endParaRPr>
                  </a:p>
                </p:txBody>
              </p:sp>
              <p:sp>
                <p:nvSpPr>
                  <p:cNvPr id="62" name="Rectangle 61"/>
                  <p:cNvSpPr/>
                  <p:nvPr/>
                </p:nvSpPr>
                <p:spPr>
                  <a:xfrm>
                    <a:off x="10203603" y="4142322"/>
                    <a:ext cx="529333" cy="114950"/>
                  </a:xfrm>
                  <a:prstGeom prst="rect">
                    <a:avLst/>
                  </a:prstGeom>
                </p:spPr>
                <p:txBody>
                  <a:bodyPr wrap="square" lIns="0" tIns="0" rIns="0" bIns="0">
                    <a:spAutoFit/>
                  </a:bodyPr>
                  <a:lstStyle/>
                  <a:p>
                    <a:pPr algn="ctr"/>
                    <a:r>
                      <a:rPr lang="en-US" sz="500" dirty="0">
                        <a:solidFill>
                          <a:srgbClr val="3E4554"/>
                        </a:solidFill>
                        <a:latin typeface="Microsoft YaHei" charset="-122"/>
                        <a:ea typeface="Microsoft YaHei" charset="-122"/>
                        <a:cs typeface="Microsoft YaHei" charset="-122"/>
                      </a:rPr>
                      <a:t>Vista</a:t>
                    </a:r>
                    <a:endParaRPr lang="en-US" sz="500" dirty="0">
                      <a:latin typeface="Microsoft YaHei" charset="-122"/>
                      <a:ea typeface="Microsoft YaHei" charset="-122"/>
                      <a:cs typeface="Microsoft YaHei" charset="-122"/>
                    </a:endParaRPr>
                  </a:p>
                </p:txBody>
              </p:sp>
              <p:sp>
                <p:nvSpPr>
                  <p:cNvPr id="63" name="Rectangle 62"/>
                  <p:cNvSpPr/>
                  <p:nvPr/>
                </p:nvSpPr>
                <p:spPr>
                  <a:xfrm>
                    <a:off x="10797435" y="4142323"/>
                    <a:ext cx="553538" cy="229900"/>
                  </a:xfrm>
                  <a:prstGeom prst="rect">
                    <a:avLst/>
                  </a:prstGeom>
                </p:spPr>
                <p:txBody>
                  <a:bodyPr wrap="square" lIns="0" tIns="0" rIns="0" bIns="0">
                    <a:spAutoFit/>
                  </a:bodyPr>
                  <a:lstStyle/>
                  <a:p>
                    <a:pPr algn="ctr"/>
                    <a:r>
                      <a:rPr lang="en-US" sz="500" dirty="0">
                        <a:solidFill>
                          <a:srgbClr val="3E4554"/>
                        </a:solidFill>
                        <a:latin typeface="Microsoft YaHei" charset="-122"/>
                        <a:ea typeface="Microsoft YaHei" charset="-122"/>
                        <a:cs typeface="Microsoft YaHei" charset="-122"/>
                      </a:rPr>
                      <a:t>Windows XP</a:t>
                    </a:r>
                    <a:endParaRPr lang="en-US" sz="500" dirty="0">
                      <a:latin typeface="Microsoft YaHei" charset="-122"/>
                      <a:ea typeface="Microsoft YaHei" charset="-122"/>
                      <a:cs typeface="Microsoft YaHei" charset="-122"/>
                    </a:endParaRPr>
                  </a:p>
                </p:txBody>
              </p:sp>
              <p:sp>
                <p:nvSpPr>
                  <p:cNvPr id="64" name="Rectangle 63"/>
                  <p:cNvSpPr/>
                  <p:nvPr/>
                </p:nvSpPr>
                <p:spPr>
                  <a:xfrm>
                    <a:off x="11233769" y="4142323"/>
                    <a:ext cx="773510" cy="114950"/>
                  </a:xfrm>
                  <a:prstGeom prst="rect">
                    <a:avLst/>
                  </a:prstGeom>
                </p:spPr>
                <p:txBody>
                  <a:bodyPr wrap="square" lIns="0" tIns="0" rIns="0" bIns="0">
                    <a:spAutoFit/>
                  </a:bodyPr>
                  <a:lstStyle/>
                  <a:p>
                    <a:pPr algn="ctr"/>
                    <a:r>
                      <a:rPr lang="en-US" sz="500" dirty="0">
                        <a:solidFill>
                          <a:srgbClr val="3E4554"/>
                        </a:solidFill>
                        <a:latin typeface="Microsoft YaHei" charset="-122"/>
                        <a:ea typeface="Microsoft YaHei" charset="-122"/>
                        <a:cs typeface="Microsoft YaHei" charset="-122"/>
                      </a:rPr>
                      <a:t>Windows 7</a:t>
                    </a:r>
                    <a:endParaRPr lang="en-US" sz="500" dirty="0">
                      <a:latin typeface="Microsoft YaHei" charset="-122"/>
                      <a:ea typeface="Microsoft YaHei" charset="-122"/>
                      <a:cs typeface="Microsoft YaHei" charset="-122"/>
                    </a:endParaRPr>
                  </a:p>
                </p:txBody>
              </p:sp>
            </p:grpSp>
            <p:grpSp>
              <p:nvGrpSpPr>
                <p:cNvPr id="65" name="Group 64"/>
                <p:cNvGrpSpPr/>
                <p:nvPr/>
              </p:nvGrpSpPr>
              <p:grpSpPr>
                <a:xfrm>
                  <a:off x="5920241" y="2927099"/>
                  <a:ext cx="1398954" cy="672888"/>
                  <a:chOff x="9696755" y="949553"/>
                  <a:chExt cx="2034137" cy="1004993"/>
                </a:xfrm>
              </p:grpSpPr>
              <p:sp>
                <p:nvSpPr>
                  <p:cNvPr id="66" name="Rounded Rectangle 65"/>
                  <p:cNvSpPr/>
                  <p:nvPr/>
                </p:nvSpPr>
                <p:spPr>
                  <a:xfrm>
                    <a:off x="9696755" y="953527"/>
                    <a:ext cx="2034137" cy="1001019"/>
                  </a:xfrm>
                  <a:prstGeom prst="roundRect">
                    <a:avLst>
                      <a:gd name="adj" fmla="val 5966"/>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67" name="Rounded Rectangle 66"/>
                  <p:cNvSpPr/>
                  <p:nvPr/>
                </p:nvSpPr>
                <p:spPr>
                  <a:xfrm>
                    <a:off x="9791031" y="1167801"/>
                    <a:ext cx="1885521" cy="732764"/>
                  </a:xfrm>
                  <a:prstGeom prst="roundRect">
                    <a:avLst>
                      <a:gd name="adj" fmla="val 9328"/>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en-US" sz="1800" dirty="0">
                      <a:latin typeface="Microsoft YaHei" charset="-122"/>
                      <a:ea typeface="Microsoft YaHei" charset="-122"/>
                      <a:cs typeface="Microsoft YaHei" charset="-122"/>
                    </a:endParaRPr>
                  </a:p>
                </p:txBody>
              </p:sp>
              <p:pic>
                <p:nvPicPr>
                  <p:cNvPr id="68" name="Picture 77" descr="xls"/>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1024684" y="1267478"/>
                    <a:ext cx="350067" cy="259565"/>
                  </a:xfrm>
                  <a:prstGeom prst="rect">
                    <a:avLst/>
                  </a:prstGeom>
                  <a:noFill/>
                  <a:ln w="9525">
                    <a:noFill/>
                    <a:miter lim="800000"/>
                    <a:headEnd/>
                    <a:tailEnd/>
                  </a:ln>
                </p:spPr>
              </p:pic>
              <p:pic>
                <p:nvPicPr>
                  <p:cNvPr id="69" name="Picture 80" descr="word"/>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0807119" y="1600673"/>
                    <a:ext cx="339373" cy="257139"/>
                  </a:xfrm>
                  <a:prstGeom prst="rect">
                    <a:avLst/>
                  </a:prstGeom>
                  <a:noFill/>
                  <a:ln w="9525">
                    <a:noFill/>
                    <a:miter lim="800000"/>
                    <a:headEnd/>
                    <a:tailEnd/>
                  </a:ln>
                </p:spPr>
              </p:pic>
              <p:pic>
                <p:nvPicPr>
                  <p:cNvPr id="70" name="Picture 55" descr="click to zoom"/>
                  <p:cNvPicPr>
                    <a:picLocks noChangeAspect="1" noChangeArrowheads="1"/>
                  </p:cNvPicPr>
                  <p:nvPr/>
                </p:nvPicPr>
                <p:blipFill>
                  <a:blip r:embed="rId16" cstate="email">
                    <a:clrChange>
                      <a:clrFrom>
                        <a:srgbClr val="F4F4F4"/>
                      </a:clrFrom>
                      <a:clrTo>
                        <a:srgbClr val="F4F4F4">
                          <a:alpha val="0"/>
                        </a:srgbClr>
                      </a:clrTo>
                    </a:clrChange>
                    <a:lum contrast="10000"/>
                    <a:extLst>
                      <a:ext uri="{28A0092B-C50C-407E-A947-70E740481C1C}">
                        <a14:useLocalDpi xmlns:a14="http://schemas.microsoft.com/office/drawing/2010/main"/>
                      </a:ext>
                    </a:extLst>
                  </a:blip>
                  <a:srcRect/>
                  <a:stretch>
                    <a:fillRect/>
                  </a:stretch>
                </p:blipFill>
                <p:spPr bwMode="auto">
                  <a:xfrm>
                    <a:off x="10519330" y="1233227"/>
                    <a:ext cx="373555" cy="295323"/>
                  </a:xfrm>
                  <a:prstGeom prst="rect">
                    <a:avLst/>
                  </a:prstGeom>
                  <a:noFill/>
                </p:spPr>
              </p:pic>
              <p:pic>
                <p:nvPicPr>
                  <p:cNvPr id="71" name="Picture 55" descr="click to zoom"/>
                  <p:cNvPicPr>
                    <a:picLocks noChangeAspect="1" noChangeArrowheads="1"/>
                  </p:cNvPicPr>
                  <p:nvPr/>
                </p:nvPicPr>
                <p:blipFill>
                  <a:blip r:embed="rId17" cstate="email">
                    <a:clrChange>
                      <a:clrFrom>
                        <a:srgbClr val="F3F5F2"/>
                      </a:clrFrom>
                      <a:clrTo>
                        <a:srgbClr val="F3F5F2">
                          <a:alpha val="0"/>
                        </a:srgbClr>
                      </a:clrTo>
                    </a:clrChange>
                    <a:lum contrast="10000"/>
                    <a:extLst>
                      <a:ext uri="{28A0092B-C50C-407E-A947-70E740481C1C}">
                        <a14:useLocalDpi xmlns:a14="http://schemas.microsoft.com/office/drawing/2010/main"/>
                      </a:ext>
                    </a:extLst>
                  </a:blip>
                  <a:srcRect/>
                  <a:stretch>
                    <a:fillRect/>
                  </a:stretch>
                </p:blipFill>
                <p:spPr bwMode="auto">
                  <a:xfrm>
                    <a:off x="10054882" y="1259789"/>
                    <a:ext cx="398054" cy="274940"/>
                  </a:xfrm>
                  <a:prstGeom prst="rect">
                    <a:avLst/>
                  </a:prstGeom>
                  <a:noFill/>
                  <a:ln>
                    <a:noFill/>
                  </a:ln>
                </p:spPr>
              </p:pic>
              <p:pic>
                <p:nvPicPr>
                  <p:cNvPr id="72" name="Picture 55" descr="click to zoom"/>
                  <p:cNvPicPr>
                    <a:picLocks noChangeAspect="1" noChangeArrowheads="1"/>
                  </p:cNvPicPr>
                  <p:nvPr/>
                </p:nvPicPr>
                <p:blipFill>
                  <a:blip r:embed="rId18" cstate="email">
                    <a:clrChange>
                      <a:clrFrom>
                        <a:srgbClr val="F4F4F4"/>
                      </a:clrFrom>
                      <a:clrTo>
                        <a:srgbClr val="F4F4F4">
                          <a:alpha val="0"/>
                        </a:srgbClr>
                      </a:clrTo>
                    </a:clrChange>
                    <a:lum contrast="10000"/>
                    <a:extLst>
                      <a:ext uri="{28A0092B-C50C-407E-A947-70E740481C1C}">
                        <a14:useLocalDpi xmlns:a14="http://schemas.microsoft.com/office/drawing/2010/main"/>
                      </a:ext>
                    </a:extLst>
                  </a:blip>
                  <a:srcRect/>
                  <a:stretch>
                    <a:fillRect/>
                  </a:stretch>
                </p:blipFill>
                <p:spPr bwMode="auto">
                  <a:xfrm>
                    <a:off x="10314786" y="1586345"/>
                    <a:ext cx="389545" cy="261136"/>
                  </a:xfrm>
                  <a:prstGeom prst="rect">
                    <a:avLst/>
                  </a:prstGeom>
                  <a:noFill/>
                  <a:ln>
                    <a:noFill/>
                  </a:ln>
                </p:spPr>
              </p:pic>
              <p:sp>
                <p:nvSpPr>
                  <p:cNvPr id="73" name="Rectangle 72"/>
                  <p:cNvSpPr/>
                  <p:nvPr/>
                </p:nvSpPr>
                <p:spPr>
                  <a:xfrm>
                    <a:off x="10263122" y="949553"/>
                    <a:ext cx="854213" cy="264372"/>
                  </a:xfrm>
                  <a:prstGeom prst="rect">
                    <a:avLst/>
                  </a:prstGeom>
                </p:spPr>
                <p:txBody>
                  <a:bodyPr wrap="none" lIns="68571" tIns="34286" rIns="68571" bIns="34286">
                    <a:spAutoFit/>
                  </a:bodyPr>
                  <a:lstStyle/>
                  <a:p>
                    <a:r>
                      <a:rPr lang="zh-CN" altLang="en-US" sz="700" b="1" dirty="0">
                        <a:latin typeface="Microsoft YaHei" charset="-122"/>
                        <a:ea typeface="Microsoft YaHei" charset="-122"/>
                        <a:cs typeface="Microsoft YaHei" charset="-122"/>
                      </a:rPr>
                      <a:t>应用资源池</a:t>
                    </a:r>
                    <a:endParaRPr lang="en-US" sz="700" b="1" dirty="0">
                      <a:latin typeface="Microsoft YaHei" charset="-122"/>
                      <a:ea typeface="Microsoft YaHei" charset="-122"/>
                      <a:cs typeface="Microsoft YaHei" charset="-122"/>
                    </a:endParaRPr>
                  </a:p>
                </p:txBody>
              </p:sp>
            </p:grpSp>
            <p:sp>
              <p:nvSpPr>
                <p:cNvPr id="74" name="Rectangle 73"/>
                <p:cNvSpPr/>
                <p:nvPr/>
              </p:nvSpPr>
              <p:spPr>
                <a:xfrm>
                  <a:off x="4877282" y="5815532"/>
                  <a:ext cx="1400423" cy="238581"/>
                </a:xfrm>
                <a:prstGeom prst="rect">
                  <a:avLst/>
                </a:prstGeom>
              </p:spPr>
              <p:txBody>
                <a:bodyPr wrap="square" lIns="68571" tIns="34286" rIns="68571" bIns="34286">
                  <a:spAutoFit/>
                </a:bodyPr>
                <a:lstStyle/>
                <a:p>
                  <a:pPr algn="ctr"/>
                  <a:r>
                    <a:rPr lang="zh-CN" altLang="en-US" sz="1100" b="1" dirty="0">
                      <a:latin typeface="Microsoft YaHei" charset="-122"/>
                      <a:ea typeface="Microsoft YaHei" charset="-122"/>
                      <a:cs typeface="Microsoft YaHei" charset="-122"/>
                    </a:rPr>
                    <a:t>硬件平台</a:t>
                  </a:r>
                  <a:endParaRPr lang="en-US" sz="1100" b="1" dirty="0">
                    <a:latin typeface="Microsoft YaHei" charset="-122"/>
                    <a:ea typeface="Microsoft YaHei" charset="-122"/>
                    <a:cs typeface="Microsoft YaHei" charset="-122"/>
                  </a:endParaRPr>
                </a:p>
              </p:txBody>
            </p:sp>
            <p:grpSp>
              <p:nvGrpSpPr>
                <p:cNvPr id="75" name="Group 74"/>
                <p:cNvGrpSpPr/>
                <p:nvPr/>
              </p:nvGrpSpPr>
              <p:grpSpPr>
                <a:xfrm>
                  <a:off x="5920241" y="3637013"/>
                  <a:ext cx="1398954" cy="625401"/>
                  <a:chOff x="9751638" y="2174944"/>
                  <a:chExt cx="2034137" cy="934068"/>
                </a:xfrm>
              </p:grpSpPr>
              <p:sp>
                <p:nvSpPr>
                  <p:cNvPr id="76" name="Rounded Rectangle 75"/>
                  <p:cNvSpPr/>
                  <p:nvPr/>
                </p:nvSpPr>
                <p:spPr>
                  <a:xfrm>
                    <a:off x="9751638" y="2196055"/>
                    <a:ext cx="2034137" cy="912957"/>
                  </a:xfrm>
                  <a:prstGeom prst="roundRect">
                    <a:avLst>
                      <a:gd name="adj" fmla="val 5966"/>
                    </a:avLst>
                  </a:prstGeom>
                  <a:gradFill>
                    <a:gsLst>
                      <a:gs pos="0">
                        <a:schemeClr val="bg1">
                          <a:lumMod val="95000"/>
                        </a:schemeClr>
                      </a:gs>
                      <a:gs pos="100000">
                        <a:schemeClr val="dk1">
                          <a:tint val="15000"/>
                          <a:satMod val="350000"/>
                        </a:schemeClr>
                      </a:gs>
                    </a:gsLst>
                  </a:gradFill>
                  <a:ln>
                    <a:solidFill>
                      <a:schemeClr val="bg1">
                        <a:lumMod val="85000"/>
                      </a:schemeClr>
                    </a:solidFill>
                  </a:ln>
                </p:spPr>
                <p:style>
                  <a:lnRef idx="1">
                    <a:schemeClr val="dk1"/>
                  </a:lnRef>
                  <a:fillRef idx="2">
                    <a:schemeClr val="dk1"/>
                  </a:fillRef>
                  <a:effectRef idx="1">
                    <a:schemeClr val="dk1"/>
                  </a:effectRef>
                  <a:fontRef idx="minor">
                    <a:schemeClr val="dk1"/>
                  </a:fontRef>
                </p:style>
                <p:txBody>
                  <a:bodyPr lIns="68571" tIns="34286" rIns="68571" bIns="34286" rtlCol="0" anchor="ctr"/>
                  <a:lstStyle/>
                  <a:p>
                    <a:pPr algn="ctr"/>
                    <a:endParaRPr lang="en-US" sz="1800" dirty="0">
                      <a:solidFill>
                        <a:srgbClr val="3E4554"/>
                      </a:solidFill>
                      <a:latin typeface="Microsoft YaHei" charset="-122"/>
                      <a:ea typeface="Microsoft YaHei" charset="-122"/>
                      <a:cs typeface="Microsoft YaHei" charset="-122"/>
                    </a:endParaRPr>
                  </a:p>
                </p:txBody>
              </p:sp>
              <p:sp>
                <p:nvSpPr>
                  <p:cNvPr id="77" name="Rounded Rectangle 76"/>
                  <p:cNvSpPr/>
                  <p:nvPr/>
                </p:nvSpPr>
                <p:spPr>
                  <a:xfrm>
                    <a:off x="9845914" y="2423177"/>
                    <a:ext cx="1885521" cy="625778"/>
                  </a:xfrm>
                  <a:prstGeom prst="roundRect">
                    <a:avLst>
                      <a:gd name="adj" fmla="val 9328"/>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en-US" sz="1800" dirty="0">
                      <a:latin typeface="Microsoft YaHei" charset="-122"/>
                      <a:ea typeface="Microsoft YaHei" charset="-122"/>
                      <a:cs typeface="Microsoft YaHei" charset="-122"/>
                    </a:endParaRPr>
                  </a:p>
                </p:txBody>
              </p:sp>
              <p:sp>
                <p:nvSpPr>
                  <p:cNvPr id="78" name="Rectangle 74"/>
                  <p:cNvSpPr/>
                  <p:nvPr/>
                </p:nvSpPr>
                <p:spPr>
                  <a:xfrm>
                    <a:off x="10347709" y="2174944"/>
                    <a:ext cx="854213" cy="264372"/>
                  </a:xfrm>
                  <a:prstGeom prst="rect">
                    <a:avLst/>
                  </a:prstGeom>
                </p:spPr>
                <p:txBody>
                  <a:bodyPr wrap="none" lIns="68571" tIns="34286" rIns="68571" bIns="34286">
                    <a:spAutoFit/>
                  </a:bodyPr>
                  <a:lstStyle/>
                  <a:p>
                    <a:r>
                      <a:rPr lang="zh-CN" altLang="en-US" sz="700" b="1" dirty="0">
                        <a:solidFill>
                          <a:srgbClr val="3E4554"/>
                        </a:solidFill>
                        <a:latin typeface="Microsoft YaHei" charset="-122"/>
                        <a:ea typeface="Microsoft YaHei" charset="-122"/>
                        <a:cs typeface="Microsoft YaHei" charset="-122"/>
                      </a:rPr>
                      <a:t>共享桌面池</a:t>
                    </a:r>
                    <a:endParaRPr lang="en-US" sz="700" b="1" dirty="0">
                      <a:latin typeface="Microsoft YaHei" charset="-122"/>
                      <a:ea typeface="Microsoft YaHei" charset="-122"/>
                      <a:cs typeface="Microsoft YaHei" charset="-122"/>
                    </a:endParaRPr>
                  </a:p>
                </p:txBody>
              </p:sp>
              <p:sp>
                <p:nvSpPr>
                  <p:cNvPr id="79" name="Oval 78"/>
                  <p:cNvSpPr/>
                  <p:nvPr/>
                </p:nvSpPr>
                <p:spPr bwMode="auto">
                  <a:xfrm>
                    <a:off x="10056085" y="2491609"/>
                    <a:ext cx="396851" cy="396850"/>
                  </a:xfrm>
                  <a:prstGeom prst="ellipse">
                    <a:avLst/>
                  </a:prstGeom>
                  <a:blipFill dpi="0" rotWithShape="1">
                    <a:blip r:embed="rId19" cstate="email">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wrap="none" lIns="91392" tIns="45697" rIns="91392" bIns="45697" anchor="ctr"/>
                  <a:lstStyle/>
                  <a:p>
                    <a:pPr algn="ctr" defTabSz="724467">
                      <a:defRPr/>
                    </a:pPr>
                    <a:endParaRPr lang="en-US" sz="1800" dirty="0">
                      <a:solidFill>
                        <a:srgbClr val="FFFFFF"/>
                      </a:solidFill>
                      <a:latin typeface="Microsoft YaHei" charset="-122"/>
                      <a:ea typeface="Microsoft YaHei" charset="-122"/>
                      <a:cs typeface="Microsoft YaHei" charset="-122"/>
                    </a:endParaRPr>
                  </a:p>
                </p:txBody>
              </p:sp>
              <p:sp>
                <p:nvSpPr>
                  <p:cNvPr id="80" name="Oval 79"/>
                  <p:cNvSpPr/>
                  <p:nvPr/>
                </p:nvSpPr>
                <p:spPr bwMode="auto">
                  <a:xfrm>
                    <a:off x="10986640" y="2501921"/>
                    <a:ext cx="396852" cy="396850"/>
                  </a:xfrm>
                  <a:prstGeom prst="ellipse">
                    <a:avLst/>
                  </a:prstGeom>
                  <a:blipFill dpi="0" rotWithShape="1">
                    <a:blip r:embed="rId19" cstate="email">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wrap="none" lIns="91392" tIns="45697" rIns="91392" bIns="45697" anchor="ctr"/>
                  <a:lstStyle/>
                  <a:p>
                    <a:pPr algn="ctr" defTabSz="724467">
                      <a:defRPr/>
                    </a:pPr>
                    <a:endParaRPr lang="en-US" sz="1800" dirty="0">
                      <a:solidFill>
                        <a:srgbClr val="FFFFFF"/>
                      </a:solidFill>
                      <a:latin typeface="Microsoft YaHei" charset="-122"/>
                      <a:ea typeface="Microsoft YaHei" charset="-122"/>
                      <a:cs typeface="Microsoft YaHei" charset="-122"/>
                    </a:endParaRPr>
                  </a:p>
                </p:txBody>
              </p:sp>
              <p:sp>
                <p:nvSpPr>
                  <p:cNvPr id="81" name="Rectangle 80"/>
                  <p:cNvSpPr/>
                  <p:nvPr/>
                </p:nvSpPr>
                <p:spPr>
                  <a:xfrm>
                    <a:off x="9876366" y="2941233"/>
                    <a:ext cx="773510" cy="114950"/>
                  </a:xfrm>
                  <a:prstGeom prst="rect">
                    <a:avLst/>
                  </a:prstGeom>
                </p:spPr>
                <p:txBody>
                  <a:bodyPr wrap="square" lIns="0" tIns="0" rIns="0" bIns="0">
                    <a:spAutoFit/>
                  </a:bodyPr>
                  <a:lstStyle/>
                  <a:p>
                    <a:pPr algn="ctr"/>
                    <a:r>
                      <a:rPr lang="en-US" sz="500" dirty="0">
                        <a:solidFill>
                          <a:srgbClr val="3E4554"/>
                        </a:solidFill>
                        <a:latin typeface="Microsoft YaHei" charset="-122"/>
                        <a:ea typeface="Microsoft YaHei" charset="-122"/>
                        <a:cs typeface="Microsoft YaHei" charset="-122"/>
                      </a:rPr>
                      <a:t>Windows 2003</a:t>
                    </a:r>
                    <a:endParaRPr lang="en-US" sz="500" dirty="0">
                      <a:latin typeface="Microsoft YaHei" charset="-122"/>
                      <a:ea typeface="Microsoft YaHei" charset="-122"/>
                      <a:cs typeface="Microsoft YaHei" charset="-122"/>
                    </a:endParaRPr>
                  </a:p>
                </p:txBody>
              </p:sp>
              <p:sp>
                <p:nvSpPr>
                  <p:cNvPr id="82" name="Rectangle 81"/>
                  <p:cNvSpPr/>
                  <p:nvPr/>
                </p:nvSpPr>
                <p:spPr>
                  <a:xfrm>
                    <a:off x="10789599" y="2941288"/>
                    <a:ext cx="773510" cy="114950"/>
                  </a:xfrm>
                  <a:prstGeom prst="rect">
                    <a:avLst/>
                  </a:prstGeom>
                </p:spPr>
                <p:txBody>
                  <a:bodyPr wrap="square" lIns="0" tIns="0" rIns="0" bIns="0">
                    <a:spAutoFit/>
                  </a:bodyPr>
                  <a:lstStyle/>
                  <a:p>
                    <a:pPr algn="ctr"/>
                    <a:r>
                      <a:rPr lang="en-US" sz="500" dirty="0">
                        <a:solidFill>
                          <a:srgbClr val="3E4554"/>
                        </a:solidFill>
                        <a:latin typeface="Microsoft YaHei" charset="-122"/>
                        <a:ea typeface="Microsoft YaHei" charset="-122"/>
                        <a:cs typeface="Microsoft YaHei" charset="-122"/>
                      </a:rPr>
                      <a:t>Windows 2008</a:t>
                    </a:r>
                    <a:endParaRPr lang="en-US" sz="500" dirty="0">
                      <a:latin typeface="Microsoft YaHei" charset="-122"/>
                      <a:ea typeface="Microsoft YaHei" charset="-122"/>
                      <a:cs typeface="Microsoft YaHei" charset="-122"/>
                    </a:endParaRPr>
                  </a:p>
                </p:txBody>
              </p:sp>
            </p:grpSp>
            <p:sp>
              <p:nvSpPr>
                <p:cNvPr id="83" name="Rectangle 82"/>
                <p:cNvSpPr/>
                <p:nvPr/>
              </p:nvSpPr>
              <p:spPr>
                <a:xfrm>
                  <a:off x="5015278" y="2393479"/>
                  <a:ext cx="1551539" cy="253974"/>
                </a:xfrm>
                <a:prstGeom prst="rect">
                  <a:avLst/>
                </a:prstGeom>
              </p:spPr>
              <p:txBody>
                <a:bodyPr wrap="square" lIns="68571" tIns="34286" rIns="68571" bIns="34286">
                  <a:spAutoFit/>
                </a:bodyPr>
                <a:lstStyle/>
                <a:p>
                  <a:pPr algn="ctr"/>
                  <a:r>
                    <a:rPr lang="zh-CN" altLang="en-US" sz="1200" b="1" dirty="0">
                      <a:latin typeface="Microsoft YaHei" charset="-122"/>
                      <a:ea typeface="Microsoft YaHei" charset="-122"/>
                      <a:cs typeface="Microsoft YaHei" charset="-122"/>
                    </a:rPr>
                    <a:t>桌面云系统</a:t>
                  </a:r>
                  <a:endParaRPr lang="en-US" sz="1200" b="1" dirty="0">
                    <a:latin typeface="Microsoft YaHei" charset="-122"/>
                    <a:ea typeface="Microsoft YaHei" charset="-122"/>
                    <a:cs typeface="Microsoft YaHei" charset="-122"/>
                  </a:endParaRPr>
                </a:p>
              </p:txBody>
            </p:sp>
            <p:sp>
              <p:nvSpPr>
                <p:cNvPr id="86" name="Rounded Rectangle 85"/>
                <p:cNvSpPr/>
                <p:nvPr/>
              </p:nvSpPr>
              <p:spPr>
                <a:xfrm>
                  <a:off x="7932390" y="2765172"/>
                  <a:ext cx="528104" cy="2606877"/>
                </a:xfrm>
                <a:prstGeom prst="roundRect">
                  <a:avLst>
                    <a:gd name="adj" fmla="val 9328"/>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r>
                    <a:rPr lang="zh-CN" altLang="en-US" sz="1800" dirty="0">
                      <a:solidFill>
                        <a:schemeClr val="tx1"/>
                      </a:solidFill>
                      <a:latin typeface="Microsoft YaHei" charset="-122"/>
                      <a:ea typeface="Microsoft YaHei" charset="-122"/>
                      <a:cs typeface="Microsoft YaHei" charset="-122"/>
                    </a:rPr>
                    <a:t>客户应用系统</a:t>
                  </a:r>
                  <a:endParaRPr lang="en-US" sz="1800" dirty="0">
                    <a:solidFill>
                      <a:schemeClr val="tx1"/>
                    </a:solidFill>
                    <a:latin typeface="Microsoft YaHei" charset="-122"/>
                    <a:ea typeface="Microsoft YaHei" charset="-122"/>
                    <a:cs typeface="Microsoft YaHei" charset="-122"/>
                  </a:endParaRPr>
                </a:p>
              </p:txBody>
            </p:sp>
            <p:cxnSp>
              <p:nvCxnSpPr>
                <p:cNvPr id="88" name="Straight Connector 87"/>
                <p:cNvCxnSpPr/>
                <p:nvPr/>
              </p:nvCxnSpPr>
              <p:spPr>
                <a:xfrm flipH="1">
                  <a:off x="3669394" y="2271440"/>
                  <a:ext cx="17469" cy="3962186"/>
                </a:xfrm>
                <a:prstGeom prst="line">
                  <a:avLst/>
                </a:prstGeom>
                <a:ln w="508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7706164" y="2298369"/>
                  <a:ext cx="17469" cy="3960656"/>
                </a:xfrm>
                <a:prstGeom prst="line">
                  <a:avLst/>
                </a:prstGeom>
                <a:ln w="508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4153854" y="5691462"/>
                  <a:ext cx="1001375" cy="192402"/>
                </a:xfrm>
                <a:prstGeom prst="rect">
                  <a:avLst/>
                </a:prstGeom>
              </p:spPr>
              <p:txBody>
                <a:bodyPr wrap="square" lIns="68571" tIns="34286" rIns="68571" bIns="34286">
                  <a:spAutoFit/>
                </a:bodyPr>
                <a:lstStyle/>
                <a:p>
                  <a:pPr algn="ctr"/>
                  <a:r>
                    <a:rPr lang="zh-CN" altLang="en-US" sz="800" b="1" dirty="0">
                      <a:latin typeface="Microsoft YaHei" charset="-122"/>
                      <a:ea typeface="Microsoft YaHei" charset="-122"/>
                      <a:cs typeface="Microsoft YaHei" charset="-122"/>
                    </a:rPr>
                    <a:t>服务器</a:t>
                  </a:r>
                  <a:endParaRPr lang="en-US" sz="800" b="1" dirty="0">
                    <a:latin typeface="Microsoft YaHei" charset="-122"/>
                    <a:ea typeface="Microsoft YaHei" charset="-122"/>
                    <a:cs typeface="Microsoft YaHei" charset="-122"/>
                  </a:endParaRPr>
                </a:p>
              </p:txBody>
            </p:sp>
            <p:sp>
              <p:nvSpPr>
                <p:cNvPr id="91" name="Rectangle 90"/>
                <p:cNvSpPr/>
                <p:nvPr/>
              </p:nvSpPr>
              <p:spPr>
                <a:xfrm>
                  <a:off x="5465894" y="5690450"/>
                  <a:ext cx="1001375" cy="192402"/>
                </a:xfrm>
                <a:prstGeom prst="rect">
                  <a:avLst/>
                </a:prstGeom>
              </p:spPr>
              <p:txBody>
                <a:bodyPr wrap="square" lIns="68571" tIns="34286" rIns="68571" bIns="34286">
                  <a:spAutoFit/>
                </a:bodyPr>
                <a:lstStyle/>
                <a:p>
                  <a:pPr algn="ctr"/>
                  <a:r>
                    <a:rPr lang="zh-CN" altLang="en-US" sz="800" b="1" dirty="0">
                      <a:latin typeface="Microsoft YaHei" charset="-122"/>
                      <a:ea typeface="Microsoft YaHei" charset="-122"/>
                      <a:cs typeface="Microsoft YaHei" charset="-122"/>
                    </a:rPr>
                    <a:t>存储</a:t>
                  </a:r>
                  <a:endParaRPr lang="en-US" sz="800" b="1" dirty="0">
                    <a:latin typeface="Microsoft YaHei" charset="-122"/>
                    <a:ea typeface="Microsoft YaHei" charset="-122"/>
                    <a:cs typeface="Microsoft YaHei" charset="-122"/>
                  </a:endParaRPr>
                </a:p>
              </p:txBody>
            </p:sp>
            <p:sp>
              <p:nvSpPr>
                <p:cNvPr id="92" name="Rectangle 91"/>
                <p:cNvSpPr/>
                <p:nvPr/>
              </p:nvSpPr>
              <p:spPr>
                <a:xfrm>
                  <a:off x="6376999" y="5702752"/>
                  <a:ext cx="1001375" cy="192402"/>
                </a:xfrm>
                <a:prstGeom prst="rect">
                  <a:avLst/>
                </a:prstGeom>
              </p:spPr>
              <p:txBody>
                <a:bodyPr wrap="square" lIns="68571" tIns="34286" rIns="68571" bIns="34286">
                  <a:spAutoFit/>
                </a:bodyPr>
                <a:lstStyle/>
                <a:p>
                  <a:pPr algn="ctr"/>
                  <a:r>
                    <a:rPr lang="zh-CN" altLang="en-US" sz="800" b="1" dirty="0">
                      <a:latin typeface="Microsoft YaHei" charset="-122"/>
                      <a:ea typeface="Microsoft YaHei" charset="-122"/>
                      <a:cs typeface="Microsoft YaHei" charset="-122"/>
                    </a:rPr>
                    <a:t>网络</a:t>
                  </a:r>
                  <a:endParaRPr lang="en-US" sz="800" b="1" dirty="0">
                    <a:latin typeface="Microsoft YaHei" charset="-122"/>
                    <a:ea typeface="Microsoft YaHei" charset="-122"/>
                    <a:cs typeface="Microsoft YaHei" charset="-122"/>
                  </a:endParaRPr>
                </a:p>
              </p:txBody>
            </p:sp>
            <p:pic>
              <p:nvPicPr>
                <p:cNvPr id="96" name="Picture 5" descr="C:\Users\CalvinHs\Documents\Graphics\000_XenDesktop_h32bit_256.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4210499" y="3088517"/>
                  <a:ext cx="261151" cy="208264"/>
                </a:xfrm>
                <a:prstGeom prst="rect">
                  <a:avLst/>
                </a:prstGeom>
                <a:noFill/>
                <a:ln w="9525">
                  <a:noFill/>
                  <a:miter lim="800000"/>
                  <a:headEnd/>
                  <a:tailEnd/>
                </a:ln>
              </p:spPr>
            </p:pic>
            <p:pic>
              <p:nvPicPr>
                <p:cNvPr id="97" name="Picture 5" descr="C:\Users\CalvinHs\Documents\Graphics\000_XenDesktop_h32bit_256.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4710284" y="3199866"/>
                  <a:ext cx="261151" cy="208264"/>
                </a:xfrm>
                <a:prstGeom prst="rect">
                  <a:avLst/>
                </a:prstGeom>
                <a:noFill/>
                <a:ln w="9525">
                  <a:noFill/>
                  <a:miter lim="800000"/>
                  <a:headEnd/>
                  <a:tailEnd/>
                </a:ln>
              </p:spPr>
            </p:pic>
            <p:pic>
              <p:nvPicPr>
                <p:cNvPr id="98" name="Picture 5" descr="C:\Users\CalvinHs\Documents\Graphics\000_XenDesktop_h32bit_256.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185969" y="3338264"/>
                  <a:ext cx="261151" cy="208264"/>
                </a:xfrm>
                <a:prstGeom prst="rect">
                  <a:avLst/>
                </a:prstGeom>
                <a:noFill/>
                <a:ln w="9525">
                  <a:noFill/>
                  <a:miter lim="800000"/>
                  <a:headEnd/>
                  <a:tailEnd/>
                </a:ln>
              </p:spPr>
            </p:pic>
            <p:pic>
              <p:nvPicPr>
                <p:cNvPr id="244" name="Picture 36"/>
                <p:cNvPicPr>
                  <a:picLocks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806673" y="5290080"/>
                  <a:ext cx="483128" cy="361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45" name="Picture 37"/>
                <p:cNvPicPr>
                  <a:picLocks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14572" y="5290080"/>
                  <a:ext cx="471566" cy="35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2" name="Picture 1040"/>
                <p:cNvPicPr>
                  <a:picLocks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5640389" y="5295900"/>
                  <a:ext cx="582611" cy="38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86" name="Picture 2"/>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26442" y="3980428"/>
                  <a:ext cx="318067" cy="352501"/>
                </a:xfrm>
                <a:prstGeom prst="rect">
                  <a:avLst/>
                </a:prstGeom>
                <a:noFill/>
                <a:ln w="9525">
                  <a:noFill/>
                  <a:miter lim="800000"/>
                  <a:headEnd/>
                  <a:tailEnd/>
                </a:ln>
              </p:spPr>
            </p:pic>
            <p:pic>
              <p:nvPicPr>
                <p:cNvPr id="289" name="Picture 5" descr="C:\Users\CalvinHs\Documents\Graphics\000_XenDesktop_h32bit_256.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118299" y="4168017"/>
                  <a:ext cx="261151" cy="208264"/>
                </a:xfrm>
                <a:prstGeom prst="rect">
                  <a:avLst/>
                </a:prstGeom>
                <a:noFill/>
                <a:ln w="9525">
                  <a:noFill/>
                  <a:miter lim="800000"/>
                  <a:headEnd/>
                  <a:tailEnd/>
                </a:ln>
              </p:spPr>
            </p:pic>
            <p:pic>
              <p:nvPicPr>
                <p:cNvPr id="291" name="Picture 2"/>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26442" y="3548628"/>
                  <a:ext cx="318067" cy="352501"/>
                </a:xfrm>
                <a:prstGeom prst="rect">
                  <a:avLst/>
                </a:prstGeom>
                <a:noFill/>
                <a:ln w="9525">
                  <a:noFill/>
                  <a:miter lim="800000"/>
                  <a:headEnd/>
                  <a:tailEnd/>
                </a:ln>
              </p:spPr>
            </p:pic>
            <p:pic>
              <p:nvPicPr>
                <p:cNvPr id="292" name="Picture 5" descr="C:\Users\CalvinHs\Documents\Graphics\000_XenDesktop_h32bit_256.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118299" y="3736217"/>
                  <a:ext cx="261151" cy="208264"/>
                </a:xfrm>
                <a:prstGeom prst="rect">
                  <a:avLst/>
                </a:prstGeom>
                <a:noFill/>
                <a:ln w="9525">
                  <a:noFill/>
                  <a:miter lim="800000"/>
                  <a:headEnd/>
                  <a:tailEnd/>
                </a:ln>
              </p:spPr>
            </p:pic>
            <p:grpSp>
              <p:nvGrpSpPr>
                <p:cNvPr id="84" name="Group 113"/>
                <p:cNvGrpSpPr/>
                <p:nvPr/>
              </p:nvGrpSpPr>
              <p:grpSpPr>
                <a:xfrm>
                  <a:off x="2815449" y="2763617"/>
                  <a:ext cx="730939" cy="402654"/>
                  <a:chOff x="1062849" y="2890617"/>
                  <a:chExt cx="730939" cy="402654"/>
                </a:xfrm>
              </p:grpSpPr>
              <p:grpSp>
                <p:nvGrpSpPr>
                  <p:cNvPr id="87" name="Group 559"/>
                  <p:cNvGrpSpPr>
                    <a:grpSpLocks/>
                  </p:cNvGrpSpPr>
                  <p:nvPr/>
                </p:nvGrpSpPr>
                <p:grpSpPr bwMode="auto">
                  <a:xfrm>
                    <a:off x="1062849" y="3015513"/>
                    <a:ext cx="729278" cy="277758"/>
                    <a:chOff x="3504" y="2638"/>
                    <a:chExt cx="914" cy="365"/>
                  </a:xfrm>
                </p:grpSpPr>
                <p:sp>
                  <p:nvSpPr>
                    <p:cNvPr id="155"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6"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7"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8"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9"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0"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1"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2"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3"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4"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5"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6"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7"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8"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9"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0"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1"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2"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3"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4"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5"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6"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7"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8"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9"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0"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1"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2"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3"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4"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5"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6"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7"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8"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89"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90"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91"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92"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93" name="Group 559"/>
                  <p:cNvGrpSpPr>
                    <a:grpSpLocks/>
                  </p:cNvGrpSpPr>
                  <p:nvPr/>
                </p:nvGrpSpPr>
                <p:grpSpPr bwMode="auto">
                  <a:xfrm>
                    <a:off x="1064510" y="2890617"/>
                    <a:ext cx="729278" cy="277758"/>
                    <a:chOff x="3504" y="2638"/>
                    <a:chExt cx="914" cy="365"/>
                  </a:xfrm>
                </p:grpSpPr>
                <p:sp>
                  <p:nvSpPr>
                    <p:cNvPr id="117"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8"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9"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0"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1"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2"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3"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4"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5"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6"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7"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8"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9"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0"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1"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2"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3"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4"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5"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6"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7"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8"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9"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0"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1"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2"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3"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4"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5"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6"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7"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8"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9"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0"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1"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2"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3"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4"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cxnSp>
              <p:nvCxnSpPr>
                <p:cNvPr id="193" name="Straight Arrow Connector 192"/>
                <p:cNvCxnSpPr/>
                <p:nvPr/>
              </p:nvCxnSpPr>
              <p:spPr bwMode="auto">
                <a:xfrm>
                  <a:off x="3632200" y="2997200"/>
                  <a:ext cx="444500" cy="0"/>
                </a:xfrm>
                <a:prstGeom prst="straightConnector1">
                  <a:avLst/>
                </a:prstGeom>
                <a:noFill/>
                <a:ln w="38100" cmpd="sng" algn="ctr">
                  <a:solidFill>
                    <a:schemeClr val="accent1"/>
                  </a:solidFill>
                  <a:round/>
                  <a:headEnd/>
                  <a:tailEnd type="arrow"/>
                </a:ln>
              </p:spPr>
            </p:cxnSp>
            <p:cxnSp>
              <p:nvCxnSpPr>
                <p:cNvPr id="194" name="Straight Arrow Connector 193"/>
                <p:cNvCxnSpPr/>
                <p:nvPr/>
              </p:nvCxnSpPr>
              <p:spPr bwMode="auto">
                <a:xfrm>
                  <a:off x="3200400" y="3200400"/>
                  <a:ext cx="0" cy="292100"/>
                </a:xfrm>
                <a:prstGeom prst="straightConnector1">
                  <a:avLst/>
                </a:prstGeom>
                <a:noFill/>
                <a:ln w="38100" cmpd="sng" algn="ctr">
                  <a:solidFill>
                    <a:schemeClr val="accent1"/>
                  </a:solidFill>
                  <a:round/>
                  <a:headEnd/>
                  <a:tailEnd type="arrow"/>
                </a:ln>
              </p:spPr>
            </p:cxnSp>
          </p:grpSp>
          <p:sp>
            <p:nvSpPr>
              <p:cNvPr id="198" name="Line Callout 1 (Border and Accent Bar) 197"/>
              <p:cNvSpPr/>
              <p:nvPr/>
            </p:nvSpPr>
            <p:spPr>
              <a:xfrm>
                <a:off x="3721100" y="2159000"/>
                <a:ext cx="1308100" cy="393700"/>
              </a:xfrm>
              <a:prstGeom prst="accentBorderCallout1">
                <a:avLst>
                  <a:gd name="adj1" fmla="val 18750"/>
                  <a:gd name="adj2" fmla="val -8333"/>
                  <a:gd name="adj3" fmla="val 145574"/>
                  <a:gd name="adj4" fmla="val -32403"/>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latin typeface="Microsoft YaHei" charset="-122"/>
                  <a:ea typeface="Microsoft YaHei" charset="-122"/>
                  <a:cs typeface="Microsoft YaHei" charset="-122"/>
                </a:endParaRPr>
              </a:p>
            </p:txBody>
          </p:sp>
          <p:sp>
            <p:nvSpPr>
              <p:cNvPr id="199" name="Rectangle 198"/>
              <p:cNvSpPr/>
              <p:nvPr/>
            </p:nvSpPr>
            <p:spPr>
              <a:xfrm flipH="1">
                <a:off x="3721100" y="2116435"/>
                <a:ext cx="1282700" cy="461785"/>
              </a:xfrm>
              <a:prstGeom prst="rect">
                <a:avLst/>
              </a:prstGeom>
            </p:spPr>
            <p:txBody>
              <a:bodyPr wrap="square">
                <a:spAutoFit/>
              </a:bodyPr>
              <a:lstStyle/>
              <a:p>
                <a:r>
                  <a:rPr lang="en-US" altLang="zh-CN" sz="1200" dirty="0">
                    <a:solidFill>
                      <a:srgbClr val="FFFFFF"/>
                    </a:solidFill>
                    <a:latin typeface="Microsoft YaHei" charset="-122"/>
                    <a:ea typeface="Microsoft YaHei" charset="-122"/>
                    <a:cs typeface="Microsoft YaHei" charset="-122"/>
                  </a:rPr>
                  <a:t>NS</a:t>
                </a:r>
                <a:r>
                  <a:rPr lang="zh-CN" altLang="en-US" sz="1200" dirty="0">
                    <a:solidFill>
                      <a:srgbClr val="FFFFFF"/>
                    </a:solidFill>
                    <a:latin typeface="Microsoft YaHei" charset="-122"/>
                    <a:ea typeface="Microsoft YaHei" charset="-122"/>
                    <a:cs typeface="Microsoft YaHei" charset="-122"/>
                  </a:rPr>
                  <a:t>实现本地</a:t>
                </a:r>
                <a:r>
                  <a:rPr lang="en-US" altLang="zh-CN" sz="1200" dirty="0">
                    <a:solidFill>
                      <a:srgbClr val="FFFFFF"/>
                    </a:solidFill>
                    <a:latin typeface="Microsoft YaHei" charset="-122"/>
                    <a:ea typeface="Microsoft YaHei" charset="-122"/>
                    <a:cs typeface="Microsoft YaHei" charset="-122"/>
                  </a:rPr>
                  <a:t>XA/XD</a:t>
                </a:r>
                <a:r>
                  <a:rPr lang="zh-CN" altLang="en-US" sz="1200" dirty="0">
                    <a:solidFill>
                      <a:srgbClr val="FFFFFF"/>
                    </a:solidFill>
                    <a:latin typeface="Microsoft YaHei" charset="-122"/>
                    <a:ea typeface="Microsoft YaHei" charset="-122"/>
                    <a:cs typeface="Microsoft YaHei" charset="-122"/>
                  </a:rPr>
                  <a:t>高可靠性</a:t>
                </a:r>
                <a:endParaRPr lang="en-US" sz="1200" dirty="0">
                  <a:solidFill>
                    <a:srgbClr val="FFFFFF"/>
                  </a:solidFill>
                  <a:latin typeface="Microsoft YaHei" charset="-122"/>
                  <a:ea typeface="Microsoft YaHei" charset="-122"/>
                  <a:cs typeface="Microsoft YaHei" charset="-122"/>
                </a:endParaRPr>
              </a:p>
            </p:txBody>
          </p:sp>
        </p:grpSp>
      </p:grpSp>
      <p:pic>
        <p:nvPicPr>
          <p:cNvPr id="19" name="Picture 18" descr="Screen shot 2012-05-09 at 9.20.43 PM.png"/>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042175" y="13589"/>
            <a:ext cx="4821569" cy="3397478"/>
          </a:xfrm>
          <a:prstGeom prst="rect">
            <a:avLst/>
          </a:prstGeom>
        </p:spPr>
      </p:pic>
      <p:pic>
        <p:nvPicPr>
          <p:cNvPr id="195" name="Picture 194" descr="Screen shot 2012-05-09 at 9.20.43 PM.png"/>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042175" y="3441697"/>
            <a:ext cx="4821569" cy="3397478"/>
          </a:xfrm>
          <a:prstGeom prst="rect">
            <a:avLst/>
          </a:prstGeom>
        </p:spPr>
      </p:pic>
      <p:grpSp>
        <p:nvGrpSpPr>
          <p:cNvPr id="94" name="Group 195"/>
          <p:cNvGrpSpPr/>
          <p:nvPr/>
        </p:nvGrpSpPr>
        <p:grpSpPr>
          <a:xfrm>
            <a:off x="4987438" y="2573341"/>
            <a:ext cx="730748" cy="402550"/>
            <a:chOff x="1062849" y="2890617"/>
            <a:chExt cx="730939" cy="402654"/>
          </a:xfrm>
        </p:grpSpPr>
        <p:grpSp>
          <p:nvGrpSpPr>
            <p:cNvPr id="95" name="Group 559"/>
            <p:cNvGrpSpPr>
              <a:grpSpLocks/>
            </p:cNvGrpSpPr>
            <p:nvPr/>
          </p:nvGrpSpPr>
          <p:grpSpPr bwMode="auto">
            <a:xfrm>
              <a:off x="1062849" y="3015513"/>
              <a:ext cx="729278" cy="277758"/>
              <a:chOff x="3504" y="2638"/>
              <a:chExt cx="914" cy="365"/>
            </a:xfrm>
          </p:grpSpPr>
          <p:sp>
            <p:nvSpPr>
              <p:cNvPr id="239"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0"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1"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2"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3"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6"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7"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8"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9"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0"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1"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3"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5"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6"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7"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8"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9"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0"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1"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2"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3"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4"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5"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6"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7"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8"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4"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7"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8"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9"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0"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1"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3"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4"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5"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7"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8"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90"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100" name="Group 559"/>
            <p:cNvGrpSpPr>
              <a:grpSpLocks/>
            </p:cNvGrpSpPr>
            <p:nvPr/>
          </p:nvGrpSpPr>
          <p:grpSpPr bwMode="auto">
            <a:xfrm>
              <a:off x="1064510" y="2890617"/>
              <a:ext cx="729278" cy="277758"/>
              <a:chOff x="3504" y="2638"/>
              <a:chExt cx="914" cy="365"/>
            </a:xfrm>
          </p:grpSpPr>
          <p:sp>
            <p:nvSpPr>
              <p:cNvPr id="201"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2"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3"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4"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5"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6"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7"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8"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9"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0"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1"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2"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3"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4"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5"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6"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7"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8"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9"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0"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1"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2"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3"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4"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5"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6"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7"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8"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9"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0"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1"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2"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3"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4"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5"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6"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7"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8"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grpSp>
        <p:nvGrpSpPr>
          <p:cNvPr id="101" name="Group 292"/>
          <p:cNvGrpSpPr/>
          <p:nvPr/>
        </p:nvGrpSpPr>
        <p:grpSpPr>
          <a:xfrm>
            <a:off x="4987438" y="5937964"/>
            <a:ext cx="730748" cy="402550"/>
            <a:chOff x="1062849" y="2890617"/>
            <a:chExt cx="730939" cy="402654"/>
          </a:xfrm>
        </p:grpSpPr>
        <p:grpSp>
          <p:nvGrpSpPr>
            <p:cNvPr id="102" name="Group 559"/>
            <p:cNvGrpSpPr>
              <a:grpSpLocks/>
            </p:cNvGrpSpPr>
            <p:nvPr/>
          </p:nvGrpSpPr>
          <p:grpSpPr bwMode="auto">
            <a:xfrm>
              <a:off x="1062849" y="3015513"/>
              <a:ext cx="729278" cy="277758"/>
              <a:chOff x="3504" y="2638"/>
              <a:chExt cx="914" cy="365"/>
            </a:xfrm>
          </p:grpSpPr>
          <p:sp>
            <p:nvSpPr>
              <p:cNvPr id="334"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5"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6"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7"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8"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9"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0"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1"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2"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3"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4"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5"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6"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7"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8"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9"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0"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1"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2"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3"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4"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5"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6"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7"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8"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9"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0"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1"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2"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3"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4"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5"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6"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7"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8"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9"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70"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71"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103" name="Group 559"/>
            <p:cNvGrpSpPr>
              <a:grpSpLocks/>
            </p:cNvGrpSpPr>
            <p:nvPr/>
          </p:nvGrpSpPr>
          <p:grpSpPr bwMode="auto">
            <a:xfrm>
              <a:off x="1064510" y="2890617"/>
              <a:ext cx="729278" cy="277758"/>
              <a:chOff x="3504" y="2638"/>
              <a:chExt cx="914" cy="365"/>
            </a:xfrm>
          </p:grpSpPr>
          <p:sp>
            <p:nvSpPr>
              <p:cNvPr id="296"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97"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98"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99"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0"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1"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2"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3"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4"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5"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6"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7"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8"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9"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0"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1"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2"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3"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4"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5"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6"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7"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8"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9"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0"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1"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2"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3"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4"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5"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6"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7"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8"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9"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0"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1"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2"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3"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cxnSp>
        <p:nvCxnSpPr>
          <p:cNvPr id="373" name="Straight Arrow Connector 372"/>
          <p:cNvCxnSpPr/>
          <p:nvPr/>
        </p:nvCxnSpPr>
        <p:spPr bwMode="auto">
          <a:xfrm flipV="1">
            <a:off x="3505874" y="2832255"/>
            <a:ext cx="1371243" cy="1168096"/>
          </a:xfrm>
          <a:prstGeom prst="straightConnector1">
            <a:avLst/>
          </a:prstGeom>
          <a:noFill/>
          <a:ln w="38100" cmpd="sng" algn="ctr">
            <a:solidFill>
              <a:srgbClr val="3E4554"/>
            </a:solidFill>
            <a:round/>
            <a:headEnd/>
            <a:tailEnd type="arrow"/>
          </a:ln>
        </p:spPr>
      </p:cxnSp>
      <p:cxnSp>
        <p:nvCxnSpPr>
          <p:cNvPr id="374" name="Straight Arrow Connector 373"/>
          <p:cNvCxnSpPr/>
          <p:nvPr/>
        </p:nvCxnSpPr>
        <p:spPr bwMode="auto">
          <a:xfrm>
            <a:off x="3518571" y="4559006"/>
            <a:ext cx="1396636" cy="1320456"/>
          </a:xfrm>
          <a:prstGeom prst="straightConnector1">
            <a:avLst/>
          </a:prstGeom>
          <a:noFill/>
          <a:ln w="38100" cmpd="sng" algn="ctr">
            <a:solidFill>
              <a:srgbClr val="3E4554"/>
            </a:solidFill>
            <a:round/>
            <a:headEnd/>
            <a:tailEnd type="arrow"/>
          </a:ln>
        </p:spPr>
      </p:cxnSp>
      <p:sp>
        <p:nvSpPr>
          <p:cNvPr id="99" name="Rectangle 98"/>
          <p:cNvSpPr/>
          <p:nvPr/>
        </p:nvSpPr>
        <p:spPr>
          <a:xfrm>
            <a:off x="-23806" y="1626240"/>
            <a:ext cx="6091239" cy="584775"/>
          </a:xfrm>
          <a:prstGeom prst="rect">
            <a:avLst/>
          </a:prstGeom>
        </p:spPr>
        <p:txBody>
          <a:bodyPr>
            <a:spAutoFit/>
          </a:bodyPr>
          <a:lstStyle/>
          <a:p>
            <a:pPr marL="912585" lvl="1" indent="-457086">
              <a:buFont typeface="+mj-lt"/>
              <a:buAutoNum type="arabicPeriod"/>
            </a:pPr>
            <a:r>
              <a:rPr lang="zh-CN" altLang="en-US" sz="1600" dirty="0">
                <a:solidFill>
                  <a:srgbClr val="525252"/>
                </a:solidFill>
                <a:latin typeface="Microsoft YaHei" charset="-122"/>
                <a:ea typeface="Microsoft YaHei" charset="-122"/>
                <a:cs typeface="Microsoft YaHei" charset="-122"/>
              </a:rPr>
              <a:t>实现就近访问，站点容量控制</a:t>
            </a:r>
            <a:endParaRPr lang="en-US" altLang="zh-CN" sz="1600" dirty="0">
              <a:solidFill>
                <a:srgbClr val="525252"/>
              </a:solidFill>
              <a:latin typeface="Microsoft YaHei" charset="-122"/>
              <a:ea typeface="Microsoft YaHei" charset="-122"/>
              <a:cs typeface="Microsoft YaHei" charset="-122"/>
            </a:endParaRPr>
          </a:p>
          <a:p>
            <a:pPr marL="912585" lvl="1" indent="-457086">
              <a:buFont typeface="+mj-lt"/>
              <a:buAutoNum type="arabicPeriod"/>
            </a:pPr>
            <a:r>
              <a:rPr lang="zh-CN" altLang="en-US" sz="1600" dirty="0">
                <a:solidFill>
                  <a:srgbClr val="525252"/>
                </a:solidFill>
                <a:latin typeface="Microsoft YaHei" charset="-122"/>
                <a:ea typeface="Microsoft YaHei" charset="-122"/>
                <a:cs typeface="Microsoft YaHei" charset="-122"/>
              </a:rPr>
              <a:t>实现数据中心</a:t>
            </a:r>
            <a:r>
              <a:rPr lang="en-US" altLang="zh-CN" sz="1600" dirty="0">
                <a:solidFill>
                  <a:srgbClr val="525252"/>
                </a:solidFill>
                <a:latin typeface="Microsoft YaHei" charset="-122"/>
                <a:ea typeface="Microsoft YaHei" charset="-122"/>
                <a:cs typeface="Microsoft YaHei" charset="-122"/>
              </a:rPr>
              <a:t>/</a:t>
            </a:r>
            <a:r>
              <a:rPr lang="zh-CN" altLang="en-US" sz="1600" dirty="0">
                <a:solidFill>
                  <a:srgbClr val="525252"/>
                </a:solidFill>
                <a:latin typeface="Microsoft YaHei" charset="-122"/>
                <a:ea typeface="Microsoft YaHei" charset="-122"/>
                <a:cs typeface="Microsoft YaHei" charset="-122"/>
              </a:rPr>
              <a:t>链路灾备</a:t>
            </a:r>
            <a:endParaRPr lang="en-US" altLang="zh-CN" sz="1600" dirty="0">
              <a:solidFill>
                <a:srgbClr val="525252"/>
              </a:solidFill>
              <a:latin typeface="Microsoft YaHei" charset="-122"/>
              <a:ea typeface="Microsoft YaHei" charset="-122"/>
              <a:cs typeface="Microsoft YaHei" charset="-122"/>
            </a:endParaRPr>
          </a:p>
        </p:txBody>
      </p:sp>
      <p:sp>
        <p:nvSpPr>
          <p:cNvPr id="376" name="Line Callout 1 (Border and Accent Bar) 375"/>
          <p:cNvSpPr/>
          <p:nvPr/>
        </p:nvSpPr>
        <p:spPr>
          <a:xfrm flipH="1">
            <a:off x="3429694" y="2019667"/>
            <a:ext cx="1345849" cy="406294"/>
          </a:xfrm>
          <a:prstGeom prst="accentBorderCallout1">
            <a:avLst>
              <a:gd name="adj1" fmla="val 18750"/>
              <a:gd name="adj2" fmla="val -8333"/>
              <a:gd name="adj3" fmla="val 139346"/>
              <a:gd name="adj4" fmla="val -26108"/>
            </a:avLst>
          </a:prstGeom>
          <a:solidFill>
            <a:srgbClr val="0175B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latin typeface="Microsoft YaHei" charset="-122"/>
              <a:ea typeface="Microsoft YaHei" charset="-122"/>
              <a:cs typeface="Microsoft YaHei" charset="-122"/>
            </a:endParaRPr>
          </a:p>
        </p:txBody>
      </p:sp>
      <p:sp>
        <p:nvSpPr>
          <p:cNvPr id="377" name="Rectangle 376"/>
          <p:cNvSpPr/>
          <p:nvPr/>
        </p:nvSpPr>
        <p:spPr>
          <a:xfrm>
            <a:off x="3378908" y="1989810"/>
            <a:ext cx="1409333" cy="461665"/>
          </a:xfrm>
          <a:prstGeom prst="rect">
            <a:avLst/>
          </a:prstGeom>
          <a:solidFill>
            <a:srgbClr val="0175B0"/>
          </a:solidFill>
        </p:spPr>
        <p:txBody>
          <a:bodyPr wrap="square">
            <a:spAutoFit/>
          </a:bodyPr>
          <a:lstStyle/>
          <a:p>
            <a:r>
              <a:rPr lang="en-US" sz="1200" dirty="0" err="1">
                <a:solidFill>
                  <a:srgbClr val="FFFFFF"/>
                </a:solidFill>
                <a:latin typeface="Microsoft YaHei" charset="-122"/>
                <a:ea typeface="Microsoft YaHei" charset="-122"/>
                <a:cs typeface="Microsoft YaHei" charset="-122"/>
              </a:rPr>
              <a:t>NS实现全局多数据中心高可靠性</a:t>
            </a:r>
            <a:r>
              <a:rPr lang="zh-CN" altLang="en-US" sz="1200" dirty="0">
                <a:solidFill>
                  <a:srgbClr val="FFFFFF"/>
                </a:solidFill>
                <a:latin typeface="Microsoft YaHei" charset="-122"/>
                <a:ea typeface="Microsoft YaHei" charset="-122"/>
                <a:cs typeface="Microsoft YaHei" charset="-122"/>
              </a:rPr>
              <a:t>。</a:t>
            </a:r>
            <a:r>
              <a:rPr lang="en-US" sz="1200" dirty="0">
                <a:solidFill>
                  <a:srgbClr val="FFFFFF"/>
                </a:solidFill>
                <a:latin typeface="Microsoft YaHei" charset="-122"/>
                <a:ea typeface="Microsoft YaHei" charset="-122"/>
                <a:cs typeface="Microsoft YaHei" charset="-122"/>
              </a:rPr>
              <a:t> </a:t>
            </a:r>
          </a:p>
        </p:txBody>
      </p:sp>
    </p:spTree>
    <p:extLst>
      <p:ext uri="{BB962C8B-B14F-4D97-AF65-F5344CB8AC3E}">
        <p14:creationId xmlns:p14="http://schemas.microsoft.com/office/powerpoint/2010/main" val="18004996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95"/>
                                        </p:tgtEl>
                                        <p:attrNameLst>
                                          <p:attrName>style.visibility</p:attrName>
                                        </p:attrNameLst>
                                      </p:cBhvr>
                                      <p:to>
                                        <p:strVal val="visible"/>
                                      </p:to>
                                    </p:set>
                                  </p:childTnLst>
                                </p:cTn>
                              </p:par>
                              <p:par>
                                <p:cTn id="14" presetID="42" presetClass="path" presetSubtype="0" accel="50000" decel="50000" fill="hold" nodeType="withEffect">
                                  <p:stCondLst>
                                    <p:cond delay="0"/>
                                  </p:stCondLst>
                                  <p:childTnLst>
                                    <p:animMotion origin="layout" path="M 0.02708 -0.01296 L 0.11667 -0.00926 " pathEditMode="relative" rAng="0" ptsTypes="AA">
                                      <p:cBhvr>
                                        <p:cTn id="15" dur="2000" fill="hold"/>
                                        <p:tgtEl>
                                          <p:spTgt spid="2"/>
                                        </p:tgtEl>
                                        <p:attrNameLst>
                                          <p:attrName>ppt_x</p:attrName>
                                          <p:attrName>ppt_y</p:attrName>
                                        </p:attrNameLst>
                                      </p:cBhvr>
                                      <p:rCtr x="4479" y="185"/>
                                    </p:animMotion>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7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7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76"/>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7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 nodeType="clickEffect">
                                  <p:stCondLst>
                                    <p:cond delay="0"/>
                                  </p:stCondLst>
                                  <p:childTnLst>
                                    <p:set>
                                      <p:cBhvr>
                                        <p:cTn id="39" dur="1" fill="hold">
                                          <p:stCondLst>
                                            <p:cond delay="0"/>
                                          </p:stCondLst>
                                        </p:cTn>
                                        <p:tgtEl>
                                          <p:spTgt spid="376"/>
                                        </p:tgtEl>
                                        <p:attrNameLst>
                                          <p:attrName>style.visibility</p:attrName>
                                        </p:attrNameLst>
                                      </p:cBhvr>
                                      <p:to>
                                        <p:strVal val="visible"/>
                                      </p:to>
                                    </p:set>
                                  </p:childTnLst>
                                </p:cTn>
                              </p:par>
                              <p:par>
                                <p:cTn id="40" presetID="1" presetClass="entr" presetSubtype="0" fill="hold" grpId="1" nodeType="withEffect">
                                  <p:stCondLst>
                                    <p:cond delay="0"/>
                                  </p:stCondLst>
                                  <p:childTnLst>
                                    <p:set>
                                      <p:cBhvr>
                                        <p:cTn id="41" dur="1" fill="hold">
                                          <p:stCondLst>
                                            <p:cond delay="0"/>
                                          </p:stCondLst>
                                        </p:cTn>
                                        <p:tgtEl>
                                          <p:spTgt spid="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76" grpId="0" animBg="1"/>
      <p:bldP spid="376" grpId="1" animBg="1"/>
      <p:bldP spid="377" grpId="0" animBg="1"/>
      <p:bldP spid="37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t>实现</a:t>
            </a:r>
            <a:r>
              <a:rPr lang="zh-CN" altLang="en-US" sz="2800" dirty="0" smtClean="0"/>
              <a:t>数据中心就近访问</a:t>
            </a:r>
            <a:endParaRPr lang="en-US" sz="2800" dirty="0"/>
          </a:p>
        </p:txBody>
      </p:sp>
      <p:sp>
        <p:nvSpPr>
          <p:cNvPr id="376" name="Content Placeholder 1"/>
          <p:cNvSpPr>
            <a:spLocks noGrp="1"/>
          </p:cNvSpPr>
          <p:nvPr>
            <p:ph idx="4294967295"/>
          </p:nvPr>
        </p:nvSpPr>
        <p:spPr bwMode="auto">
          <a:xfrm>
            <a:off x="0" y="1216025"/>
            <a:ext cx="4186238" cy="688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rtlCol="0" anchor="t" anchorCtr="0" compatLnSpc="1">
            <a:prstTxWarp prst="textNoShape">
              <a:avLst/>
            </a:prstTxWarp>
            <a:noAutofit/>
          </a:bodyPr>
          <a:lstStyle/>
          <a:p>
            <a:pPr eaLnBrk="1" hangingPunct="1">
              <a:spcAft>
                <a:spcPct val="0"/>
              </a:spcAft>
              <a:buClr>
                <a:srgbClr val="7F7F7F"/>
              </a:buClr>
              <a:buFontTx/>
              <a:buChar char="•"/>
            </a:pPr>
            <a:r>
              <a:rPr lang="zh-CN" altLang="en-US" sz="1600" dirty="0">
                <a:solidFill>
                  <a:srgbClr val="525252"/>
                </a:solidFill>
                <a:latin typeface="Microsoft YaHei" charset="-122"/>
                <a:ea typeface="Microsoft YaHei" charset="-122"/>
                <a:cs typeface="Microsoft YaHei" charset="-122"/>
              </a:rPr>
              <a:t>终端设备根据地理位置，或者运营商链路就近访问数据中心</a:t>
            </a:r>
            <a:endParaRPr altLang="zh-CN" sz="1600" dirty="0">
              <a:solidFill>
                <a:srgbClr val="525252"/>
              </a:solidFill>
              <a:latin typeface="Microsoft YaHei" charset="-122"/>
              <a:ea typeface="Microsoft YaHei" charset="-122"/>
              <a:cs typeface="Microsoft YaHei" charset="-122"/>
            </a:endParaRPr>
          </a:p>
        </p:txBody>
      </p:sp>
      <p:grpSp>
        <p:nvGrpSpPr>
          <p:cNvPr id="2" name="Group 4"/>
          <p:cNvGrpSpPr/>
          <p:nvPr/>
        </p:nvGrpSpPr>
        <p:grpSpPr>
          <a:xfrm>
            <a:off x="1084470" y="1840789"/>
            <a:ext cx="1551135" cy="3960420"/>
            <a:chOff x="435464" y="2272174"/>
            <a:chExt cx="1551539" cy="3961452"/>
          </a:xfrm>
        </p:grpSpPr>
        <p:sp>
          <p:nvSpPr>
            <p:cNvPr id="6" name="Rectangle 11"/>
            <p:cNvSpPr>
              <a:spLocks noChangeArrowheads="1"/>
            </p:cNvSpPr>
            <p:nvPr/>
          </p:nvSpPr>
          <p:spPr bwMode="auto">
            <a:xfrm>
              <a:off x="881991" y="2387600"/>
              <a:ext cx="723302" cy="3708400"/>
            </a:xfrm>
            <a:prstGeom prst="rect">
              <a:avLst/>
            </a:prstGeom>
            <a:solidFill>
              <a:schemeClr val="bg1">
                <a:lumMod val="85000"/>
              </a:schemeClr>
            </a:solidFill>
            <a:ln>
              <a:noFill/>
              <a:headEnd/>
              <a:tailEnd/>
            </a:ln>
            <a:effectLst>
              <a:outerShdw blurRad="50800" dist="50800" dir="5400000" algn="ctr" rotWithShape="0">
                <a:schemeClr val="bg1">
                  <a:lumMod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endParaRPr lang="en-US" sz="1100" dirty="0">
                <a:solidFill>
                  <a:srgbClr val="FFFFFF"/>
                </a:solidFill>
              </a:endParaRPr>
            </a:p>
          </p:txBody>
        </p:sp>
        <p:sp>
          <p:nvSpPr>
            <p:cNvPr id="7" name="Rectangle 6"/>
            <p:cNvSpPr/>
            <p:nvPr/>
          </p:nvSpPr>
          <p:spPr>
            <a:xfrm>
              <a:off x="435464" y="2433409"/>
              <a:ext cx="1551539" cy="253974"/>
            </a:xfrm>
            <a:prstGeom prst="rect">
              <a:avLst/>
            </a:prstGeom>
          </p:spPr>
          <p:txBody>
            <a:bodyPr wrap="square" lIns="68571" tIns="34286" rIns="68571" bIns="34286">
              <a:spAutoFit/>
            </a:bodyPr>
            <a:lstStyle/>
            <a:p>
              <a:pPr algn="ctr"/>
              <a:r>
                <a:rPr lang="zh-CN" altLang="en-US" sz="1200" b="1" dirty="0"/>
                <a:t>访问层</a:t>
              </a:r>
              <a:endParaRPr lang="en-US" sz="1200" b="1" dirty="0"/>
            </a:p>
          </p:txBody>
        </p:sp>
        <p:pic>
          <p:nvPicPr>
            <p:cNvPr id="8" name="Picture 6" descr="http://www.blogcdn.com/www.engadget.com/media/2009/03/motion-j-3400-tablet-pc.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2462" y="4378024"/>
              <a:ext cx="604761" cy="52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3400" y="2899646"/>
              <a:ext cx="618517" cy="542054"/>
            </a:xfrm>
            <a:prstGeom prst="rect">
              <a:avLst/>
            </a:prstGeom>
            <a:noFill/>
            <a:ln w="9525">
              <a:noFill/>
              <a:miter lim="800000"/>
              <a:headEnd/>
              <a:tailEnd/>
            </a:ln>
            <a:effectLst>
              <a:outerShdw blurRad="190500" dist="127000" dir="2700000" algn="tl" rotWithShape="0">
                <a:prstClr val="black">
                  <a:alpha val="40000"/>
                </a:prstClr>
              </a:outerShdw>
            </a:effectLst>
          </p:spPr>
        </p:pic>
        <p:pic>
          <p:nvPicPr>
            <p:cNvPr id="10" name="Picture 93" descr="Z:\Documents\1- Projects\09 Summit\Graphics\iPhon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3593" y="5156199"/>
              <a:ext cx="290707" cy="4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7" descr="lenovo-c100-desktop.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965424" y="3695700"/>
              <a:ext cx="609637" cy="49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flipH="1">
              <a:off x="1752876" y="2272174"/>
              <a:ext cx="17469" cy="3961452"/>
            </a:xfrm>
            <a:prstGeom prst="line">
              <a:avLst/>
            </a:prstGeom>
            <a:ln w="508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194" name="Picture 193" descr="Screen shot 2012-05-09 at 9.20.43 P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42175" y="13589"/>
            <a:ext cx="4821569" cy="3397478"/>
          </a:xfrm>
          <a:prstGeom prst="rect">
            <a:avLst/>
          </a:prstGeom>
        </p:spPr>
      </p:pic>
      <p:pic>
        <p:nvPicPr>
          <p:cNvPr id="195" name="Picture 194" descr="Screen shot 2012-05-09 at 9.20.43 P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42175" y="3441697"/>
            <a:ext cx="4821569" cy="3397478"/>
          </a:xfrm>
          <a:prstGeom prst="rect">
            <a:avLst/>
          </a:prstGeom>
        </p:spPr>
      </p:pic>
      <p:grpSp>
        <p:nvGrpSpPr>
          <p:cNvPr id="4" name="Group 195"/>
          <p:cNvGrpSpPr/>
          <p:nvPr/>
        </p:nvGrpSpPr>
        <p:grpSpPr>
          <a:xfrm>
            <a:off x="4987438" y="2573341"/>
            <a:ext cx="730748" cy="402550"/>
            <a:chOff x="1062849" y="2890617"/>
            <a:chExt cx="730939" cy="402654"/>
          </a:xfrm>
        </p:grpSpPr>
        <p:grpSp>
          <p:nvGrpSpPr>
            <p:cNvPr id="5" name="Group 559"/>
            <p:cNvGrpSpPr>
              <a:grpSpLocks/>
            </p:cNvGrpSpPr>
            <p:nvPr/>
          </p:nvGrpSpPr>
          <p:grpSpPr bwMode="auto">
            <a:xfrm>
              <a:off x="1062849" y="3015513"/>
              <a:ext cx="729278" cy="277758"/>
              <a:chOff x="3504" y="2638"/>
              <a:chExt cx="914" cy="365"/>
            </a:xfrm>
          </p:grpSpPr>
          <p:sp>
            <p:nvSpPr>
              <p:cNvPr id="237"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8"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9"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0"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1"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2"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3"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4"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5"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6"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7"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8"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9"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0"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1"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2"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3"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4"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5"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6"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7"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8"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9"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0"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1"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2"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3"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4"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5"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6"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7"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8"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9"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0"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1"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2"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3"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4"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13" name="Group 559"/>
            <p:cNvGrpSpPr>
              <a:grpSpLocks/>
            </p:cNvGrpSpPr>
            <p:nvPr/>
          </p:nvGrpSpPr>
          <p:grpSpPr bwMode="auto">
            <a:xfrm>
              <a:off x="1064510" y="2890617"/>
              <a:ext cx="729278" cy="277758"/>
              <a:chOff x="3504" y="2638"/>
              <a:chExt cx="914" cy="365"/>
            </a:xfrm>
          </p:grpSpPr>
          <p:sp>
            <p:nvSpPr>
              <p:cNvPr id="199"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0"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1"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2"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3"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4"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5"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6"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7"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8"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09"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0"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1"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2"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3"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4"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5"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6"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7"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8"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19"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0"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1"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2"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3"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4"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5"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6"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7"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8"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9"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0"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1"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2"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3"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4"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5"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6"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grpSp>
        <p:nvGrpSpPr>
          <p:cNvPr id="14" name="Group 274"/>
          <p:cNvGrpSpPr/>
          <p:nvPr/>
        </p:nvGrpSpPr>
        <p:grpSpPr>
          <a:xfrm>
            <a:off x="4987438" y="5937964"/>
            <a:ext cx="730748" cy="402550"/>
            <a:chOff x="1062849" y="2890617"/>
            <a:chExt cx="730939" cy="402654"/>
          </a:xfrm>
        </p:grpSpPr>
        <p:grpSp>
          <p:nvGrpSpPr>
            <p:cNvPr id="15" name="Group 559"/>
            <p:cNvGrpSpPr>
              <a:grpSpLocks/>
            </p:cNvGrpSpPr>
            <p:nvPr/>
          </p:nvGrpSpPr>
          <p:grpSpPr bwMode="auto">
            <a:xfrm>
              <a:off x="1062849" y="3015513"/>
              <a:ext cx="729278" cy="277758"/>
              <a:chOff x="3504" y="2638"/>
              <a:chExt cx="914" cy="365"/>
            </a:xfrm>
          </p:grpSpPr>
          <p:sp>
            <p:nvSpPr>
              <p:cNvPr id="316"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7"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8"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9"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0"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1"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2"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3"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4"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5"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6"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7"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8"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29"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0"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1"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2"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3"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4"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5"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6"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7"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8"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39"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0"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1"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2"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3"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4"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5"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6"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7"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8"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49"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50"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51"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52"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53"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endParaRPr>
              </a:p>
            </p:txBody>
          </p:sp>
        </p:grpSp>
        <p:grpSp>
          <p:nvGrpSpPr>
            <p:cNvPr id="16" name="Group 559"/>
            <p:cNvGrpSpPr>
              <a:grpSpLocks/>
            </p:cNvGrpSpPr>
            <p:nvPr/>
          </p:nvGrpSpPr>
          <p:grpSpPr bwMode="auto">
            <a:xfrm>
              <a:off x="1064510" y="2890617"/>
              <a:ext cx="729278" cy="277758"/>
              <a:chOff x="3504" y="2638"/>
              <a:chExt cx="914" cy="365"/>
            </a:xfrm>
          </p:grpSpPr>
          <p:sp>
            <p:nvSpPr>
              <p:cNvPr id="278"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79"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0"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1"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2"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3"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4"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5"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6"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7"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8"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89"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0"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1"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2"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3"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4"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5"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6"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7"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8"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299"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0"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1"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2"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3"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4"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5"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6"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7"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8"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09"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0"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1"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2"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3"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4"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endParaRPr>
              </a:p>
            </p:txBody>
          </p:sp>
          <p:sp>
            <p:nvSpPr>
              <p:cNvPr id="315"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endParaRPr>
              </a:p>
            </p:txBody>
          </p:sp>
        </p:grpSp>
      </p:grpSp>
      <p:sp>
        <p:nvSpPr>
          <p:cNvPr id="358" name="Cloud 29"/>
          <p:cNvSpPr>
            <a:spLocks noChangeArrowheads="1"/>
          </p:cNvSpPr>
          <p:nvPr/>
        </p:nvSpPr>
        <p:spPr bwMode="auto">
          <a:xfrm rot="16200000">
            <a:off x="3668321" y="2471453"/>
            <a:ext cx="668165" cy="1980168"/>
          </a:xfrm>
          <a:custGeom>
            <a:avLst/>
            <a:gdLst>
              <a:gd name="T0" fmla="*/ 1456111 w 43200"/>
              <a:gd name="T1" fmla="*/ 642144 h 43200"/>
              <a:gd name="T2" fmla="*/ 728663 w 43200"/>
              <a:gd name="T3" fmla="*/ 1282919 h 43200"/>
              <a:gd name="T4" fmla="*/ 4520 w 43200"/>
              <a:gd name="T5" fmla="*/ 642144 h 43200"/>
              <a:gd name="T6" fmla="*/ 728663 w 43200"/>
              <a:gd name="T7" fmla="*/ 73430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rgbClr val="BEC4D0"/>
          </a:solidFill>
          <a:ln w="25400" algn="ctr">
            <a:solidFill>
              <a:srgbClr val="7F7F7F"/>
            </a:solidFill>
            <a:miter lim="800000"/>
            <a:headEnd/>
            <a:tailEnd/>
          </a:ln>
          <a:effectLst>
            <a:outerShdw dist="38100" dir="2700000" algn="tl" rotWithShape="0">
              <a:srgbClr val="000000">
                <a:alpha val="39999"/>
              </a:srgbClr>
            </a:outerShdw>
          </a:effectLst>
        </p:spPr>
        <p:txBody>
          <a:bodyPr vert="eaVert" anchor="ctr"/>
          <a:lstStyle/>
          <a:p>
            <a:pPr algn="ctr">
              <a:defRPr/>
            </a:pPr>
            <a:r>
              <a:rPr lang="en-US" altLang="zh-CN" sz="1800" dirty="0">
                <a:latin typeface="Microsoft YaHei" charset="-122"/>
                <a:ea typeface="Microsoft YaHei" charset="-122"/>
                <a:cs typeface="Microsoft YaHei" charset="-122"/>
              </a:rPr>
              <a:t>Internet</a:t>
            </a:r>
            <a:endParaRPr lang="en-US" sz="1800" dirty="0">
              <a:latin typeface="Microsoft YaHei" charset="-122"/>
              <a:ea typeface="Microsoft YaHei" charset="-122"/>
              <a:cs typeface="Microsoft YaHei" charset="-122"/>
            </a:endParaRPr>
          </a:p>
        </p:txBody>
      </p:sp>
      <p:cxnSp>
        <p:nvCxnSpPr>
          <p:cNvPr id="359" name="Straight Arrow Connector 358"/>
          <p:cNvCxnSpPr/>
          <p:nvPr/>
        </p:nvCxnSpPr>
        <p:spPr bwMode="auto">
          <a:xfrm>
            <a:off x="2528230" y="3416303"/>
            <a:ext cx="495171" cy="0"/>
          </a:xfrm>
          <a:prstGeom prst="straightConnector1">
            <a:avLst/>
          </a:prstGeom>
          <a:noFill/>
          <a:ln w="38100" cmpd="sng" algn="ctr">
            <a:solidFill>
              <a:schemeClr val="tx1"/>
            </a:solidFill>
            <a:round/>
            <a:headEnd type="none"/>
            <a:tailEnd type="none"/>
          </a:ln>
        </p:spPr>
      </p:cxnSp>
      <p:cxnSp>
        <p:nvCxnSpPr>
          <p:cNvPr id="366" name="Straight Arrow Connector 365"/>
          <p:cNvCxnSpPr/>
          <p:nvPr/>
        </p:nvCxnSpPr>
        <p:spPr bwMode="auto">
          <a:xfrm flipV="1">
            <a:off x="4496217" y="2781469"/>
            <a:ext cx="418991" cy="330114"/>
          </a:xfrm>
          <a:prstGeom prst="straightConnector1">
            <a:avLst/>
          </a:prstGeom>
          <a:noFill/>
          <a:ln w="38100" cmpd="sng" algn="ctr">
            <a:solidFill>
              <a:schemeClr val="tx1"/>
            </a:solidFill>
            <a:round/>
            <a:headEnd type="none"/>
            <a:tailEnd type="none"/>
          </a:ln>
        </p:spPr>
      </p:cxnSp>
      <p:cxnSp>
        <p:nvCxnSpPr>
          <p:cNvPr id="368" name="Straight Arrow Connector 367"/>
          <p:cNvCxnSpPr/>
          <p:nvPr/>
        </p:nvCxnSpPr>
        <p:spPr bwMode="auto">
          <a:xfrm>
            <a:off x="4064530" y="3847991"/>
            <a:ext cx="977645" cy="2107651"/>
          </a:xfrm>
          <a:prstGeom prst="straightConnector1">
            <a:avLst/>
          </a:prstGeom>
          <a:noFill/>
          <a:ln w="38100" cmpd="sng" algn="ctr">
            <a:solidFill>
              <a:schemeClr val="tx1"/>
            </a:solidFill>
            <a:round/>
            <a:headEnd type="none"/>
            <a:tailEnd type="none"/>
          </a:ln>
        </p:spPr>
      </p:cxnSp>
      <p:sp>
        <p:nvSpPr>
          <p:cNvPr id="377" name="矩形 4"/>
          <p:cNvSpPr/>
          <p:nvPr/>
        </p:nvSpPr>
        <p:spPr>
          <a:xfrm>
            <a:off x="2361586" y="1714252"/>
            <a:ext cx="2858343" cy="1200329"/>
          </a:xfrm>
          <a:prstGeom prst="rect">
            <a:avLst/>
          </a:prstGeom>
        </p:spPr>
        <p:txBody>
          <a:bodyPr wrap="square">
            <a:spAutoFit/>
          </a:bodyPr>
          <a:lstStyle/>
          <a:p>
            <a:r>
              <a:rPr lang="en-US" altLang="zh-CN" sz="1200" dirty="0">
                <a:solidFill>
                  <a:srgbClr val="3E4554"/>
                </a:solidFill>
                <a:latin typeface="Microsoft YaHei" charset="-122"/>
                <a:ea typeface="Microsoft YaHei" charset="-122"/>
                <a:cs typeface="Microsoft YaHei" charset="-122"/>
              </a:rPr>
              <a:t>100.100.100.0/24 </a:t>
            </a:r>
            <a:r>
              <a:rPr lang="en-US" altLang="zh-CN" sz="1200" dirty="0" err="1">
                <a:solidFill>
                  <a:srgbClr val="3E4554"/>
                </a:solidFill>
                <a:latin typeface="Microsoft YaHei" charset="-122"/>
                <a:ea typeface="Microsoft YaHei" charset="-122"/>
                <a:cs typeface="Microsoft YaHei" charset="-122"/>
              </a:rPr>
              <a:t>CHINA.HK.Unicom</a:t>
            </a:r>
            <a:endParaRPr lang="en-US" altLang="zh-CN" sz="1200" dirty="0">
              <a:solidFill>
                <a:srgbClr val="3E4554"/>
              </a:solidFill>
              <a:latin typeface="Microsoft YaHei" charset="-122"/>
              <a:ea typeface="Microsoft YaHei" charset="-122"/>
              <a:cs typeface="Microsoft YaHei" charset="-122"/>
            </a:endParaRPr>
          </a:p>
          <a:p>
            <a:r>
              <a:rPr lang="en-US" altLang="zh-CN" sz="1200" dirty="0">
                <a:solidFill>
                  <a:srgbClr val="3E4554"/>
                </a:solidFill>
                <a:latin typeface="Microsoft YaHei" charset="-122"/>
                <a:ea typeface="Microsoft YaHei" charset="-122"/>
                <a:cs typeface="Microsoft YaHei" charset="-122"/>
              </a:rPr>
              <a:t>100.100.101.0/24 </a:t>
            </a:r>
            <a:r>
              <a:rPr lang="en-US" altLang="zh-CN" sz="1200" dirty="0" err="1">
                <a:solidFill>
                  <a:srgbClr val="3E4554"/>
                </a:solidFill>
                <a:latin typeface="Microsoft YaHei" charset="-122"/>
                <a:ea typeface="Microsoft YaHei" charset="-122"/>
                <a:cs typeface="Microsoft YaHei" charset="-122"/>
              </a:rPr>
              <a:t>CHINA.HK.Telecom</a:t>
            </a:r>
            <a:endParaRPr lang="en-US" altLang="zh-CN" sz="1200" dirty="0">
              <a:solidFill>
                <a:srgbClr val="3E4554"/>
              </a:solidFill>
              <a:latin typeface="Microsoft YaHei" charset="-122"/>
              <a:ea typeface="Microsoft YaHei" charset="-122"/>
              <a:cs typeface="Microsoft YaHei" charset="-122"/>
            </a:endParaRPr>
          </a:p>
          <a:p>
            <a:r>
              <a:rPr lang="en-US" altLang="zh-CN" sz="1200" dirty="0">
                <a:solidFill>
                  <a:srgbClr val="3E4554"/>
                </a:solidFill>
                <a:latin typeface="Microsoft YaHei" charset="-122"/>
                <a:ea typeface="Microsoft YaHei" charset="-122"/>
                <a:cs typeface="Microsoft YaHei" charset="-122"/>
              </a:rPr>
              <a:t>100.100.102.0/24 </a:t>
            </a:r>
            <a:r>
              <a:rPr lang="en-US" altLang="zh-CN" sz="1200" dirty="0" err="1">
                <a:solidFill>
                  <a:srgbClr val="3E4554"/>
                </a:solidFill>
                <a:latin typeface="Microsoft YaHei" charset="-122"/>
                <a:ea typeface="Microsoft YaHei" charset="-122"/>
                <a:cs typeface="Microsoft YaHei" charset="-122"/>
              </a:rPr>
              <a:t>CHINA.BJ.Unicom</a:t>
            </a:r>
            <a:endParaRPr lang="en-US" altLang="zh-CN" sz="1200" dirty="0">
              <a:solidFill>
                <a:srgbClr val="3E4554"/>
              </a:solidFill>
              <a:latin typeface="Microsoft YaHei" charset="-122"/>
              <a:ea typeface="Microsoft YaHei" charset="-122"/>
              <a:cs typeface="Microsoft YaHei" charset="-122"/>
            </a:endParaRPr>
          </a:p>
          <a:p>
            <a:r>
              <a:rPr lang="en-US" altLang="zh-CN" sz="1200" dirty="0" smtClean="0">
                <a:solidFill>
                  <a:srgbClr val="3E4554"/>
                </a:solidFill>
                <a:latin typeface="Microsoft YaHei" charset="-122"/>
                <a:ea typeface="Microsoft YaHei" charset="-122"/>
                <a:cs typeface="Microsoft YaHei" charset="-122"/>
              </a:rPr>
              <a:t>100.100.103.0/24 </a:t>
            </a:r>
            <a:r>
              <a:rPr lang="en-US" altLang="zh-CN" sz="1200" dirty="0" err="1" smtClean="0">
                <a:solidFill>
                  <a:srgbClr val="3E4554"/>
                </a:solidFill>
                <a:latin typeface="Microsoft YaHei" charset="-122"/>
                <a:ea typeface="Microsoft YaHei" charset="-122"/>
                <a:cs typeface="Microsoft YaHei" charset="-122"/>
              </a:rPr>
              <a:t>CHINA.BJ.Telecom</a:t>
            </a:r>
            <a:endParaRPr lang="en-US" altLang="zh-CN" sz="1200" dirty="0">
              <a:solidFill>
                <a:srgbClr val="3E4554"/>
              </a:solidFill>
              <a:latin typeface="Microsoft YaHei" charset="-122"/>
              <a:ea typeface="Microsoft YaHei" charset="-122"/>
              <a:cs typeface="Microsoft YaHei" charset="-122"/>
            </a:endParaRPr>
          </a:p>
          <a:p>
            <a:r>
              <a:rPr lang="en-US" altLang="zh-CN" sz="1200" dirty="0">
                <a:solidFill>
                  <a:srgbClr val="3E4554"/>
                </a:solidFill>
                <a:latin typeface="Microsoft YaHei" charset="-122"/>
                <a:ea typeface="Microsoft YaHei" charset="-122"/>
                <a:cs typeface="Microsoft YaHei" charset="-122"/>
              </a:rPr>
              <a:t>100.100.111.0/24 </a:t>
            </a:r>
            <a:r>
              <a:rPr lang="en-US" altLang="zh-CN" sz="1200" dirty="0" err="1" smtClean="0">
                <a:solidFill>
                  <a:srgbClr val="3E4554"/>
                </a:solidFill>
                <a:latin typeface="Microsoft YaHei" charset="-122"/>
                <a:ea typeface="Microsoft YaHei" charset="-122"/>
                <a:cs typeface="Microsoft YaHei" charset="-122"/>
              </a:rPr>
              <a:t>CHINA.SH.Unicom</a:t>
            </a:r>
            <a:endParaRPr lang="en-US" altLang="zh-CN" sz="1200" dirty="0">
              <a:solidFill>
                <a:srgbClr val="3E4554"/>
              </a:solidFill>
              <a:latin typeface="Microsoft YaHei" charset="-122"/>
              <a:ea typeface="Microsoft YaHei" charset="-122"/>
              <a:cs typeface="Microsoft YaHei" charset="-122"/>
            </a:endParaRPr>
          </a:p>
          <a:p>
            <a:r>
              <a:rPr lang="en-US" altLang="zh-CN" sz="1200" dirty="0">
                <a:solidFill>
                  <a:srgbClr val="3E4554"/>
                </a:solidFill>
                <a:latin typeface="Microsoft YaHei" charset="-122"/>
                <a:ea typeface="Microsoft YaHei" charset="-122"/>
                <a:cs typeface="Microsoft YaHei" charset="-122"/>
              </a:rPr>
              <a:t>… … </a:t>
            </a:r>
          </a:p>
        </p:txBody>
      </p:sp>
    </p:spTree>
    <p:extLst>
      <p:ext uri="{BB962C8B-B14F-4D97-AF65-F5344CB8AC3E}">
        <p14:creationId xmlns:p14="http://schemas.microsoft.com/office/powerpoint/2010/main" val="1106188196"/>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latin typeface="Microsoft YaHei" charset="-122"/>
                <a:ea typeface="Microsoft YaHei" charset="-122"/>
                <a:cs typeface="Microsoft YaHei" charset="-122"/>
              </a:rPr>
              <a:t>实现</a:t>
            </a:r>
            <a:r>
              <a:rPr lang="zh-CN" altLang="en-US" sz="2800" dirty="0" smtClean="0">
                <a:latin typeface="Microsoft YaHei" charset="-122"/>
                <a:ea typeface="Microsoft YaHei" charset="-122"/>
                <a:cs typeface="Microsoft YaHei" charset="-122"/>
              </a:rPr>
              <a:t>数据中心灾备</a:t>
            </a:r>
            <a:endParaRPr lang="en-US" sz="2800" dirty="0">
              <a:latin typeface="Microsoft YaHei" charset="-122"/>
              <a:ea typeface="Microsoft YaHei" charset="-122"/>
              <a:cs typeface="Microsoft YaHei" charset="-122"/>
            </a:endParaRPr>
          </a:p>
        </p:txBody>
      </p:sp>
      <p:grpSp>
        <p:nvGrpSpPr>
          <p:cNvPr id="4" name="Group 3"/>
          <p:cNvGrpSpPr/>
          <p:nvPr/>
        </p:nvGrpSpPr>
        <p:grpSpPr>
          <a:xfrm>
            <a:off x="1084470" y="1955059"/>
            <a:ext cx="1551135" cy="3960420"/>
            <a:chOff x="435464" y="2272174"/>
            <a:chExt cx="1551539" cy="3961452"/>
          </a:xfrm>
        </p:grpSpPr>
        <p:sp>
          <p:nvSpPr>
            <p:cNvPr id="5" name="Rectangle 11"/>
            <p:cNvSpPr>
              <a:spLocks noChangeArrowheads="1"/>
            </p:cNvSpPr>
            <p:nvPr/>
          </p:nvSpPr>
          <p:spPr bwMode="auto">
            <a:xfrm>
              <a:off x="881991" y="2387600"/>
              <a:ext cx="723302" cy="3708400"/>
            </a:xfrm>
            <a:prstGeom prst="rect">
              <a:avLst/>
            </a:prstGeom>
            <a:solidFill>
              <a:schemeClr val="bg1">
                <a:lumMod val="85000"/>
              </a:schemeClr>
            </a:solidFill>
            <a:ln>
              <a:noFill/>
              <a:headEnd/>
              <a:tailEnd/>
            </a:ln>
            <a:effectLst>
              <a:outerShdw blurRad="50800" dist="50800" dir="5400000" algn="ctr" rotWithShape="0">
                <a:schemeClr val="bg1">
                  <a:lumMod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endParaRPr lang="en-US" sz="1100" dirty="0">
                <a:solidFill>
                  <a:srgbClr val="FFFFFF"/>
                </a:solidFill>
                <a:latin typeface="Microsoft YaHei" charset="-122"/>
                <a:ea typeface="Microsoft YaHei" charset="-122"/>
                <a:cs typeface="Microsoft YaHei" charset="-122"/>
              </a:endParaRPr>
            </a:p>
          </p:txBody>
        </p:sp>
        <p:sp>
          <p:nvSpPr>
            <p:cNvPr id="6" name="Rectangle 5"/>
            <p:cNvSpPr/>
            <p:nvPr/>
          </p:nvSpPr>
          <p:spPr>
            <a:xfrm>
              <a:off x="435464" y="2433409"/>
              <a:ext cx="1551539" cy="253974"/>
            </a:xfrm>
            <a:prstGeom prst="rect">
              <a:avLst/>
            </a:prstGeom>
          </p:spPr>
          <p:txBody>
            <a:bodyPr wrap="square" lIns="68571" tIns="34286" rIns="68571" bIns="34286">
              <a:spAutoFit/>
            </a:bodyPr>
            <a:lstStyle/>
            <a:p>
              <a:pPr algn="ctr"/>
              <a:r>
                <a:rPr lang="zh-CN" altLang="en-US" sz="1200" b="1" dirty="0">
                  <a:latin typeface="Microsoft YaHei" charset="-122"/>
                  <a:ea typeface="Microsoft YaHei" charset="-122"/>
                  <a:cs typeface="Microsoft YaHei" charset="-122"/>
                </a:rPr>
                <a:t>访问层</a:t>
              </a:r>
              <a:endParaRPr lang="en-US" sz="1200" b="1" dirty="0">
                <a:latin typeface="Microsoft YaHei" charset="-122"/>
                <a:ea typeface="Microsoft YaHei" charset="-122"/>
                <a:cs typeface="Microsoft YaHei" charset="-122"/>
              </a:endParaRPr>
            </a:p>
          </p:txBody>
        </p:sp>
        <p:pic>
          <p:nvPicPr>
            <p:cNvPr id="7" name="Picture 6" descr="http://www.blogcdn.com/www.engadget.com/media/2009/03/motion-j-3400-tablet-pc.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2462" y="4378024"/>
              <a:ext cx="604761" cy="52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3400" y="2899646"/>
              <a:ext cx="618517" cy="542054"/>
            </a:xfrm>
            <a:prstGeom prst="rect">
              <a:avLst/>
            </a:prstGeom>
            <a:noFill/>
            <a:ln w="9525">
              <a:noFill/>
              <a:miter lim="800000"/>
              <a:headEnd/>
              <a:tailEnd/>
            </a:ln>
            <a:effectLst>
              <a:outerShdw blurRad="190500" dist="127000" dir="2700000" algn="tl" rotWithShape="0">
                <a:prstClr val="black">
                  <a:alpha val="40000"/>
                </a:prstClr>
              </a:outerShdw>
            </a:effectLst>
          </p:spPr>
        </p:pic>
        <p:pic>
          <p:nvPicPr>
            <p:cNvPr id="9" name="Picture 93" descr="Z:\Documents\1- Projects\09 Summit\Graphics\iPhon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3593" y="5156199"/>
              <a:ext cx="290707" cy="4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7" descr="lenovo-c100-desktop.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965424" y="3695700"/>
              <a:ext cx="609637" cy="49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752876" y="2272174"/>
              <a:ext cx="17469" cy="3961452"/>
            </a:xfrm>
            <a:prstGeom prst="line">
              <a:avLst/>
            </a:prstGeom>
            <a:ln w="508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12" name="Picture 11" descr="Screen shot 2012-05-09 at 9.20.43 P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42175" y="13589"/>
            <a:ext cx="4821569" cy="3397478"/>
          </a:xfrm>
          <a:prstGeom prst="rect">
            <a:avLst/>
          </a:prstGeom>
        </p:spPr>
      </p:pic>
      <p:pic>
        <p:nvPicPr>
          <p:cNvPr id="13" name="Picture 12" descr="Screen shot 2012-05-09 at 9.20.43 P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42175" y="3441697"/>
            <a:ext cx="4821569" cy="3397478"/>
          </a:xfrm>
          <a:prstGeom prst="rect">
            <a:avLst/>
          </a:prstGeom>
        </p:spPr>
      </p:pic>
      <p:cxnSp>
        <p:nvCxnSpPr>
          <p:cNvPr id="14" name="Straight Arrow Connector 13"/>
          <p:cNvCxnSpPr/>
          <p:nvPr/>
        </p:nvCxnSpPr>
        <p:spPr bwMode="auto">
          <a:xfrm>
            <a:off x="2528230" y="3416303"/>
            <a:ext cx="495171" cy="0"/>
          </a:xfrm>
          <a:prstGeom prst="straightConnector1">
            <a:avLst/>
          </a:prstGeom>
          <a:noFill/>
          <a:ln w="38100" cmpd="sng" algn="ctr">
            <a:solidFill>
              <a:schemeClr val="tx1"/>
            </a:solidFill>
            <a:round/>
            <a:headEnd type="none"/>
            <a:tailEnd type="none"/>
          </a:ln>
        </p:spPr>
      </p:cxnSp>
      <p:cxnSp>
        <p:nvCxnSpPr>
          <p:cNvPr id="15" name="Straight Arrow Connector 14"/>
          <p:cNvCxnSpPr/>
          <p:nvPr/>
        </p:nvCxnSpPr>
        <p:spPr bwMode="auto">
          <a:xfrm flipV="1">
            <a:off x="4496217" y="2781469"/>
            <a:ext cx="418991" cy="330114"/>
          </a:xfrm>
          <a:prstGeom prst="straightConnector1">
            <a:avLst/>
          </a:prstGeom>
          <a:noFill/>
          <a:ln w="38100" cmpd="sng" algn="ctr">
            <a:solidFill>
              <a:schemeClr val="tx1"/>
            </a:solidFill>
            <a:round/>
            <a:headEnd type="none"/>
            <a:tailEnd type="none"/>
          </a:ln>
        </p:spPr>
      </p:cxnSp>
      <p:cxnSp>
        <p:nvCxnSpPr>
          <p:cNvPr id="16" name="Straight Arrow Connector 15"/>
          <p:cNvCxnSpPr/>
          <p:nvPr/>
        </p:nvCxnSpPr>
        <p:spPr bwMode="auto">
          <a:xfrm>
            <a:off x="4064530" y="3847991"/>
            <a:ext cx="977645" cy="2107651"/>
          </a:xfrm>
          <a:prstGeom prst="straightConnector1">
            <a:avLst/>
          </a:prstGeom>
          <a:noFill/>
          <a:ln w="38100" cmpd="sng" algn="ctr">
            <a:solidFill>
              <a:schemeClr val="tx1"/>
            </a:solidFill>
            <a:round/>
            <a:headEnd type="none"/>
            <a:tailEnd type="none"/>
          </a:ln>
        </p:spPr>
      </p:cxnSp>
      <p:sp>
        <p:nvSpPr>
          <p:cNvPr id="17" name="Cloud 29"/>
          <p:cNvSpPr>
            <a:spLocks noChangeArrowheads="1"/>
          </p:cNvSpPr>
          <p:nvPr/>
        </p:nvSpPr>
        <p:spPr bwMode="auto">
          <a:xfrm rot="16200000">
            <a:off x="3668321" y="2471453"/>
            <a:ext cx="668165" cy="1980168"/>
          </a:xfrm>
          <a:custGeom>
            <a:avLst/>
            <a:gdLst>
              <a:gd name="T0" fmla="*/ 1456111 w 43200"/>
              <a:gd name="T1" fmla="*/ 642144 h 43200"/>
              <a:gd name="T2" fmla="*/ 728663 w 43200"/>
              <a:gd name="T3" fmla="*/ 1282919 h 43200"/>
              <a:gd name="T4" fmla="*/ 4520 w 43200"/>
              <a:gd name="T5" fmla="*/ 642144 h 43200"/>
              <a:gd name="T6" fmla="*/ 728663 w 43200"/>
              <a:gd name="T7" fmla="*/ 73430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rgbClr val="BEC4D0"/>
          </a:solidFill>
          <a:ln w="25400" algn="ctr">
            <a:solidFill>
              <a:srgbClr val="7F7F7F"/>
            </a:solidFill>
            <a:miter lim="800000"/>
            <a:headEnd/>
            <a:tailEnd/>
          </a:ln>
          <a:effectLst>
            <a:outerShdw dist="38100" dir="2700000" algn="tl" rotWithShape="0">
              <a:srgbClr val="000000">
                <a:alpha val="39999"/>
              </a:srgbClr>
            </a:outerShdw>
          </a:effectLst>
        </p:spPr>
        <p:txBody>
          <a:bodyPr vert="eaVert" anchor="ctr"/>
          <a:lstStyle/>
          <a:p>
            <a:pPr algn="ctr">
              <a:defRPr/>
            </a:pPr>
            <a:r>
              <a:rPr lang="en-US" altLang="zh-CN" sz="1800" dirty="0">
                <a:latin typeface="Microsoft YaHei" charset="-122"/>
                <a:ea typeface="Microsoft YaHei" charset="-122"/>
                <a:cs typeface="Microsoft YaHei" charset="-122"/>
              </a:rPr>
              <a:t>Internet</a:t>
            </a:r>
            <a:endParaRPr lang="en-US" sz="1800" dirty="0">
              <a:latin typeface="Microsoft YaHei" charset="-122"/>
              <a:ea typeface="Microsoft YaHei" charset="-122"/>
              <a:cs typeface="Microsoft YaHei" charset="-122"/>
            </a:endParaRPr>
          </a:p>
        </p:txBody>
      </p:sp>
      <p:grpSp>
        <p:nvGrpSpPr>
          <p:cNvPr id="18" name="Group 17"/>
          <p:cNvGrpSpPr/>
          <p:nvPr/>
        </p:nvGrpSpPr>
        <p:grpSpPr>
          <a:xfrm>
            <a:off x="4987438" y="2573341"/>
            <a:ext cx="730748" cy="402550"/>
            <a:chOff x="1062849" y="2890617"/>
            <a:chExt cx="730939" cy="402654"/>
          </a:xfrm>
        </p:grpSpPr>
        <p:grpSp>
          <p:nvGrpSpPr>
            <p:cNvPr id="19" name="Group 559"/>
            <p:cNvGrpSpPr>
              <a:grpSpLocks/>
            </p:cNvGrpSpPr>
            <p:nvPr/>
          </p:nvGrpSpPr>
          <p:grpSpPr bwMode="auto">
            <a:xfrm>
              <a:off x="1062849" y="3015513"/>
              <a:ext cx="729278" cy="277758"/>
              <a:chOff x="3504" y="2638"/>
              <a:chExt cx="914" cy="365"/>
            </a:xfrm>
          </p:grpSpPr>
          <p:sp>
            <p:nvSpPr>
              <p:cNvPr id="59"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0"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1"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2"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3"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4"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5"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6"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7"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8"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69"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0"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1"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2"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3"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4"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5"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6"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7"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8"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79"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0"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1"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2"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3"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4"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5"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6"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7"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8"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89"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0"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1"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2"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3"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4"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5"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96"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20" name="Group 559"/>
            <p:cNvGrpSpPr>
              <a:grpSpLocks/>
            </p:cNvGrpSpPr>
            <p:nvPr/>
          </p:nvGrpSpPr>
          <p:grpSpPr bwMode="auto">
            <a:xfrm>
              <a:off x="1064510" y="2890617"/>
              <a:ext cx="729278" cy="277758"/>
              <a:chOff x="3504" y="2638"/>
              <a:chExt cx="914" cy="365"/>
            </a:xfrm>
          </p:grpSpPr>
          <p:sp>
            <p:nvSpPr>
              <p:cNvPr id="21"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2"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3"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4"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5"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6"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7"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8"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29"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0"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1"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2"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3"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4"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5"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6"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7"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8"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39"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0"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1"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2"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3"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4"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5"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6"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7"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8"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49"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0"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1"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2"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3"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4"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5"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6"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7"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58"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grpSp>
        <p:nvGrpSpPr>
          <p:cNvPr id="97" name="Group 96"/>
          <p:cNvGrpSpPr/>
          <p:nvPr/>
        </p:nvGrpSpPr>
        <p:grpSpPr>
          <a:xfrm>
            <a:off x="4987438" y="5937964"/>
            <a:ext cx="730748" cy="402550"/>
            <a:chOff x="1062849" y="2890617"/>
            <a:chExt cx="730939" cy="402654"/>
          </a:xfrm>
        </p:grpSpPr>
        <p:grpSp>
          <p:nvGrpSpPr>
            <p:cNvPr id="98" name="Group 559"/>
            <p:cNvGrpSpPr>
              <a:grpSpLocks/>
            </p:cNvGrpSpPr>
            <p:nvPr/>
          </p:nvGrpSpPr>
          <p:grpSpPr bwMode="auto">
            <a:xfrm>
              <a:off x="1062849" y="3015513"/>
              <a:ext cx="729278" cy="277758"/>
              <a:chOff x="3504" y="2638"/>
              <a:chExt cx="914" cy="365"/>
            </a:xfrm>
          </p:grpSpPr>
          <p:sp>
            <p:nvSpPr>
              <p:cNvPr id="138"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9"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0"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1"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2"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3"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4"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5"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6"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7"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8"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49"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0"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1"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2"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3"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4"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5"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6"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7"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8"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59"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0"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1"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2"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3"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4"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5"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6"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7"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8"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69"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0"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1"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2"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3"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4"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75"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nvGrpSpPr>
            <p:cNvPr id="99" name="Group 559"/>
            <p:cNvGrpSpPr>
              <a:grpSpLocks/>
            </p:cNvGrpSpPr>
            <p:nvPr/>
          </p:nvGrpSpPr>
          <p:grpSpPr bwMode="auto">
            <a:xfrm>
              <a:off x="1064510" y="2890617"/>
              <a:ext cx="729278" cy="277758"/>
              <a:chOff x="3504" y="2638"/>
              <a:chExt cx="914" cy="365"/>
            </a:xfrm>
          </p:grpSpPr>
          <p:sp>
            <p:nvSpPr>
              <p:cNvPr id="100" name="Freeform 560"/>
              <p:cNvSpPr>
                <a:spLocks/>
              </p:cNvSpPr>
              <p:nvPr/>
            </p:nvSpPr>
            <p:spPr bwMode="auto">
              <a:xfrm>
                <a:off x="3551" y="2640"/>
                <a:ext cx="865" cy="238"/>
              </a:xfrm>
              <a:custGeom>
                <a:avLst/>
                <a:gdLst>
                  <a:gd name="T0" fmla="*/ 0 w 865"/>
                  <a:gd name="T1" fmla="*/ 106 h 238"/>
                  <a:gd name="T2" fmla="*/ 437 w 865"/>
                  <a:gd name="T3" fmla="*/ 0 h 238"/>
                  <a:gd name="T4" fmla="*/ 865 w 865"/>
                  <a:gd name="T5" fmla="*/ 134 h 238"/>
                  <a:gd name="T6" fmla="*/ 428 w 865"/>
                  <a:gd name="T7" fmla="*/ 238 h 238"/>
                  <a:gd name="T8" fmla="*/ 0 w 865"/>
                  <a:gd name="T9" fmla="*/ 106 h 238"/>
                  <a:gd name="T10" fmla="*/ 0 60000 65536"/>
                  <a:gd name="T11" fmla="*/ 0 60000 65536"/>
                  <a:gd name="T12" fmla="*/ 0 60000 65536"/>
                  <a:gd name="T13" fmla="*/ 0 60000 65536"/>
                  <a:gd name="T14" fmla="*/ 0 60000 65536"/>
                  <a:gd name="T15" fmla="*/ 0 w 865"/>
                  <a:gd name="T16" fmla="*/ 0 h 238"/>
                  <a:gd name="T17" fmla="*/ 865 w 865"/>
                  <a:gd name="T18" fmla="*/ 238 h 238"/>
                </a:gdLst>
                <a:ahLst/>
                <a:cxnLst>
                  <a:cxn ang="T10">
                    <a:pos x="T0" y="T1"/>
                  </a:cxn>
                  <a:cxn ang="T11">
                    <a:pos x="T2" y="T3"/>
                  </a:cxn>
                  <a:cxn ang="T12">
                    <a:pos x="T4" y="T5"/>
                  </a:cxn>
                  <a:cxn ang="T13">
                    <a:pos x="T6" y="T7"/>
                  </a:cxn>
                  <a:cxn ang="T14">
                    <a:pos x="T8" y="T9"/>
                  </a:cxn>
                </a:cxnLst>
                <a:rect l="T15" t="T16" r="T17" b="T18"/>
                <a:pathLst>
                  <a:path w="865" h="238">
                    <a:moveTo>
                      <a:pt x="0" y="106"/>
                    </a:moveTo>
                    <a:lnTo>
                      <a:pt x="437" y="0"/>
                    </a:lnTo>
                    <a:lnTo>
                      <a:pt x="865" y="134"/>
                    </a:lnTo>
                    <a:lnTo>
                      <a:pt x="428" y="238"/>
                    </a:lnTo>
                    <a:lnTo>
                      <a:pt x="0" y="106"/>
                    </a:lnTo>
                    <a:close/>
                  </a:path>
                </a:pathLst>
              </a:cu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1" name="Freeform 561"/>
              <p:cNvSpPr>
                <a:spLocks/>
              </p:cNvSpPr>
              <p:nvPr/>
            </p:nvSpPr>
            <p:spPr bwMode="auto">
              <a:xfrm>
                <a:off x="3917" y="2725"/>
                <a:ext cx="104" cy="38"/>
              </a:xfrm>
              <a:custGeom>
                <a:avLst/>
                <a:gdLst>
                  <a:gd name="T0" fmla="*/ 57 w 104"/>
                  <a:gd name="T1" fmla="*/ 0 h 38"/>
                  <a:gd name="T2" fmla="*/ 38 w 104"/>
                  <a:gd name="T3" fmla="*/ 7 h 38"/>
                  <a:gd name="T4" fmla="*/ 52 w 104"/>
                  <a:gd name="T5" fmla="*/ 12 h 38"/>
                  <a:gd name="T6" fmla="*/ 0 w 104"/>
                  <a:gd name="T7" fmla="*/ 31 h 38"/>
                  <a:gd name="T8" fmla="*/ 19 w 104"/>
                  <a:gd name="T9" fmla="*/ 38 h 38"/>
                  <a:gd name="T10" fmla="*/ 71 w 104"/>
                  <a:gd name="T11" fmla="*/ 16 h 38"/>
                  <a:gd name="T12" fmla="*/ 85 w 104"/>
                  <a:gd name="T13" fmla="*/ 21 h 38"/>
                  <a:gd name="T14" fmla="*/ 104 w 104"/>
                  <a:gd name="T15" fmla="*/ 14 h 38"/>
                  <a:gd name="T16" fmla="*/ 57 w 104"/>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
                  <a:gd name="T28" fmla="*/ 0 h 38"/>
                  <a:gd name="T29" fmla="*/ 104 w 10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 h="38">
                    <a:moveTo>
                      <a:pt x="57" y="0"/>
                    </a:moveTo>
                    <a:lnTo>
                      <a:pt x="38" y="7"/>
                    </a:lnTo>
                    <a:lnTo>
                      <a:pt x="52" y="12"/>
                    </a:lnTo>
                    <a:lnTo>
                      <a:pt x="0" y="31"/>
                    </a:lnTo>
                    <a:lnTo>
                      <a:pt x="19" y="38"/>
                    </a:lnTo>
                    <a:lnTo>
                      <a:pt x="71" y="16"/>
                    </a:lnTo>
                    <a:lnTo>
                      <a:pt x="85" y="21"/>
                    </a:lnTo>
                    <a:lnTo>
                      <a:pt x="104" y="14"/>
                    </a:lnTo>
                    <a:lnTo>
                      <a:pt x="5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2" name="Freeform 562"/>
              <p:cNvSpPr>
                <a:spLocks/>
              </p:cNvSpPr>
              <p:nvPr/>
            </p:nvSpPr>
            <p:spPr bwMode="auto">
              <a:xfrm>
                <a:off x="4014" y="2760"/>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3" name="Freeform 563"/>
              <p:cNvSpPr>
                <a:spLocks/>
              </p:cNvSpPr>
              <p:nvPr/>
            </p:nvSpPr>
            <p:spPr bwMode="auto">
              <a:xfrm>
                <a:off x="4038" y="2770"/>
                <a:ext cx="137" cy="47"/>
              </a:xfrm>
              <a:custGeom>
                <a:avLst/>
                <a:gdLst>
                  <a:gd name="T0" fmla="*/ 82 w 137"/>
                  <a:gd name="T1" fmla="*/ 23 h 47"/>
                  <a:gd name="T2" fmla="*/ 137 w 137"/>
                  <a:gd name="T3" fmla="*/ 19 h 47"/>
                  <a:gd name="T4" fmla="*/ 113 w 137"/>
                  <a:gd name="T5" fmla="*/ 12 h 47"/>
                  <a:gd name="T6" fmla="*/ 89 w 137"/>
                  <a:gd name="T7" fmla="*/ 14 h 47"/>
                  <a:gd name="T8" fmla="*/ 97 w 137"/>
                  <a:gd name="T9" fmla="*/ 7 h 47"/>
                  <a:gd name="T10" fmla="*/ 73 w 137"/>
                  <a:gd name="T11" fmla="*/ 0 h 47"/>
                  <a:gd name="T12" fmla="*/ 61 w 137"/>
                  <a:gd name="T13" fmla="*/ 16 h 47"/>
                  <a:gd name="T14" fmla="*/ 0 w 137"/>
                  <a:gd name="T15" fmla="*/ 23 h 47"/>
                  <a:gd name="T16" fmla="*/ 21 w 137"/>
                  <a:gd name="T17" fmla="*/ 30 h 47"/>
                  <a:gd name="T18" fmla="*/ 54 w 137"/>
                  <a:gd name="T19" fmla="*/ 28 h 47"/>
                  <a:gd name="T20" fmla="*/ 45 w 137"/>
                  <a:gd name="T21" fmla="*/ 38 h 47"/>
                  <a:gd name="T22" fmla="*/ 68 w 137"/>
                  <a:gd name="T23" fmla="*/ 47 h 47"/>
                  <a:gd name="T24" fmla="*/ 82 w 137"/>
                  <a:gd name="T25" fmla="*/ 23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47"/>
                  <a:gd name="T41" fmla="*/ 137 w 13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47">
                    <a:moveTo>
                      <a:pt x="82" y="23"/>
                    </a:moveTo>
                    <a:lnTo>
                      <a:pt x="137" y="19"/>
                    </a:lnTo>
                    <a:lnTo>
                      <a:pt x="113" y="12"/>
                    </a:lnTo>
                    <a:lnTo>
                      <a:pt x="89" y="14"/>
                    </a:lnTo>
                    <a:lnTo>
                      <a:pt x="97" y="7"/>
                    </a:lnTo>
                    <a:lnTo>
                      <a:pt x="73" y="0"/>
                    </a:lnTo>
                    <a:lnTo>
                      <a:pt x="61" y="16"/>
                    </a:lnTo>
                    <a:lnTo>
                      <a:pt x="0" y="23"/>
                    </a:lnTo>
                    <a:lnTo>
                      <a:pt x="21" y="30"/>
                    </a:lnTo>
                    <a:lnTo>
                      <a:pt x="54" y="28"/>
                    </a:lnTo>
                    <a:lnTo>
                      <a:pt x="45" y="38"/>
                    </a:lnTo>
                    <a:lnTo>
                      <a:pt x="68" y="47"/>
                    </a:lnTo>
                    <a:lnTo>
                      <a:pt x="82"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4" name="Freeform 564"/>
              <p:cNvSpPr>
                <a:spLocks/>
              </p:cNvSpPr>
              <p:nvPr/>
            </p:nvSpPr>
            <p:spPr bwMode="auto">
              <a:xfrm>
                <a:off x="3879" y="2718"/>
                <a:ext cx="90" cy="33"/>
              </a:xfrm>
              <a:custGeom>
                <a:avLst/>
                <a:gdLst>
                  <a:gd name="T0" fmla="*/ 0 w 90"/>
                  <a:gd name="T1" fmla="*/ 26 h 33"/>
                  <a:gd name="T2" fmla="*/ 19 w 90"/>
                  <a:gd name="T3" fmla="*/ 33 h 33"/>
                  <a:gd name="T4" fmla="*/ 90 w 90"/>
                  <a:gd name="T5" fmla="*/ 5 h 33"/>
                  <a:gd name="T6" fmla="*/ 71 w 90"/>
                  <a:gd name="T7" fmla="*/ 0 h 33"/>
                  <a:gd name="T8" fmla="*/ 0 w 90"/>
                  <a:gd name="T9" fmla="*/ 26 h 33"/>
                  <a:gd name="T10" fmla="*/ 0 60000 65536"/>
                  <a:gd name="T11" fmla="*/ 0 60000 65536"/>
                  <a:gd name="T12" fmla="*/ 0 60000 65536"/>
                  <a:gd name="T13" fmla="*/ 0 60000 65536"/>
                  <a:gd name="T14" fmla="*/ 0 60000 65536"/>
                  <a:gd name="T15" fmla="*/ 0 w 90"/>
                  <a:gd name="T16" fmla="*/ 0 h 33"/>
                  <a:gd name="T17" fmla="*/ 90 w 90"/>
                  <a:gd name="T18" fmla="*/ 33 h 33"/>
                </a:gdLst>
                <a:ahLst/>
                <a:cxnLst>
                  <a:cxn ang="T10">
                    <a:pos x="T0" y="T1"/>
                  </a:cxn>
                  <a:cxn ang="T11">
                    <a:pos x="T2" y="T3"/>
                  </a:cxn>
                  <a:cxn ang="T12">
                    <a:pos x="T4" y="T5"/>
                  </a:cxn>
                  <a:cxn ang="T13">
                    <a:pos x="T6" y="T7"/>
                  </a:cxn>
                  <a:cxn ang="T14">
                    <a:pos x="T8" y="T9"/>
                  </a:cxn>
                </a:cxnLst>
                <a:rect l="T15" t="T16" r="T17" b="T18"/>
                <a:pathLst>
                  <a:path w="90" h="33">
                    <a:moveTo>
                      <a:pt x="0" y="26"/>
                    </a:moveTo>
                    <a:lnTo>
                      <a:pt x="19" y="33"/>
                    </a:lnTo>
                    <a:lnTo>
                      <a:pt x="90" y="5"/>
                    </a:lnTo>
                    <a:lnTo>
                      <a:pt x="71" y="0"/>
                    </a:lnTo>
                    <a:lnTo>
                      <a:pt x="0"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5" name="Freeform 565"/>
              <p:cNvSpPr>
                <a:spLocks/>
              </p:cNvSpPr>
              <p:nvPr/>
            </p:nvSpPr>
            <p:spPr bwMode="auto">
              <a:xfrm>
                <a:off x="3832" y="2701"/>
                <a:ext cx="104" cy="38"/>
              </a:xfrm>
              <a:custGeom>
                <a:avLst/>
                <a:gdLst>
                  <a:gd name="T0" fmla="*/ 4347 w 44"/>
                  <a:gd name="T1" fmla="*/ 1969 h 16"/>
                  <a:gd name="T2" fmla="*/ 2810 w 44"/>
                  <a:gd name="T3" fmla="*/ 1969 h 16"/>
                  <a:gd name="T4" fmla="*/ 2971 w 44"/>
                  <a:gd name="T5" fmla="*/ 1275 h 16"/>
                  <a:gd name="T6" fmla="*/ 5084 w 44"/>
                  <a:gd name="T7" fmla="*/ 1043 h 16"/>
                  <a:gd name="T8" fmla="*/ 5614 w 44"/>
                  <a:gd name="T9" fmla="*/ 1596 h 16"/>
                  <a:gd name="T10" fmla="*/ 7526 w 44"/>
                  <a:gd name="T11" fmla="*/ 1275 h 16"/>
                  <a:gd name="T12" fmla="*/ 6642 w 44"/>
                  <a:gd name="T13" fmla="*/ 373 h 16"/>
                  <a:gd name="T14" fmla="*/ 1558 w 44"/>
                  <a:gd name="T15" fmla="*/ 762 h 16"/>
                  <a:gd name="T16" fmla="*/ 1257 w 44"/>
                  <a:gd name="T17" fmla="*/ 2477 h 16"/>
                  <a:gd name="T18" fmla="*/ 3843 w 44"/>
                  <a:gd name="T19" fmla="*/ 2864 h 16"/>
                  <a:gd name="T20" fmla="*/ 4347 w 44"/>
                  <a:gd name="T21" fmla="*/ 196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6"/>
                  <a:gd name="T35" fmla="*/ 44 w 4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6">
                    <a:moveTo>
                      <a:pt x="25" y="11"/>
                    </a:moveTo>
                    <a:cubicBezTo>
                      <a:pt x="22" y="12"/>
                      <a:pt x="18" y="12"/>
                      <a:pt x="16" y="11"/>
                    </a:cubicBezTo>
                    <a:cubicBezTo>
                      <a:pt x="13" y="10"/>
                      <a:pt x="13" y="8"/>
                      <a:pt x="17" y="7"/>
                    </a:cubicBezTo>
                    <a:cubicBezTo>
                      <a:pt x="21" y="5"/>
                      <a:pt x="26" y="5"/>
                      <a:pt x="29" y="6"/>
                    </a:cubicBezTo>
                    <a:cubicBezTo>
                      <a:pt x="32" y="7"/>
                      <a:pt x="33" y="8"/>
                      <a:pt x="32" y="9"/>
                    </a:cubicBezTo>
                    <a:cubicBezTo>
                      <a:pt x="43" y="7"/>
                      <a:pt x="43" y="7"/>
                      <a:pt x="43" y="7"/>
                    </a:cubicBezTo>
                    <a:cubicBezTo>
                      <a:pt x="44" y="6"/>
                      <a:pt x="42" y="4"/>
                      <a:pt x="38" y="2"/>
                    </a:cubicBezTo>
                    <a:cubicBezTo>
                      <a:pt x="31" y="0"/>
                      <a:pt x="17" y="1"/>
                      <a:pt x="9" y="4"/>
                    </a:cubicBezTo>
                    <a:cubicBezTo>
                      <a:pt x="0" y="7"/>
                      <a:pt x="0" y="12"/>
                      <a:pt x="7" y="14"/>
                    </a:cubicBezTo>
                    <a:cubicBezTo>
                      <a:pt x="11" y="16"/>
                      <a:pt x="17" y="16"/>
                      <a:pt x="22" y="16"/>
                    </a:cubicBezTo>
                    <a:lnTo>
                      <a:pt x="25" y="1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6" name="Freeform 566"/>
              <p:cNvSpPr>
                <a:spLocks noEditPoints="1"/>
              </p:cNvSpPr>
              <p:nvPr/>
            </p:nvSpPr>
            <p:spPr bwMode="auto">
              <a:xfrm>
                <a:off x="3957" y="2741"/>
                <a:ext cx="104" cy="45"/>
              </a:xfrm>
              <a:custGeom>
                <a:avLst/>
                <a:gdLst>
                  <a:gd name="T0" fmla="*/ 5403 w 44"/>
                  <a:gd name="T1" fmla="*/ 874 h 19"/>
                  <a:gd name="T2" fmla="*/ 5744 w 44"/>
                  <a:gd name="T3" fmla="*/ 1262 h 19"/>
                  <a:gd name="T4" fmla="*/ 5614 w 44"/>
                  <a:gd name="T5" fmla="*/ 1419 h 19"/>
                  <a:gd name="T6" fmla="*/ 4212 w 44"/>
                  <a:gd name="T7" fmla="*/ 1419 h 19"/>
                  <a:gd name="T8" fmla="*/ 5403 w 44"/>
                  <a:gd name="T9" fmla="*/ 874 h 19"/>
                  <a:gd name="T10" fmla="*/ 4491 w 44"/>
                  <a:gd name="T11" fmla="*/ 2070 h 19"/>
                  <a:gd name="T12" fmla="*/ 6777 w 44"/>
                  <a:gd name="T13" fmla="*/ 1795 h 19"/>
                  <a:gd name="T14" fmla="*/ 7670 w 44"/>
                  <a:gd name="T15" fmla="*/ 1262 h 19"/>
                  <a:gd name="T16" fmla="*/ 6777 w 44"/>
                  <a:gd name="T17" fmla="*/ 533 h 19"/>
                  <a:gd name="T18" fmla="*/ 5084 w 44"/>
                  <a:gd name="T19" fmla="*/ 0 h 19"/>
                  <a:gd name="T20" fmla="*/ 0 w 44"/>
                  <a:gd name="T21" fmla="*/ 1952 h 19"/>
                  <a:gd name="T22" fmla="*/ 1257 w 44"/>
                  <a:gd name="T23" fmla="*/ 2456 h 19"/>
                  <a:gd name="T24" fmla="*/ 2810 w 44"/>
                  <a:gd name="T25" fmla="*/ 1795 h 19"/>
                  <a:gd name="T26" fmla="*/ 2061 w 44"/>
                  <a:gd name="T27" fmla="*/ 2669 h 19"/>
                  <a:gd name="T28" fmla="*/ 3843 w 44"/>
                  <a:gd name="T29" fmla="*/ 3361 h 19"/>
                  <a:gd name="T30" fmla="*/ 4491 w 44"/>
                  <a:gd name="T31" fmla="*/ 207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19"/>
                  <a:gd name="T50" fmla="*/ 44 w 4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19">
                    <a:moveTo>
                      <a:pt x="31" y="5"/>
                    </a:moveTo>
                    <a:cubicBezTo>
                      <a:pt x="32" y="5"/>
                      <a:pt x="34" y="6"/>
                      <a:pt x="33" y="7"/>
                    </a:cubicBezTo>
                    <a:cubicBezTo>
                      <a:pt x="33" y="7"/>
                      <a:pt x="33" y="7"/>
                      <a:pt x="32" y="8"/>
                    </a:cubicBezTo>
                    <a:cubicBezTo>
                      <a:pt x="29" y="9"/>
                      <a:pt x="27" y="9"/>
                      <a:pt x="24" y="8"/>
                    </a:cubicBezTo>
                    <a:lnTo>
                      <a:pt x="31" y="5"/>
                    </a:lnTo>
                    <a:close/>
                    <a:moveTo>
                      <a:pt x="26" y="12"/>
                    </a:moveTo>
                    <a:cubicBezTo>
                      <a:pt x="30" y="12"/>
                      <a:pt x="35" y="11"/>
                      <a:pt x="39" y="10"/>
                    </a:cubicBezTo>
                    <a:cubicBezTo>
                      <a:pt x="42" y="9"/>
                      <a:pt x="44" y="8"/>
                      <a:pt x="44" y="7"/>
                    </a:cubicBezTo>
                    <a:cubicBezTo>
                      <a:pt x="44" y="5"/>
                      <a:pt x="42" y="4"/>
                      <a:pt x="39" y="3"/>
                    </a:cubicBezTo>
                    <a:cubicBezTo>
                      <a:pt x="29" y="0"/>
                      <a:pt x="29" y="0"/>
                      <a:pt x="29" y="0"/>
                    </a:cubicBezTo>
                    <a:cubicBezTo>
                      <a:pt x="0" y="11"/>
                      <a:pt x="0" y="11"/>
                      <a:pt x="0" y="11"/>
                    </a:cubicBezTo>
                    <a:cubicBezTo>
                      <a:pt x="7" y="14"/>
                      <a:pt x="7" y="14"/>
                      <a:pt x="7" y="14"/>
                    </a:cubicBezTo>
                    <a:cubicBezTo>
                      <a:pt x="16" y="10"/>
                      <a:pt x="16" y="10"/>
                      <a:pt x="16" y="10"/>
                    </a:cubicBezTo>
                    <a:cubicBezTo>
                      <a:pt x="12" y="15"/>
                      <a:pt x="12" y="15"/>
                      <a:pt x="12" y="15"/>
                    </a:cubicBezTo>
                    <a:cubicBezTo>
                      <a:pt x="22" y="19"/>
                      <a:pt x="22" y="19"/>
                      <a:pt x="22" y="19"/>
                    </a:cubicBezTo>
                    <a:lnTo>
                      <a:pt x="26" y="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7" name="Freeform 567"/>
              <p:cNvSpPr>
                <a:spLocks/>
              </p:cNvSpPr>
              <p:nvPr/>
            </p:nvSpPr>
            <p:spPr bwMode="auto">
              <a:xfrm>
                <a:off x="3957" y="2706"/>
                <a:ext cx="41" cy="14"/>
              </a:xfrm>
              <a:custGeom>
                <a:avLst/>
                <a:gdLst>
                  <a:gd name="T0" fmla="*/ 815 w 17"/>
                  <a:gd name="T1" fmla="*/ 152 h 6"/>
                  <a:gd name="T2" fmla="*/ 2781 w 17"/>
                  <a:gd name="T3" fmla="*/ 152 h 6"/>
                  <a:gd name="T4" fmla="*/ 2781 w 17"/>
                  <a:gd name="T5" fmla="*/ 621 h 6"/>
                  <a:gd name="T6" fmla="*/ 576 w 17"/>
                  <a:gd name="T7" fmla="*/ 828 h 6"/>
                  <a:gd name="T8" fmla="*/ 815 w 17"/>
                  <a:gd name="T9" fmla="*/ 152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4" y="1"/>
                    </a:moveTo>
                    <a:cubicBezTo>
                      <a:pt x="7" y="0"/>
                      <a:pt x="12" y="0"/>
                      <a:pt x="14" y="1"/>
                    </a:cubicBezTo>
                    <a:cubicBezTo>
                      <a:pt x="17" y="2"/>
                      <a:pt x="17" y="3"/>
                      <a:pt x="14" y="4"/>
                    </a:cubicBezTo>
                    <a:cubicBezTo>
                      <a:pt x="11" y="6"/>
                      <a:pt x="6" y="6"/>
                      <a:pt x="3" y="5"/>
                    </a:cubicBezTo>
                    <a:cubicBezTo>
                      <a:pt x="0" y="4"/>
                      <a:pt x="1" y="2"/>
                      <a:pt x="4" y="1"/>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8" name="Freeform 568"/>
              <p:cNvSpPr>
                <a:spLocks/>
              </p:cNvSpPr>
              <p:nvPr/>
            </p:nvSpPr>
            <p:spPr bwMode="auto">
              <a:xfrm>
                <a:off x="3986" y="2791"/>
                <a:ext cx="40" cy="14"/>
              </a:xfrm>
              <a:custGeom>
                <a:avLst/>
                <a:gdLst>
                  <a:gd name="T0" fmla="*/ 492 w 17"/>
                  <a:gd name="T1" fmla="*/ 828 h 6"/>
                  <a:gd name="T2" fmla="*/ 2242 w 17"/>
                  <a:gd name="T3" fmla="*/ 621 h 6"/>
                  <a:gd name="T4" fmla="*/ 2398 w 17"/>
                  <a:gd name="T5" fmla="*/ 0 h 6"/>
                  <a:gd name="T6" fmla="*/ 638 w 17"/>
                  <a:gd name="T7" fmla="*/ 152 h 6"/>
                  <a:gd name="T8" fmla="*/ 492 w 17"/>
                  <a:gd name="T9" fmla="*/ 828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3" y="5"/>
                    </a:moveTo>
                    <a:cubicBezTo>
                      <a:pt x="6" y="6"/>
                      <a:pt x="10" y="5"/>
                      <a:pt x="13" y="4"/>
                    </a:cubicBezTo>
                    <a:cubicBezTo>
                      <a:pt x="17" y="3"/>
                      <a:pt x="17" y="1"/>
                      <a:pt x="14" y="0"/>
                    </a:cubicBezTo>
                    <a:cubicBezTo>
                      <a:pt x="11" y="0"/>
                      <a:pt x="7" y="0"/>
                      <a:pt x="4" y="1"/>
                    </a:cubicBezTo>
                    <a:cubicBezTo>
                      <a:pt x="0" y="2"/>
                      <a:pt x="0" y="4"/>
                      <a:pt x="3" y="5"/>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09" name="Freeform 569"/>
              <p:cNvSpPr>
                <a:spLocks/>
              </p:cNvSpPr>
              <p:nvPr/>
            </p:nvSpPr>
            <p:spPr bwMode="auto">
              <a:xfrm>
                <a:off x="3551" y="2746"/>
                <a:ext cx="428" cy="239"/>
              </a:xfrm>
              <a:custGeom>
                <a:avLst/>
                <a:gdLst>
                  <a:gd name="T0" fmla="*/ 0 w 428"/>
                  <a:gd name="T1" fmla="*/ 0 h 239"/>
                  <a:gd name="T2" fmla="*/ 0 w 428"/>
                  <a:gd name="T3" fmla="*/ 102 h 239"/>
                  <a:gd name="T4" fmla="*/ 428 w 428"/>
                  <a:gd name="T5" fmla="*/ 239 h 239"/>
                  <a:gd name="T6" fmla="*/ 428 w 428"/>
                  <a:gd name="T7" fmla="*/ 132 h 239"/>
                  <a:gd name="T8" fmla="*/ 0 w 428"/>
                  <a:gd name="T9" fmla="*/ 0 h 239"/>
                  <a:gd name="T10" fmla="*/ 0 60000 65536"/>
                  <a:gd name="T11" fmla="*/ 0 60000 65536"/>
                  <a:gd name="T12" fmla="*/ 0 60000 65536"/>
                  <a:gd name="T13" fmla="*/ 0 60000 65536"/>
                  <a:gd name="T14" fmla="*/ 0 60000 65536"/>
                  <a:gd name="T15" fmla="*/ 0 w 428"/>
                  <a:gd name="T16" fmla="*/ 0 h 239"/>
                  <a:gd name="T17" fmla="*/ 428 w 428"/>
                  <a:gd name="T18" fmla="*/ 239 h 239"/>
                </a:gdLst>
                <a:ahLst/>
                <a:cxnLst>
                  <a:cxn ang="T10">
                    <a:pos x="T0" y="T1"/>
                  </a:cxn>
                  <a:cxn ang="T11">
                    <a:pos x="T2" y="T3"/>
                  </a:cxn>
                  <a:cxn ang="T12">
                    <a:pos x="T4" y="T5"/>
                  </a:cxn>
                  <a:cxn ang="T13">
                    <a:pos x="T6" y="T7"/>
                  </a:cxn>
                  <a:cxn ang="T14">
                    <a:pos x="T8" y="T9"/>
                  </a:cxn>
                </a:cxnLst>
                <a:rect l="T15" t="T16" r="T17" b="T18"/>
                <a:pathLst>
                  <a:path w="428" h="239">
                    <a:moveTo>
                      <a:pt x="0" y="0"/>
                    </a:moveTo>
                    <a:lnTo>
                      <a:pt x="0" y="102"/>
                    </a:lnTo>
                    <a:lnTo>
                      <a:pt x="428" y="239"/>
                    </a:lnTo>
                    <a:lnTo>
                      <a:pt x="428" y="132"/>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0" name="Freeform 570"/>
              <p:cNvSpPr>
                <a:spLocks/>
              </p:cNvSpPr>
              <p:nvPr/>
            </p:nvSpPr>
            <p:spPr bwMode="auto">
              <a:xfrm>
                <a:off x="3979" y="2774"/>
                <a:ext cx="437" cy="211"/>
              </a:xfrm>
              <a:custGeom>
                <a:avLst/>
                <a:gdLst>
                  <a:gd name="T0" fmla="*/ 437 w 437"/>
                  <a:gd name="T1" fmla="*/ 0 h 211"/>
                  <a:gd name="T2" fmla="*/ 0 w 437"/>
                  <a:gd name="T3" fmla="*/ 104 h 211"/>
                  <a:gd name="T4" fmla="*/ 0 w 437"/>
                  <a:gd name="T5" fmla="*/ 211 h 211"/>
                  <a:gd name="T6" fmla="*/ 437 w 437"/>
                  <a:gd name="T7" fmla="*/ 111 h 211"/>
                  <a:gd name="T8" fmla="*/ 437 w 437"/>
                  <a:gd name="T9" fmla="*/ 0 h 211"/>
                  <a:gd name="T10" fmla="*/ 0 60000 65536"/>
                  <a:gd name="T11" fmla="*/ 0 60000 65536"/>
                  <a:gd name="T12" fmla="*/ 0 60000 65536"/>
                  <a:gd name="T13" fmla="*/ 0 60000 65536"/>
                  <a:gd name="T14" fmla="*/ 0 60000 65536"/>
                  <a:gd name="T15" fmla="*/ 0 w 437"/>
                  <a:gd name="T16" fmla="*/ 0 h 211"/>
                  <a:gd name="T17" fmla="*/ 437 w 437"/>
                  <a:gd name="T18" fmla="*/ 211 h 211"/>
                </a:gdLst>
                <a:ahLst/>
                <a:cxnLst>
                  <a:cxn ang="T10">
                    <a:pos x="T0" y="T1"/>
                  </a:cxn>
                  <a:cxn ang="T11">
                    <a:pos x="T2" y="T3"/>
                  </a:cxn>
                  <a:cxn ang="T12">
                    <a:pos x="T4" y="T5"/>
                  </a:cxn>
                  <a:cxn ang="T13">
                    <a:pos x="T6" y="T7"/>
                  </a:cxn>
                  <a:cxn ang="T14">
                    <a:pos x="T8" y="T9"/>
                  </a:cxn>
                </a:cxnLst>
                <a:rect l="T15" t="T16" r="T17" b="T18"/>
                <a:pathLst>
                  <a:path w="437" h="211">
                    <a:moveTo>
                      <a:pt x="437" y="0"/>
                    </a:moveTo>
                    <a:lnTo>
                      <a:pt x="0" y="104"/>
                    </a:lnTo>
                    <a:lnTo>
                      <a:pt x="0" y="211"/>
                    </a:lnTo>
                    <a:lnTo>
                      <a:pt x="437" y="111"/>
                    </a:lnTo>
                    <a:lnTo>
                      <a:pt x="437"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1" name="Freeform 571"/>
              <p:cNvSpPr>
                <a:spLocks/>
              </p:cNvSpPr>
              <p:nvPr/>
            </p:nvSpPr>
            <p:spPr bwMode="auto">
              <a:xfrm>
                <a:off x="3995" y="2907"/>
                <a:ext cx="21" cy="7"/>
              </a:xfrm>
              <a:custGeom>
                <a:avLst/>
                <a:gdLst>
                  <a:gd name="T0" fmla="*/ 0 w 21"/>
                  <a:gd name="T1" fmla="*/ 2 h 7"/>
                  <a:gd name="T2" fmla="*/ 10 w 21"/>
                  <a:gd name="T3" fmla="*/ 0 h 7"/>
                  <a:gd name="T4" fmla="*/ 21 w 21"/>
                  <a:gd name="T5" fmla="*/ 4 h 7"/>
                  <a:gd name="T6" fmla="*/ 12 w 21"/>
                  <a:gd name="T7" fmla="*/ 7 h 7"/>
                  <a:gd name="T8" fmla="*/ 0 w 21"/>
                  <a:gd name="T9" fmla="*/ 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2"/>
                    </a:moveTo>
                    <a:lnTo>
                      <a:pt x="10" y="0"/>
                    </a:lnTo>
                    <a:lnTo>
                      <a:pt x="21" y="4"/>
                    </a:lnTo>
                    <a:lnTo>
                      <a:pt x="12" y="7"/>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2" name="Freeform 572"/>
              <p:cNvSpPr>
                <a:spLocks/>
              </p:cNvSpPr>
              <p:nvPr/>
            </p:nvSpPr>
            <p:spPr bwMode="auto">
              <a:xfrm>
                <a:off x="3995" y="2902"/>
                <a:ext cx="10" cy="7"/>
              </a:xfrm>
              <a:custGeom>
                <a:avLst/>
                <a:gdLst>
                  <a:gd name="T0" fmla="*/ 10 w 10"/>
                  <a:gd name="T1" fmla="*/ 0 h 7"/>
                  <a:gd name="T2" fmla="*/ 0 w 10"/>
                  <a:gd name="T3" fmla="*/ 2 h 7"/>
                  <a:gd name="T4" fmla="*/ 0 w 10"/>
                  <a:gd name="T5" fmla="*/ 7 h 7"/>
                  <a:gd name="T6" fmla="*/ 10 w 10"/>
                  <a:gd name="T7" fmla="*/ 7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3" name="Freeform 573"/>
              <p:cNvSpPr>
                <a:spLocks/>
              </p:cNvSpPr>
              <p:nvPr/>
            </p:nvSpPr>
            <p:spPr bwMode="auto">
              <a:xfrm>
                <a:off x="3995" y="2975"/>
                <a:ext cx="21" cy="5"/>
              </a:xfrm>
              <a:custGeom>
                <a:avLst/>
                <a:gdLst>
                  <a:gd name="T0" fmla="*/ 0 w 21"/>
                  <a:gd name="T1" fmla="*/ 2 h 5"/>
                  <a:gd name="T2" fmla="*/ 10 w 21"/>
                  <a:gd name="T3" fmla="*/ 0 h 5"/>
                  <a:gd name="T4" fmla="*/ 21 w 21"/>
                  <a:gd name="T5" fmla="*/ 2 h 5"/>
                  <a:gd name="T6" fmla="*/ 12 w 21"/>
                  <a:gd name="T7" fmla="*/ 5 h 5"/>
                  <a:gd name="T8" fmla="*/ 0 w 21"/>
                  <a:gd name="T9" fmla="*/ 2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2"/>
                    </a:moveTo>
                    <a:lnTo>
                      <a:pt x="10" y="0"/>
                    </a:lnTo>
                    <a:lnTo>
                      <a:pt x="21" y="2"/>
                    </a:lnTo>
                    <a:lnTo>
                      <a:pt x="12" y="5"/>
                    </a:lnTo>
                    <a:lnTo>
                      <a:pt x="0" y="2"/>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4" name="Freeform 574"/>
              <p:cNvSpPr>
                <a:spLocks/>
              </p:cNvSpPr>
              <p:nvPr/>
            </p:nvSpPr>
            <p:spPr bwMode="auto">
              <a:xfrm>
                <a:off x="3995" y="2968"/>
                <a:ext cx="10" cy="9"/>
              </a:xfrm>
              <a:custGeom>
                <a:avLst/>
                <a:gdLst>
                  <a:gd name="T0" fmla="*/ 10 w 10"/>
                  <a:gd name="T1" fmla="*/ 0 h 9"/>
                  <a:gd name="T2" fmla="*/ 0 w 10"/>
                  <a:gd name="T3" fmla="*/ 2 h 9"/>
                  <a:gd name="T4" fmla="*/ 0 w 10"/>
                  <a:gd name="T5" fmla="*/ 9 h 9"/>
                  <a:gd name="T6" fmla="*/ 10 w 10"/>
                  <a:gd name="T7" fmla="*/ 7 h 9"/>
                  <a:gd name="T8" fmla="*/ 10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10" y="0"/>
                    </a:moveTo>
                    <a:lnTo>
                      <a:pt x="0" y="2"/>
                    </a:lnTo>
                    <a:lnTo>
                      <a:pt x="0" y="9"/>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5" name="Freeform 575"/>
              <p:cNvSpPr>
                <a:spLocks/>
              </p:cNvSpPr>
              <p:nvPr/>
            </p:nvSpPr>
            <p:spPr bwMode="auto">
              <a:xfrm>
                <a:off x="3518" y="2753"/>
                <a:ext cx="21" cy="5"/>
              </a:xfrm>
              <a:custGeom>
                <a:avLst/>
                <a:gdLst>
                  <a:gd name="T0" fmla="*/ 0 w 21"/>
                  <a:gd name="T1" fmla="*/ 3 h 5"/>
                  <a:gd name="T2" fmla="*/ 10 w 21"/>
                  <a:gd name="T3" fmla="*/ 0 h 5"/>
                  <a:gd name="T4" fmla="*/ 21 w 21"/>
                  <a:gd name="T5" fmla="*/ 3 h 5"/>
                  <a:gd name="T6" fmla="*/ 12 w 21"/>
                  <a:gd name="T7" fmla="*/ 5 h 5"/>
                  <a:gd name="T8" fmla="*/ 0 w 21"/>
                  <a:gd name="T9" fmla="*/ 3 h 5"/>
                  <a:gd name="T10" fmla="*/ 0 60000 65536"/>
                  <a:gd name="T11" fmla="*/ 0 60000 65536"/>
                  <a:gd name="T12" fmla="*/ 0 60000 65536"/>
                  <a:gd name="T13" fmla="*/ 0 60000 65536"/>
                  <a:gd name="T14" fmla="*/ 0 60000 65536"/>
                  <a:gd name="T15" fmla="*/ 0 w 21"/>
                  <a:gd name="T16" fmla="*/ 0 h 5"/>
                  <a:gd name="T17" fmla="*/ 21 w 21"/>
                  <a:gd name="T18" fmla="*/ 5 h 5"/>
                </a:gdLst>
                <a:ahLst/>
                <a:cxnLst>
                  <a:cxn ang="T10">
                    <a:pos x="T0" y="T1"/>
                  </a:cxn>
                  <a:cxn ang="T11">
                    <a:pos x="T2" y="T3"/>
                  </a:cxn>
                  <a:cxn ang="T12">
                    <a:pos x="T4" y="T5"/>
                  </a:cxn>
                  <a:cxn ang="T13">
                    <a:pos x="T6" y="T7"/>
                  </a:cxn>
                  <a:cxn ang="T14">
                    <a:pos x="T8" y="T9"/>
                  </a:cxn>
                </a:cxnLst>
                <a:rect l="T15" t="T16" r="T17" b="T18"/>
                <a:pathLst>
                  <a:path w="21" h="5">
                    <a:moveTo>
                      <a:pt x="0" y="3"/>
                    </a:moveTo>
                    <a:lnTo>
                      <a:pt x="10" y="0"/>
                    </a:lnTo>
                    <a:lnTo>
                      <a:pt x="21" y="3"/>
                    </a:lnTo>
                    <a:lnTo>
                      <a:pt x="12" y="5"/>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6" name="Freeform 576"/>
              <p:cNvSpPr>
                <a:spLocks/>
              </p:cNvSpPr>
              <p:nvPr/>
            </p:nvSpPr>
            <p:spPr bwMode="auto">
              <a:xfrm>
                <a:off x="3518" y="2746"/>
                <a:ext cx="10" cy="10"/>
              </a:xfrm>
              <a:custGeom>
                <a:avLst/>
                <a:gdLst>
                  <a:gd name="T0" fmla="*/ 10 w 10"/>
                  <a:gd name="T1" fmla="*/ 0 h 10"/>
                  <a:gd name="T2" fmla="*/ 0 w 10"/>
                  <a:gd name="T3" fmla="*/ 2 h 10"/>
                  <a:gd name="T4" fmla="*/ 0 w 10"/>
                  <a:gd name="T5" fmla="*/ 10 h 10"/>
                  <a:gd name="T6" fmla="*/ 10 w 10"/>
                  <a:gd name="T7" fmla="*/ 7 h 10"/>
                  <a:gd name="T8" fmla="*/ 10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10" y="0"/>
                    </a:moveTo>
                    <a:lnTo>
                      <a:pt x="0" y="2"/>
                    </a:lnTo>
                    <a:lnTo>
                      <a:pt x="0" y="10"/>
                    </a:lnTo>
                    <a:lnTo>
                      <a:pt x="10" y="7"/>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7" name="Freeform 577"/>
              <p:cNvSpPr>
                <a:spLocks/>
              </p:cNvSpPr>
              <p:nvPr/>
            </p:nvSpPr>
            <p:spPr bwMode="auto">
              <a:xfrm>
                <a:off x="3518" y="2819"/>
                <a:ext cx="21" cy="7"/>
              </a:xfrm>
              <a:custGeom>
                <a:avLst/>
                <a:gdLst>
                  <a:gd name="T0" fmla="*/ 0 w 21"/>
                  <a:gd name="T1" fmla="*/ 3 h 7"/>
                  <a:gd name="T2" fmla="*/ 10 w 21"/>
                  <a:gd name="T3" fmla="*/ 0 h 7"/>
                  <a:gd name="T4" fmla="*/ 21 w 21"/>
                  <a:gd name="T5" fmla="*/ 5 h 7"/>
                  <a:gd name="T6" fmla="*/ 12 w 21"/>
                  <a:gd name="T7" fmla="*/ 7 h 7"/>
                  <a:gd name="T8" fmla="*/ 0 w 21"/>
                  <a:gd name="T9" fmla="*/ 3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3"/>
                    </a:moveTo>
                    <a:lnTo>
                      <a:pt x="10" y="0"/>
                    </a:lnTo>
                    <a:lnTo>
                      <a:pt x="21" y="5"/>
                    </a:lnTo>
                    <a:lnTo>
                      <a:pt x="12" y="7"/>
                    </a:lnTo>
                    <a:lnTo>
                      <a:pt x="0" y="3"/>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8" name="Freeform 578"/>
              <p:cNvSpPr>
                <a:spLocks/>
              </p:cNvSpPr>
              <p:nvPr/>
            </p:nvSpPr>
            <p:spPr bwMode="auto">
              <a:xfrm>
                <a:off x="3518" y="2815"/>
                <a:ext cx="10" cy="7"/>
              </a:xfrm>
              <a:custGeom>
                <a:avLst/>
                <a:gdLst>
                  <a:gd name="T0" fmla="*/ 10 w 10"/>
                  <a:gd name="T1" fmla="*/ 0 h 7"/>
                  <a:gd name="T2" fmla="*/ 0 w 10"/>
                  <a:gd name="T3" fmla="*/ 2 h 7"/>
                  <a:gd name="T4" fmla="*/ 0 w 10"/>
                  <a:gd name="T5" fmla="*/ 7 h 7"/>
                  <a:gd name="T6" fmla="*/ 10 w 10"/>
                  <a:gd name="T7" fmla="*/ 4 h 7"/>
                  <a:gd name="T8" fmla="*/ 1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0" y="0"/>
                    </a:moveTo>
                    <a:lnTo>
                      <a:pt x="0" y="2"/>
                    </a:lnTo>
                    <a:lnTo>
                      <a:pt x="0" y="7"/>
                    </a:lnTo>
                    <a:lnTo>
                      <a:pt x="10" y="4"/>
                    </a:lnTo>
                    <a:lnTo>
                      <a:pt x="10" y="0"/>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19" name="Freeform 579"/>
              <p:cNvSpPr>
                <a:spLocks/>
              </p:cNvSpPr>
              <p:nvPr/>
            </p:nvSpPr>
            <p:spPr bwMode="auto">
              <a:xfrm>
                <a:off x="3509" y="2732"/>
                <a:ext cx="519" cy="163"/>
              </a:xfrm>
              <a:custGeom>
                <a:avLst/>
                <a:gdLst>
                  <a:gd name="T0" fmla="*/ 519 w 519"/>
                  <a:gd name="T1" fmla="*/ 160 h 163"/>
                  <a:gd name="T2" fmla="*/ 9 w 519"/>
                  <a:gd name="T3" fmla="*/ 0 h 163"/>
                  <a:gd name="T4" fmla="*/ 0 w 519"/>
                  <a:gd name="T5" fmla="*/ 2 h 163"/>
                  <a:gd name="T6" fmla="*/ 507 w 519"/>
                  <a:gd name="T7" fmla="*/ 163 h 163"/>
                  <a:gd name="T8" fmla="*/ 519 w 519"/>
                  <a:gd name="T9" fmla="*/ 160 h 163"/>
                  <a:gd name="T10" fmla="*/ 0 60000 65536"/>
                  <a:gd name="T11" fmla="*/ 0 60000 65536"/>
                  <a:gd name="T12" fmla="*/ 0 60000 65536"/>
                  <a:gd name="T13" fmla="*/ 0 60000 65536"/>
                  <a:gd name="T14" fmla="*/ 0 60000 65536"/>
                  <a:gd name="T15" fmla="*/ 0 w 519"/>
                  <a:gd name="T16" fmla="*/ 0 h 163"/>
                  <a:gd name="T17" fmla="*/ 519 w 519"/>
                  <a:gd name="T18" fmla="*/ 163 h 163"/>
                </a:gdLst>
                <a:ahLst/>
                <a:cxnLst>
                  <a:cxn ang="T10">
                    <a:pos x="T0" y="T1"/>
                  </a:cxn>
                  <a:cxn ang="T11">
                    <a:pos x="T2" y="T3"/>
                  </a:cxn>
                  <a:cxn ang="T12">
                    <a:pos x="T4" y="T5"/>
                  </a:cxn>
                  <a:cxn ang="T13">
                    <a:pos x="T6" y="T7"/>
                  </a:cxn>
                  <a:cxn ang="T14">
                    <a:pos x="T8" y="T9"/>
                  </a:cxn>
                </a:cxnLst>
                <a:rect l="T15" t="T16" r="T17" b="T18"/>
                <a:pathLst>
                  <a:path w="519" h="163">
                    <a:moveTo>
                      <a:pt x="519" y="160"/>
                    </a:moveTo>
                    <a:lnTo>
                      <a:pt x="9" y="0"/>
                    </a:lnTo>
                    <a:lnTo>
                      <a:pt x="0" y="2"/>
                    </a:lnTo>
                    <a:lnTo>
                      <a:pt x="507" y="163"/>
                    </a:lnTo>
                    <a:lnTo>
                      <a:pt x="519" y="16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0" name="Freeform 580"/>
              <p:cNvSpPr>
                <a:spLocks/>
              </p:cNvSpPr>
              <p:nvPr/>
            </p:nvSpPr>
            <p:spPr bwMode="auto">
              <a:xfrm>
                <a:off x="4016" y="2892"/>
                <a:ext cx="12" cy="109"/>
              </a:xfrm>
              <a:custGeom>
                <a:avLst/>
                <a:gdLst>
                  <a:gd name="T0" fmla="*/ 0 w 12"/>
                  <a:gd name="T1" fmla="*/ 3 h 109"/>
                  <a:gd name="T2" fmla="*/ 0 w 12"/>
                  <a:gd name="T3" fmla="*/ 109 h 109"/>
                  <a:gd name="T4" fmla="*/ 12 w 12"/>
                  <a:gd name="T5" fmla="*/ 107 h 109"/>
                  <a:gd name="T6" fmla="*/ 12 w 12"/>
                  <a:gd name="T7" fmla="*/ 0 h 109"/>
                  <a:gd name="T8" fmla="*/ 0 w 12"/>
                  <a:gd name="T9" fmla="*/ 3 h 109"/>
                  <a:gd name="T10" fmla="*/ 0 60000 65536"/>
                  <a:gd name="T11" fmla="*/ 0 60000 65536"/>
                  <a:gd name="T12" fmla="*/ 0 60000 65536"/>
                  <a:gd name="T13" fmla="*/ 0 60000 65536"/>
                  <a:gd name="T14" fmla="*/ 0 60000 65536"/>
                  <a:gd name="T15" fmla="*/ 0 w 12"/>
                  <a:gd name="T16" fmla="*/ 0 h 109"/>
                  <a:gd name="T17" fmla="*/ 12 w 12"/>
                  <a:gd name="T18" fmla="*/ 109 h 109"/>
                </a:gdLst>
                <a:ahLst/>
                <a:cxnLst>
                  <a:cxn ang="T10">
                    <a:pos x="T0" y="T1"/>
                  </a:cxn>
                  <a:cxn ang="T11">
                    <a:pos x="T2" y="T3"/>
                  </a:cxn>
                  <a:cxn ang="T12">
                    <a:pos x="T4" y="T5"/>
                  </a:cxn>
                  <a:cxn ang="T13">
                    <a:pos x="T6" y="T7"/>
                  </a:cxn>
                  <a:cxn ang="T14">
                    <a:pos x="T8" y="T9"/>
                  </a:cxn>
                </a:cxnLst>
                <a:rect l="T15" t="T16" r="T17" b="T18"/>
                <a:pathLst>
                  <a:path w="12" h="109">
                    <a:moveTo>
                      <a:pt x="0" y="3"/>
                    </a:moveTo>
                    <a:lnTo>
                      <a:pt x="0" y="109"/>
                    </a:lnTo>
                    <a:lnTo>
                      <a:pt x="12" y="107"/>
                    </a:lnTo>
                    <a:lnTo>
                      <a:pt x="12" y="0"/>
                    </a:lnTo>
                    <a:lnTo>
                      <a:pt x="0" y="3"/>
                    </a:ln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1" name="Freeform 581"/>
              <p:cNvSpPr>
                <a:spLocks noEditPoints="1"/>
              </p:cNvSpPr>
              <p:nvPr/>
            </p:nvSpPr>
            <p:spPr bwMode="auto">
              <a:xfrm>
                <a:off x="3509" y="2734"/>
                <a:ext cx="507" cy="267"/>
              </a:xfrm>
              <a:custGeom>
                <a:avLst/>
                <a:gdLst>
                  <a:gd name="T0" fmla="*/ 0 w 507"/>
                  <a:gd name="T1" fmla="*/ 0 h 267"/>
                  <a:gd name="T2" fmla="*/ 0 w 507"/>
                  <a:gd name="T3" fmla="*/ 102 h 267"/>
                  <a:gd name="T4" fmla="*/ 507 w 507"/>
                  <a:gd name="T5" fmla="*/ 267 h 267"/>
                  <a:gd name="T6" fmla="*/ 507 w 507"/>
                  <a:gd name="T7" fmla="*/ 161 h 267"/>
                  <a:gd name="T8" fmla="*/ 0 w 507"/>
                  <a:gd name="T9" fmla="*/ 0 h 267"/>
                  <a:gd name="T10" fmla="*/ 21 w 507"/>
                  <a:gd name="T11" fmla="*/ 92 h 267"/>
                  <a:gd name="T12" fmla="*/ 9 w 507"/>
                  <a:gd name="T13" fmla="*/ 88 h 267"/>
                  <a:gd name="T14" fmla="*/ 9 w 507"/>
                  <a:gd name="T15" fmla="*/ 81 h 267"/>
                  <a:gd name="T16" fmla="*/ 21 w 507"/>
                  <a:gd name="T17" fmla="*/ 85 h 267"/>
                  <a:gd name="T18" fmla="*/ 21 w 507"/>
                  <a:gd name="T19" fmla="*/ 92 h 267"/>
                  <a:gd name="T20" fmla="*/ 21 w 507"/>
                  <a:gd name="T21" fmla="*/ 24 h 267"/>
                  <a:gd name="T22" fmla="*/ 9 w 507"/>
                  <a:gd name="T23" fmla="*/ 22 h 267"/>
                  <a:gd name="T24" fmla="*/ 9 w 507"/>
                  <a:gd name="T25" fmla="*/ 14 h 267"/>
                  <a:gd name="T26" fmla="*/ 21 w 507"/>
                  <a:gd name="T27" fmla="*/ 19 h 267"/>
                  <a:gd name="T28" fmla="*/ 21 w 507"/>
                  <a:gd name="T29" fmla="*/ 24 h 267"/>
                  <a:gd name="T30" fmla="*/ 498 w 507"/>
                  <a:gd name="T31" fmla="*/ 246 h 267"/>
                  <a:gd name="T32" fmla="*/ 486 w 507"/>
                  <a:gd name="T33" fmla="*/ 243 h 267"/>
                  <a:gd name="T34" fmla="*/ 486 w 507"/>
                  <a:gd name="T35" fmla="*/ 236 h 267"/>
                  <a:gd name="T36" fmla="*/ 498 w 507"/>
                  <a:gd name="T37" fmla="*/ 241 h 267"/>
                  <a:gd name="T38" fmla="*/ 498 w 507"/>
                  <a:gd name="T39" fmla="*/ 246 h 267"/>
                  <a:gd name="T40" fmla="*/ 498 w 507"/>
                  <a:gd name="T41" fmla="*/ 180 h 267"/>
                  <a:gd name="T42" fmla="*/ 486 w 507"/>
                  <a:gd name="T43" fmla="*/ 175 h 267"/>
                  <a:gd name="T44" fmla="*/ 486 w 507"/>
                  <a:gd name="T45" fmla="*/ 170 h 267"/>
                  <a:gd name="T46" fmla="*/ 498 w 507"/>
                  <a:gd name="T47" fmla="*/ 173 h 267"/>
                  <a:gd name="T48" fmla="*/ 498 w 507"/>
                  <a:gd name="T49" fmla="*/ 180 h 2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267"/>
                  <a:gd name="T77" fmla="*/ 507 w 507"/>
                  <a:gd name="T78" fmla="*/ 267 h 2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267">
                    <a:moveTo>
                      <a:pt x="0" y="0"/>
                    </a:moveTo>
                    <a:lnTo>
                      <a:pt x="0" y="102"/>
                    </a:lnTo>
                    <a:lnTo>
                      <a:pt x="507" y="267"/>
                    </a:lnTo>
                    <a:lnTo>
                      <a:pt x="507" y="161"/>
                    </a:lnTo>
                    <a:lnTo>
                      <a:pt x="0" y="0"/>
                    </a:lnTo>
                    <a:close/>
                    <a:moveTo>
                      <a:pt x="21" y="92"/>
                    </a:moveTo>
                    <a:lnTo>
                      <a:pt x="9" y="88"/>
                    </a:lnTo>
                    <a:lnTo>
                      <a:pt x="9" y="81"/>
                    </a:lnTo>
                    <a:lnTo>
                      <a:pt x="21" y="85"/>
                    </a:lnTo>
                    <a:lnTo>
                      <a:pt x="21" y="92"/>
                    </a:lnTo>
                    <a:close/>
                    <a:moveTo>
                      <a:pt x="21" y="24"/>
                    </a:moveTo>
                    <a:lnTo>
                      <a:pt x="9" y="22"/>
                    </a:lnTo>
                    <a:lnTo>
                      <a:pt x="9" y="14"/>
                    </a:lnTo>
                    <a:lnTo>
                      <a:pt x="21" y="19"/>
                    </a:lnTo>
                    <a:lnTo>
                      <a:pt x="21" y="24"/>
                    </a:lnTo>
                    <a:close/>
                    <a:moveTo>
                      <a:pt x="498" y="246"/>
                    </a:moveTo>
                    <a:lnTo>
                      <a:pt x="486" y="243"/>
                    </a:lnTo>
                    <a:lnTo>
                      <a:pt x="486" y="236"/>
                    </a:lnTo>
                    <a:lnTo>
                      <a:pt x="498" y="241"/>
                    </a:lnTo>
                    <a:lnTo>
                      <a:pt x="498" y="246"/>
                    </a:lnTo>
                    <a:close/>
                    <a:moveTo>
                      <a:pt x="498" y="180"/>
                    </a:moveTo>
                    <a:lnTo>
                      <a:pt x="486" y="175"/>
                    </a:lnTo>
                    <a:lnTo>
                      <a:pt x="486" y="170"/>
                    </a:lnTo>
                    <a:lnTo>
                      <a:pt x="498" y="173"/>
                    </a:lnTo>
                    <a:lnTo>
                      <a:pt x="498" y="180"/>
                    </a:lnTo>
                    <a:close/>
                  </a:path>
                </a:pathLst>
              </a:custGeom>
              <a:solidFill>
                <a:srgbClr val="262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2" name="Freeform 582"/>
              <p:cNvSpPr>
                <a:spLocks/>
              </p:cNvSpPr>
              <p:nvPr/>
            </p:nvSpPr>
            <p:spPr bwMode="auto">
              <a:xfrm>
                <a:off x="3768" y="2833"/>
                <a:ext cx="197" cy="135"/>
              </a:xfrm>
              <a:custGeom>
                <a:avLst/>
                <a:gdLst>
                  <a:gd name="T0" fmla="*/ 197 w 197"/>
                  <a:gd name="T1" fmla="*/ 57 h 135"/>
                  <a:gd name="T2" fmla="*/ 12 w 197"/>
                  <a:gd name="T3" fmla="*/ 0 h 135"/>
                  <a:gd name="T4" fmla="*/ 0 w 197"/>
                  <a:gd name="T5" fmla="*/ 17 h 135"/>
                  <a:gd name="T6" fmla="*/ 0 w 197"/>
                  <a:gd name="T7" fmla="*/ 57 h 135"/>
                  <a:gd name="T8" fmla="*/ 12 w 197"/>
                  <a:gd name="T9" fmla="*/ 76 h 135"/>
                  <a:gd name="T10" fmla="*/ 197 w 197"/>
                  <a:gd name="T11" fmla="*/ 135 h 135"/>
                  <a:gd name="T12" fmla="*/ 197 w 197"/>
                  <a:gd name="T13" fmla="*/ 57 h 135"/>
                  <a:gd name="T14" fmla="*/ 0 60000 65536"/>
                  <a:gd name="T15" fmla="*/ 0 60000 65536"/>
                  <a:gd name="T16" fmla="*/ 0 60000 65536"/>
                  <a:gd name="T17" fmla="*/ 0 60000 65536"/>
                  <a:gd name="T18" fmla="*/ 0 60000 65536"/>
                  <a:gd name="T19" fmla="*/ 0 60000 65536"/>
                  <a:gd name="T20" fmla="*/ 0 60000 65536"/>
                  <a:gd name="T21" fmla="*/ 0 w 197"/>
                  <a:gd name="T22" fmla="*/ 0 h 135"/>
                  <a:gd name="T23" fmla="*/ 197 w 197"/>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7" h="135">
                    <a:moveTo>
                      <a:pt x="197" y="57"/>
                    </a:moveTo>
                    <a:lnTo>
                      <a:pt x="12" y="0"/>
                    </a:lnTo>
                    <a:lnTo>
                      <a:pt x="0" y="17"/>
                    </a:lnTo>
                    <a:lnTo>
                      <a:pt x="0" y="57"/>
                    </a:lnTo>
                    <a:lnTo>
                      <a:pt x="12" y="76"/>
                    </a:lnTo>
                    <a:lnTo>
                      <a:pt x="197" y="135"/>
                    </a:lnTo>
                    <a:lnTo>
                      <a:pt x="197" y="57"/>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3" name="Freeform 583"/>
              <p:cNvSpPr>
                <a:spLocks noEditPoints="1"/>
              </p:cNvSpPr>
              <p:nvPr/>
            </p:nvSpPr>
            <p:spPr bwMode="auto">
              <a:xfrm>
                <a:off x="3504" y="2638"/>
                <a:ext cx="914" cy="365"/>
              </a:xfrm>
              <a:custGeom>
                <a:avLst/>
                <a:gdLst>
                  <a:gd name="T0" fmla="*/ 67012 w 387"/>
                  <a:gd name="T1" fmla="*/ 9716 h 155"/>
                  <a:gd name="T2" fmla="*/ 35783 w 387"/>
                  <a:gd name="T3" fmla="*/ 0 h 155"/>
                  <a:gd name="T4" fmla="*/ 35554 w 387"/>
                  <a:gd name="T5" fmla="*/ 0 h 155"/>
                  <a:gd name="T6" fmla="*/ 3977 w 387"/>
                  <a:gd name="T7" fmla="*/ 7314 h 155"/>
                  <a:gd name="T8" fmla="*/ 4199 w 387"/>
                  <a:gd name="T9" fmla="*/ 7314 h 155"/>
                  <a:gd name="T10" fmla="*/ 1238 w 387"/>
                  <a:gd name="T11" fmla="*/ 6466 h 155"/>
                  <a:gd name="T12" fmla="*/ 1027 w 387"/>
                  <a:gd name="T13" fmla="*/ 6466 h 155"/>
                  <a:gd name="T14" fmla="*/ 156 w 387"/>
                  <a:gd name="T15" fmla="*/ 6671 h 155"/>
                  <a:gd name="T16" fmla="*/ 0 w 387"/>
                  <a:gd name="T17" fmla="*/ 7015 h 155"/>
                  <a:gd name="T18" fmla="*/ 0 w 387"/>
                  <a:gd name="T19" fmla="*/ 14324 h 155"/>
                  <a:gd name="T20" fmla="*/ 156 w 387"/>
                  <a:gd name="T21" fmla="*/ 14485 h 155"/>
                  <a:gd name="T22" fmla="*/ 37701 w 387"/>
                  <a:gd name="T23" fmla="*/ 26445 h 155"/>
                  <a:gd name="T24" fmla="*/ 37835 w 387"/>
                  <a:gd name="T25" fmla="*/ 26445 h 155"/>
                  <a:gd name="T26" fmla="*/ 38520 w 387"/>
                  <a:gd name="T27" fmla="*/ 26285 h 155"/>
                  <a:gd name="T28" fmla="*/ 38733 w 387"/>
                  <a:gd name="T29" fmla="*/ 26080 h 155"/>
                  <a:gd name="T30" fmla="*/ 38733 w 387"/>
                  <a:gd name="T31" fmla="*/ 24201 h 155"/>
                  <a:gd name="T32" fmla="*/ 38520 w 387"/>
                  <a:gd name="T33" fmla="*/ 24537 h 155"/>
                  <a:gd name="T34" fmla="*/ 67012 w 387"/>
                  <a:gd name="T35" fmla="*/ 18111 h 155"/>
                  <a:gd name="T36" fmla="*/ 67175 w 387"/>
                  <a:gd name="T37" fmla="*/ 17899 h 155"/>
                  <a:gd name="T38" fmla="*/ 67175 w 387"/>
                  <a:gd name="T39" fmla="*/ 9937 h 155"/>
                  <a:gd name="T40" fmla="*/ 67012 w 387"/>
                  <a:gd name="T41" fmla="*/ 9716 h 155"/>
                  <a:gd name="T42" fmla="*/ 67012 w 387"/>
                  <a:gd name="T43" fmla="*/ 17591 h 155"/>
                  <a:gd name="T44" fmla="*/ 38360 w 387"/>
                  <a:gd name="T45" fmla="*/ 24038 h 155"/>
                  <a:gd name="T46" fmla="*/ 38204 w 387"/>
                  <a:gd name="T47" fmla="*/ 24201 h 155"/>
                  <a:gd name="T48" fmla="*/ 38204 w 387"/>
                  <a:gd name="T49" fmla="*/ 26080 h 155"/>
                  <a:gd name="T50" fmla="*/ 38360 w 387"/>
                  <a:gd name="T51" fmla="*/ 25764 h 155"/>
                  <a:gd name="T52" fmla="*/ 37701 w 387"/>
                  <a:gd name="T53" fmla="*/ 25920 h 155"/>
                  <a:gd name="T54" fmla="*/ 37835 w 387"/>
                  <a:gd name="T55" fmla="*/ 25920 h 155"/>
                  <a:gd name="T56" fmla="*/ 368 w 387"/>
                  <a:gd name="T57" fmla="*/ 13957 h 155"/>
                  <a:gd name="T58" fmla="*/ 524 w 387"/>
                  <a:gd name="T59" fmla="*/ 14324 h 155"/>
                  <a:gd name="T60" fmla="*/ 524 w 387"/>
                  <a:gd name="T61" fmla="*/ 7015 h 155"/>
                  <a:gd name="T62" fmla="*/ 368 w 387"/>
                  <a:gd name="T63" fmla="*/ 7170 h 155"/>
                  <a:gd name="T64" fmla="*/ 1238 w 387"/>
                  <a:gd name="T65" fmla="*/ 7015 h 155"/>
                  <a:gd name="T66" fmla="*/ 1027 w 387"/>
                  <a:gd name="T67" fmla="*/ 7015 h 155"/>
                  <a:gd name="T68" fmla="*/ 3977 w 387"/>
                  <a:gd name="T69" fmla="*/ 7809 h 155"/>
                  <a:gd name="T70" fmla="*/ 3977 w 387"/>
                  <a:gd name="T71" fmla="*/ 7809 h 155"/>
                  <a:gd name="T72" fmla="*/ 35554 w 387"/>
                  <a:gd name="T73" fmla="*/ 495 h 155"/>
                  <a:gd name="T74" fmla="*/ 35554 w 387"/>
                  <a:gd name="T75" fmla="*/ 495 h 155"/>
                  <a:gd name="T76" fmla="*/ 67012 w 387"/>
                  <a:gd name="T77" fmla="*/ 10208 h 155"/>
                  <a:gd name="T78" fmla="*/ 66644 w 387"/>
                  <a:gd name="T79" fmla="*/ 9937 h 155"/>
                  <a:gd name="T80" fmla="*/ 66644 w 387"/>
                  <a:gd name="T81" fmla="*/ 17899 h 155"/>
                  <a:gd name="T82" fmla="*/ 67012 w 387"/>
                  <a:gd name="T83" fmla="*/ 17591 h 1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7"/>
                  <a:gd name="T127" fmla="*/ 0 h 155"/>
                  <a:gd name="T128" fmla="*/ 387 w 387"/>
                  <a:gd name="T129" fmla="*/ 155 h 15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7" h="155">
                    <a:moveTo>
                      <a:pt x="386" y="57"/>
                    </a:moveTo>
                    <a:cubicBezTo>
                      <a:pt x="206" y="0"/>
                      <a:pt x="206" y="0"/>
                      <a:pt x="206" y="0"/>
                    </a:cubicBezTo>
                    <a:cubicBezTo>
                      <a:pt x="205" y="0"/>
                      <a:pt x="205" y="0"/>
                      <a:pt x="205" y="0"/>
                    </a:cubicBezTo>
                    <a:cubicBezTo>
                      <a:pt x="23" y="43"/>
                      <a:pt x="23" y="43"/>
                      <a:pt x="23" y="43"/>
                    </a:cubicBezTo>
                    <a:cubicBezTo>
                      <a:pt x="24" y="43"/>
                      <a:pt x="24" y="43"/>
                      <a:pt x="24" y="43"/>
                    </a:cubicBezTo>
                    <a:cubicBezTo>
                      <a:pt x="7" y="38"/>
                      <a:pt x="7" y="38"/>
                      <a:pt x="7" y="38"/>
                    </a:cubicBezTo>
                    <a:cubicBezTo>
                      <a:pt x="6" y="38"/>
                      <a:pt x="6" y="38"/>
                      <a:pt x="6" y="38"/>
                    </a:cubicBezTo>
                    <a:cubicBezTo>
                      <a:pt x="1" y="39"/>
                      <a:pt x="1" y="39"/>
                      <a:pt x="1" y="39"/>
                    </a:cubicBezTo>
                    <a:cubicBezTo>
                      <a:pt x="1" y="39"/>
                      <a:pt x="0" y="40"/>
                      <a:pt x="0" y="41"/>
                    </a:cubicBezTo>
                    <a:cubicBezTo>
                      <a:pt x="0" y="84"/>
                      <a:pt x="0" y="84"/>
                      <a:pt x="0" y="84"/>
                    </a:cubicBezTo>
                    <a:cubicBezTo>
                      <a:pt x="0" y="84"/>
                      <a:pt x="1" y="85"/>
                      <a:pt x="1" y="85"/>
                    </a:cubicBezTo>
                    <a:cubicBezTo>
                      <a:pt x="217" y="155"/>
                      <a:pt x="217" y="155"/>
                      <a:pt x="217" y="155"/>
                    </a:cubicBezTo>
                    <a:cubicBezTo>
                      <a:pt x="218" y="155"/>
                      <a:pt x="218" y="155"/>
                      <a:pt x="218" y="155"/>
                    </a:cubicBezTo>
                    <a:cubicBezTo>
                      <a:pt x="222" y="154"/>
                      <a:pt x="222" y="154"/>
                      <a:pt x="222" y="154"/>
                    </a:cubicBezTo>
                    <a:cubicBezTo>
                      <a:pt x="223" y="154"/>
                      <a:pt x="223" y="153"/>
                      <a:pt x="223" y="153"/>
                    </a:cubicBezTo>
                    <a:cubicBezTo>
                      <a:pt x="223" y="142"/>
                      <a:pt x="223" y="142"/>
                      <a:pt x="223" y="142"/>
                    </a:cubicBezTo>
                    <a:cubicBezTo>
                      <a:pt x="223" y="143"/>
                      <a:pt x="223" y="143"/>
                      <a:pt x="222" y="144"/>
                    </a:cubicBezTo>
                    <a:cubicBezTo>
                      <a:pt x="386" y="106"/>
                      <a:pt x="386" y="106"/>
                      <a:pt x="386" y="106"/>
                    </a:cubicBezTo>
                    <a:cubicBezTo>
                      <a:pt x="387" y="106"/>
                      <a:pt x="387" y="106"/>
                      <a:pt x="387" y="105"/>
                    </a:cubicBezTo>
                    <a:cubicBezTo>
                      <a:pt x="387" y="58"/>
                      <a:pt x="387" y="58"/>
                      <a:pt x="387" y="58"/>
                    </a:cubicBezTo>
                    <a:cubicBezTo>
                      <a:pt x="387" y="58"/>
                      <a:pt x="387" y="57"/>
                      <a:pt x="386" y="57"/>
                    </a:cubicBezTo>
                    <a:close/>
                    <a:moveTo>
                      <a:pt x="386" y="103"/>
                    </a:moveTo>
                    <a:cubicBezTo>
                      <a:pt x="221" y="141"/>
                      <a:pt x="221" y="141"/>
                      <a:pt x="221" y="141"/>
                    </a:cubicBezTo>
                    <a:cubicBezTo>
                      <a:pt x="221" y="141"/>
                      <a:pt x="220" y="141"/>
                      <a:pt x="220" y="142"/>
                    </a:cubicBezTo>
                    <a:cubicBezTo>
                      <a:pt x="220" y="153"/>
                      <a:pt x="220" y="153"/>
                      <a:pt x="220" y="153"/>
                    </a:cubicBezTo>
                    <a:cubicBezTo>
                      <a:pt x="220" y="152"/>
                      <a:pt x="221" y="151"/>
                      <a:pt x="221" y="151"/>
                    </a:cubicBezTo>
                    <a:cubicBezTo>
                      <a:pt x="217" y="152"/>
                      <a:pt x="217" y="152"/>
                      <a:pt x="217" y="152"/>
                    </a:cubicBezTo>
                    <a:cubicBezTo>
                      <a:pt x="218" y="152"/>
                      <a:pt x="218" y="152"/>
                      <a:pt x="218" y="152"/>
                    </a:cubicBezTo>
                    <a:cubicBezTo>
                      <a:pt x="2" y="82"/>
                      <a:pt x="2" y="82"/>
                      <a:pt x="2" y="82"/>
                    </a:cubicBezTo>
                    <a:cubicBezTo>
                      <a:pt x="3" y="82"/>
                      <a:pt x="3" y="83"/>
                      <a:pt x="3" y="84"/>
                    </a:cubicBezTo>
                    <a:cubicBezTo>
                      <a:pt x="3" y="41"/>
                      <a:pt x="3" y="41"/>
                      <a:pt x="3" y="41"/>
                    </a:cubicBezTo>
                    <a:cubicBezTo>
                      <a:pt x="3" y="41"/>
                      <a:pt x="3" y="42"/>
                      <a:pt x="2" y="42"/>
                    </a:cubicBezTo>
                    <a:cubicBezTo>
                      <a:pt x="7" y="41"/>
                      <a:pt x="7" y="41"/>
                      <a:pt x="7" y="41"/>
                    </a:cubicBezTo>
                    <a:cubicBezTo>
                      <a:pt x="6" y="41"/>
                      <a:pt x="6" y="41"/>
                      <a:pt x="6" y="41"/>
                    </a:cubicBezTo>
                    <a:cubicBezTo>
                      <a:pt x="23" y="46"/>
                      <a:pt x="23" y="46"/>
                      <a:pt x="23" y="46"/>
                    </a:cubicBezTo>
                    <a:cubicBezTo>
                      <a:pt x="23" y="46"/>
                      <a:pt x="23" y="46"/>
                      <a:pt x="23" y="46"/>
                    </a:cubicBezTo>
                    <a:cubicBezTo>
                      <a:pt x="205" y="3"/>
                      <a:pt x="205" y="3"/>
                      <a:pt x="205" y="3"/>
                    </a:cubicBezTo>
                    <a:cubicBezTo>
                      <a:pt x="205" y="3"/>
                      <a:pt x="205" y="3"/>
                      <a:pt x="205" y="3"/>
                    </a:cubicBezTo>
                    <a:cubicBezTo>
                      <a:pt x="386" y="60"/>
                      <a:pt x="386" y="60"/>
                      <a:pt x="386" y="60"/>
                    </a:cubicBezTo>
                    <a:cubicBezTo>
                      <a:pt x="385" y="60"/>
                      <a:pt x="384" y="59"/>
                      <a:pt x="384" y="58"/>
                    </a:cubicBezTo>
                    <a:cubicBezTo>
                      <a:pt x="384" y="105"/>
                      <a:pt x="384" y="105"/>
                      <a:pt x="384" y="105"/>
                    </a:cubicBezTo>
                    <a:cubicBezTo>
                      <a:pt x="384" y="104"/>
                      <a:pt x="385" y="104"/>
                      <a:pt x="386" y="10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4" name="Freeform 584"/>
              <p:cNvSpPr>
                <a:spLocks/>
              </p:cNvSpPr>
              <p:nvPr/>
            </p:nvSpPr>
            <p:spPr bwMode="auto">
              <a:xfrm>
                <a:off x="4054" y="2857"/>
                <a:ext cx="326" cy="73"/>
              </a:xfrm>
              <a:custGeom>
                <a:avLst/>
                <a:gdLst>
                  <a:gd name="T0" fmla="*/ 324 w 326"/>
                  <a:gd name="T1" fmla="*/ 0 h 73"/>
                  <a:gd name="T2" fmla="*/ 0 w 326"/>
                  <a:gd name="T3" fmla="*/ 73 h 73"/>
                  <a:gd name="T4" fmla="*/ 3 w 326"/>
                  <a:gd name="T5" fmla="*/ 73 h 73"/>
                  <a:gd name="T6" fmla="*/ 326 w 326"/>
                  <a:gd name="T7" fmla="*/ 0 h 73"/>
                  <a:gd name="T8" fmla="*/ 324 w 326"/>
                  <a:gd name="T9" fmla="*/ 0 h 73"/>
                  <a:gd name="T10" fmla="*/ 0 60000 65536"/>
                  <a:gd name="T11" fmla="*/ 0 60000 65536"/>
                  <a:gd name="T12" fmla="*/ 0 60000 65536"/>
                  <a:gd name="T13" fmla="*/ 0 60000 65536"/>
                  <a:gd name="T14" fmla="*/ 0 60000 65536"/>
                  <a:gd name="T15" fmla="*/ 0 w 326"/>
                  <a:gd name="T16" fmla="*/ 0 h 73"/>
                  <a:gd name="T17" fmla="*/ 326 w 326"/>
                  <a:gd name="T18" fmla="*/ 73 h 73"/>
                </a:gdLst>
                <a:ahLst/>
                <a:cxnLst>
                  <a:cxn ang="T10">
                    <a:pos x="T0" y="T1"/>
                  </a:cxn>
                  <a:cxn ang="T11">
                    <a:pos x="T2" y="T3"/>
                  </a:cxn>
                  <a:cxn ang="T12">
                    <a:pos x="T4" y="T5"/>
                  </a:cxn>
                  <a:cxn ang="T13">
                    <a:pos x="T6" y="T7"/>
                  </a:cxn>
                  <a:cxn ang="T14">
                    <a:pos x="T8" y="T9"/>
                  </a:cxn>
                </a:cxnLst>
                <a:rect l="T15" t="T16" r="T17" b="T18"/>
                <a:pathLst>
                  <a:path w="326" h="73">
                    <a:moveTo>
                      <a:pt x="324" y="0"/>
                    </a:moveTo>
                    <a:lnTo>
                      <a:pt x="0" y="73"/>
                    </a:lnTo>
                    <a:lnTo>
                      <a:pt x="3" y="73"/>
                    </a:lnTo>
                    <a:lnTo>
                      <a:pt x="326" y="0"/>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5" name="Freeform 585"/>
              <p:cNvSpPr>
                <a:spLocks/>
              </p:cNvSpPr>
              <p:nvPr/>
            </p:nvSpPr>
            <p:spPr bwMode="auto">
              <a:xfrm>
                <a:off x="4057" y="2857"/>
                <a:ext cx="323" cy="80"/>
              </a:xfrm>
              <a:custGeom>
                <a:avLst/>
                <a:gdLst>
                  <a:gd name="T0" fmla="*/ 323 w 323"/>
                  <a:gd name="T1" fmla="*/ 0 h 80"/>
                  <a:gd name="T2" fmla="*/ 0 w 323"/>
                  <a:gd name="T3" fmla="*/ 73 h 80"/>
                  <a:gd name="T4" fmla="*/ 0 w 323"/>
                  <a:gd name="T5" fmla="*/ 80 h 80"/>
                  <a:gd name="T6" fmla="*/ 323 w 323"/>
                  <a:gd name="T7" fmla="*/ 7 h 80"/>
                  <a:gd name="T8" fmla="*/ 323 w 323"/>
                  <a:gd name="T9" fmla="*/ 0 h 80"/>
                  <a:gd name="T10" fmla="*/ 0 60000 65536"/>
                  <a:gd name="T11" fmla="*/ 0 60000 65536"/>
                  <a:gd name="T12" fmla="*/ 0 60000 65536"/>
                  <a:gd name="T13" fmla="*/ 0 60000 65536"/>
                  <a:gd name="T14" fmla="*/ 0 60000 65536"/>
                  <a:gd name="T15" fmla="*/ 0 w 323"/>
                  <a:gd name="T16" fmla="*/ 0 h 80"/>
                  <a:gd name="T17" fmla="*/ 323 w 323"/>
                  <a:gd name="T18" fmla="*/ 80 h 80"/>
                </a:gdLst>
                <a:ahLst/>
                <a:cxnLst>
                  <a:cxn ang="T10">
                    <a:pos x="T0" y="T1"/>
                  </a:cxn>
                  <a:cxn ang="T11">
                    <a:pos x="T2" y="T3"/>
                  </a:cxn>
                  <a:cxn ang="T12">
                    <a:pos x="T4" y="T5"/>
                  </a:cxn>
                  <a:cxn ang="T13">
                    <a:pos x="T6" y="T7"/>
                  </a:cxn>
                  <a:cxn ang="T14">
                    <a:pos x="T8" y="T9"/>
                  </a:cxn>
                </a:cxnLst>
                <a:rect l="T15" t="T16" r="T17" b="T18"/>
                <a:pathLst>
                  <a:path w="323" h="80">
                    <a:moveTo>
                      <a:pt x="323" y="0"/>
                    </a:moveTo>
                    <a:lnTo>
                      <a:pt x="0" y="73"/>
                    </a:lnTo>
                    <a:lnTo>
                      <a:pt x="0" y="80"/>
                    </a:lnTo>
                    <a:lnTo>
                      <a:pt x="323" y="7"/>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6" name="Freeform 586"/>
              <p:cNvSpPr>
                <a:spLocks/>
              </p:cNvSpPr>
              <p:nvPr/>
            </p:nvSpPr>
            <p:spPr bwMode="auto">
              <a:xfrm>
                <a:off x="4054" y="2930"/>
                <a:ext cx="3" cy="7"/>
              </a:xfrm>
              <a:custGeom>
                <a:avLst/>
                <a:gdLst>
                  <a:gd name="T0" fmla="*/ 0 w 3"/>
                  <a:gd name="T1" fmla="*/ 0 h 7"/>
                  <a:gd name="T2" fmla="*/ 0 w 3"/>
                  <a:gd name="T3" fmla="*/ 5 h 7"/>
                  <a:gd name="T4" fmla="*/ 3 w 3"/>
                  <a:gd name="T5" fmla="*/ 7 h 7"/>
                  <a:gd name="T6" fmla="*/ 3 w 3"/>
                  <a:gd name="T7" fmla="*/ 0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5"/>
                    </a:lnTo>
                    <a:lnTo>
                      <a:pt x="3" y="7"/>
                    </a:lnTo>
                    <a:lnTo>
                      <a:pt x="3" y="0"/>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7" name="Freeform 587"/>
              <p:cNvSpPr>
                <a:spLocks/>
              </p:cNvSpPr>
              <p:nvPr/>
            </p:nvSpPr>
            <p:spPr bwMode="auto">
              <a:xfrm>
                <a:off x="4054" y="2829"/>
                <a:ext cx="326" cy="75"/>
              </a:xfrm>
              <a:custGeom>
                <a:avLst/>
                <a:gdLst>
                  <a:gd name="T0" fmla="*/ 324 w 326"/>
                  <a:gd name="T1" fmla="*/ 0 h 75"/>
                  <a:gd name="T2" fmla="*/ 0 w 326"/>
                  <a:gd name="T3" fmla="*/ 73 h 75"/>
                  <a:gd name="T4" fmla="*/ 3 w 326"/>
                  <a:gd name="T5" fmla="*/ 75 h 75"/>
                  <a:gd name="T6" fmla="*/ 326 w 326"/>
                  <a:gd name="T7" fmla="*/ 2 h 75"/>
                  <a:gd name="T8" fmla="*/ 324 w 326"/>
                  <a:gd name="T9" fmla="*/ 0 h 75"/>
                  <a:gd name="T10" fmla="*/ 0 60000 65536"/>
                  <a:gd name="T11" fmla="*/ 0 60000 65536"/>
                  <a:gd name="T12" fmla="*/ 0 60000 65536"/>
                  <a:gd name="T13" fmla="*/ 0 60000 65536"/>
                  <a:gd name="T14" fmla="*/ 0 60000 65536"/>
                  <a:gd name="T15" fmla="*/ 0 w 326"/>
                  <a:gd name="T16" fmla="*/ 0 h 75"/>
                  <a:gd name="T17" fmla="*/ 326 w 326"/>
                  <a:gd name="T18" fmla="*/ 75 h 75"/>
                </a:gdLst>
                <a:ahLst/>
                <a:cxnLst>
                  <a:cxn ang="T10">
                    <a:pos x="T0" y="T1"/>
                  </a:cxn>
                  <a:cxn ang="T11">
                    <a:pos x="T2" y="T3"/>
                  </a:cxn>
                  <a:cxn ang="T12">
                    <a:pos x="T4" y="T5"/>
                  </a:cxn>
                  <a:cxn ang="T13">
                    <a:pos x="T6" y="T7"/>
                  </a:cxn>
                  <a:cxn ang="T14">
                    <a:pos x="T8" y="T9"/>
                  </a:cxn>
                </a:cxnLst>
                <a:rect l="T15" t="T16" r="T17" b="T18"/>
                <a:pathLst>
                  <a:path w="326" h="75">
                    <a:moveTo>
                      <a:pt x="324" y="0"/>
                    </a:moveTo>
                    <a:lnTo>
                      <a:pt x="0" y="73"/>
                    </a:lnTo>
                    <a:lnTo>
                      <a:pt x="3" y="75"/>
                    </a:lnTo>
                    <a:lnTo>
                      <a:pt x="326" y="2"/>
                    </a:lnTo>
                    <a:lnTo>
                      <a:pt x="324" y="0"/>
                    </a:lnTo>
                    <a:close/>
                  </a:path>
                </a:pathLst>
              </a:custGeom>
              <a:solidFill>
                <a:srgbClr val="DFE0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8" name="Freeform 588"/>
              <p:cNvSpPr>
                <a:spLocks/>
              </p:cNvSpPr>
              <p:nvPr/>
            </p:nvSpPr>
            <p:spPr bwMode="auto">
              <a:xfrm>
                <a:off x="4057" y="2831"/>
                <a:ext cx="323" cy="78"/>
              </a:xfrm>
              <a:custGeom>
                <a:avLst/>
                <a:gdLst>
                  <a:gd name="T0" fmla="*/ 323 w 323"/>
                  <a:gd name="T1" fmla="*/ 0 h 78"/>
                  <a:gd name="T2" fmla="*/ 0 w 323"/>
                  <a:gd name="T3" fmla="*/ 73 h 78"/>
                  <a:gd name="T4" fmla="*/ 0 w 323"/>
                  <a:gd name="T5" fmla="*/ 78 h 78"/>
                  <a:gd name="T6" fmla="*/ 323 w 323"/>
                  <a:gd name="T7" fmla="*/ 5 h 78"/>
                  <a:gd name="T8" fmla="*/ 323 w 323"/>
                  <a:gd name="T9" fmla="*/ 0 h 78"/>
                  <a:gd name="T10" fmla="*/ 0 60000 65536"/>
                  <a:gd name="T11" fmla="*/ 0 60000 65536"/>
                  <a:gd name="T12" fmla="*/ 0 60000 65536"/>
                  <a:gd name="T13" fmla="*/ 0 60000 65536"/>
                  <a:gd name="T14" fmla="*/ 0 60000 65536"/>
                  <a:gd name="T15" fmla="*/ 0 w 323"/>
                  <a:gd name="T16" fmla="*/ 0 h 78"/>
                  <a:gd name="T17" fmla="*/ 323 w 323"/>
                  <a:gd name="T18" fmla="*/ 78 h 78"/>
                </a:gdLst>
                <a:ahLst/>
                <a:cxnLst>
                  <a:cxn ang="T10">
                    <a:pos x="T0" y="T1"/>
                  </a:cxn>
                  <a:cxn ang="T11">
                    <a:pos x="T2" y="T3"/>
                  </a:cxn>
                  <a:cxn ang="T12">
                    <a:pos x="T4" y="T5"/>
                  </a:cxn>
                  <a:cxn ang="T13">
                    <a:pos x="T6" y="T7"/>
                  </a:cxn>
                  <a:cxn ang="T14">
                    <a:pos x="T8" y="T9"/>
                  </a:cxn>
                </a:cxnLst>
                <a:rect l="T15" t="T16" r="T17" b="T18"/>
                <a:pathLst>
                  <a:path w="323" h="78">
                    <a:moveTo>
                      <a:pt x="323" y="0"/>
                    </a:moveTo>
                    <a:lnTo>
                      <a:pt x="0" y="73"/>
                    </a:lnTo>
                    <a:lnTo>
                      <a:pt x="0" y="78"/>
                    </a:lnTo>
                    <a:lnTo>
                      <a:pt x="323" y="5"/>
                    </a:lnTo>
                    <a:lnTo>
                      <a:pt x="323" y="0"/>
                    </a:lnTo>
                    <a:close/>
                  </a:path>
                </a:pathLst>
              </a:custGeom>
              <a:solidFill>
                <a:srgbClr val="646C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29" name="Freeform 589"/>
              <p:cNvSpPr>
                <a:spLocks/>
              </p:cNvSpPr>
              <p:nvPr/>
            </p:nvSpPr>
            <p:spPr bwMode="auto">
              <a:xfrm>
                <a:off x="4054" y="2902"/>
                <a:ext cx="3" cy="7"/>
              </a:xfrm>
              <a:custGeom>
                <a:avLst/>
                <a:gdLst>
                  <a:gd name="T0" fmla="*/ 0 w 3"/>
                  <a:gd name="T1" fmla="*/ 0 h 7"/>
                  <a:gd name="T2" fmla="*/ 0 w 3"/>
                  <a:gd name="T3" fmla="*/ 7 h 7"/>
                  <a:gd name="T4" fmla="*/ 3 w 3"/>
                  <a:gd name="T5" fmla="*/ 7 h 7"/>
                  <a:gd name="T6" fmla="*/ 3 w 3"/>
                  <a:gd name="T7" fmla="*/ 2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0"/>
                    </a:moveTo>
                    <a:lnTo>
                      <a:pt x="0" y="7"/>
                    </a:lnTo>
                    <a:lnTo>
                      <a:pt x="3" y="7"/>
                    </a:lnTo>
                    <a:lnTo>
                      <a:pt x="3" y="2"/>
                    </a:lnTo>
                    <a:lnTo>
                      <a:pt x="0" y="0"/>
                    </a:lnTo>
                    <a:close/>
                  </a:path>
                </a:pathLst>
              </a:custGeom>
              <a:solidFill>
                <a:srgbClr val="A6AC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0" name="Freeform 590"/>
              <p:cNvSpPr>
                <a:spLocks/>
              </p:cNvSpPr>
              <p:nvPr/>
            </p:nvSpPr>
            <p:spPr bwMode="auto">
              <a:xfrm>
                <a:off x="3884" y="2897"/>
                <a:ext cx="14" cy="17"/>
              </a:xfrm>
              <a:custGeom>
                <a:avLst/>
                <a:gdLst>
                  <a:gd name="T0" fmla="*/ 828 w 6"/>
                  <a:gd name="T1" fmla="*/ 590 h 7"/>
                  <a:gd name="T2" fmla="*/ 469 w 6"/>
                  <a:gd name="T3" fmla="*/ 1433 h 7"/>
                  <a:gd name="T4" fmla="*/ 0 w 6"/>
                  <a:gd name="T5" fmla="*/ 831 h 7"/>
                  <a:gd name="T6" fmla="*/ 355 w 6"/>
                  <a:gd name="T7" fmla="*/ 0 h 7"/>
                  <a:gd name="T8" fmla="*/ 828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5" y="3"/>
                    </a:moveTo>
                    <a:cubicBezTo>
                      <a:pt x="6" y="5"/>
                      <a:pt x="5" y="7"/>
                      <a:pt x="3" y="7"/>
                    </a:cubicBezTo>
                    <a:cubicBezTo>
                      <a:pt x="2" y="7"/>
                      <a:pt x="0" y="6"/>
                      <a:pt x="0" y="4"/>
                    </a:cubicBezTo>
                    <a:cubicBezTo>
                      <a:pt x="0" y="2"/>
                      <a:pt x="0" y="0"/>
                      <a:pt x="2" y="0"/>
                    </a:cubicBezTo>
                    <a:cubicBezTo>
                      <a:pt x="3" y="0"/>
                      <a:pt x="5" y="1"/>
                      <a:pt x="5"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1" name="Freeform 591"/>
              <p:cNvSpPr>
                <a:spLocks noEditPoints="1"/>
              </p:cNvSpPr>
              <p:nvPr/>
            </p:nvSpPr>
            <p:spPr bwMode="auto">
              <a:xfrm>
                <a:off x="3882" y="2895"/>
                <a:ext cx="16" cy="21"/>
              </a:xfrm>
              <a:custGeom>
                <a:avLst/>
                <a:gdLst>
                  <a:gd name="T0" fmla="*/ 679 w 7"/>
                  <a:gd name="T1" fmla="*/ 621 h 9"/>
                  <a:gd name="T2" fmla="*/ 679 w 7"/>
                  <a:gd name="T3" fmla="*/ 1094 h 9"/>
                  <a:gd name="T4" fmla="*/ 574 w 7"/>
                  <a:gd name="T5" fmla="*/ 1094 h 9"/>
                  <a:gd name="T6" fmla="*/ 297 w 7"/>
                  <a:gd name="T7" fmla="*/ 828 h 9"/>
                  <a:gd name="T8" fmla="*/ 297 w 7"/>
                  <a:gd name="T9" fmla="*/ 355 h 9"/>
                  <a:gd name="T10" fmla="*/ 443 w 7"/>
                  <a:gd name="T11" fmla="*/ 355 h 9"/>
                  <a:gd name="T12" fmla="*/ 679 w 7"/>
                  <a:gd name="T13" fmla="*/ 621 h 9"/>
                  <a:gd name="T14" fmla="*/ 443 w 7"/>
                  <a:gd name="T15" fmla="*/ 0 h 9"/>
                  <a:gd name="T16" fmla="*/ 130 w 7"/>
                  <a:gd name="T17" fmla="*/ 152 h 9"/>
                  <a:gd name="T18" fmla="*/ 0 w 7"/>
                  <a:gd name="T19" fmla="*/ 828 h 9"/>
                  <a:gd name="T20" fmla="*/ 574 w 7"/>
                  <a:gd name="T21" fmla="*/ 1449 h 9"/>
                  <a:gd name="T22" fmla="*/ 1013 w 7"/>
                  <a:gd name="T23" fmla="*/ 1307 h 9"/>
                  <a:gd name="T24" fmla="*/ 1013 w 7"/>
                  <a:gd name="T25" fmla="*/ 621 h 9"/>
                  <a:gd name="T26" fmla="*/ 443 w 7"/>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
                  <a:gd name="T43" fmla="*/ 0 h 9"/>
                  <a:gd name="T44" fmla="*/ 7 w 7"/>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 h="9">
                    <a:moveTo>
                      <a:pt x="5" y="4"/>
                    </a:moveTo>
                    <a:cubicBezTo>
                      <a:pt x="5" y="5"/>
                      <a:pt x="5" y="6"/>
                      <a:pt x="5" y="7"/>
                    </a:cubicBezTo>
                    <a:cubicBezTo>
                      <a:pt x="4" y="7"/>
                      <a:pt x="4" y="7"/>
                      <a:pt x="4" y="7"/>
                    </a:cubicBezTo>
                    <a:cubicBezTo>
                      <a:pt x="3" y="7"/>
                      <a:pt x="2" y="6"/>
                      <a:pt x="2" y="5"/>
                    </a:cubicBezTo>
                    <a:cubicBezTo>
                      <a:pt x="2" y="4"/>
                      <a:pt x="2" y="3"/>
                      <a:pt x="2" y="2"/>
                    </a:cubicBezTo>
                    <a:cubicBezTo>
                      <a:pt x="3" y="2"/>
                      <a:pt x="3" y="2"/>
                      <a:pt x="3" y="2"/>
                    </a:cubicBezTo>
                    <a:cubicBezTo>
                      <a:pt x="4" y="2"/>
                      <a:pt x="5" y="3"/>
                      <a:pt x="5" y="4"/>
                    </a:cubicBezTo>
                    <a:close/>
                    <a:moveTo>
                      <a:pt x="3" y="0"/>
                    </a:moveTo>
                    <a:cubicBezTo>
                      <a:pt x="2" y="0"/>
                      <a:pt x="1" y="0"/>
                      <a:pt x="1" y="1"/>
                    </a:cubicBezTo>
                    <a:cubicBezTo>
                      <a:pt x="0" y="2"/>
                      <a:pt x="0" y="4"/>
                      <a:pt x="0" y="5"/>
                    </a:cubicBezTo>
                    <a:cubicBezTo>
                      <a:pt x="0" y="8"/>
                      <a:pt x="2" y="9"/>
                      <a:pt x="4" y="9"/>
                    </a:cubicBezTo>
                    <a:cubicBezTo>
                      <a:pt x="5" y="9"/>
                      <a:pt x="6" y="8"/>
                      <a:pt x="7" y="8"/>
                    </a:cubicBezTo>
                    <a:cubicBezTo>
                      <a:pt x="7" y="7"/>
                      <a:pt x="7" y="5"/>
                      <a:pt x="7" y="4"/>
                    </a:cubicBezTo>
                    <a:cubicBezTo>
                      <a:pt x="7" y="1"/>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2" name="Freeform 592"/>
              <p:cNvSpPr>
                <a:spLocks/>
              </p:cNvSpPr>
              <p:nvPr/>
            </p:nvSpPr>
            <p:spPr bwMode="auto">
              <a:xfrm>
                <a:off x="3908" y="2904"/>
                <a:ext cx="14" cy="17"/>
              </a:xfrm>
              <a:custGeom>
                <a:avLst/>
                <a:gdLst>
                  <a:gd name="T0" fmla="*/ 980 w 6"/>
                  <a:gd name="T1" fmla="*/ 590 h 7"/>
                  <a:gd name="T2" fmla="*/ 621 w 6"/>
                  <a:gd name="T3" fmla="*/ 1433 h 7"/>
                  <a:gd name="T4" fmla="*/ 152 w 6"/>
                  <a:gd name="T5" fmla="*/ 831 h 7"/>
                  <a:gd name="T6" fmla="*/ 469 w 6"/>
                  <a:gd name="T7" fmla="*/ 0 h 7"/>
                  <a:gd name="T8" fmla="*/ 980 w 6"/>
                  <a:gd name="T9" fmla="*/ 59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3"/>
                    </a:moveTo>
                    <a:cubicBezTo>
                      <a:pt x="6" y="5"/>
                      <a:pt x="5" y="7"/>
                      <a:pt x="4" y="7"/>
                    </a:cubicBezTo>
                    <a:cubicBezTo>
                      <a:pt x="2" y="7"/>
                      <a:pt x="1" y="6"/>
                      <a:pt x="1" y="4"/>
                    </a:cubicBezTo>
                    <a:cubicBezTo>
                      <a:pt x="0" y="2"/>
                      <a:pt x="1" y="0"/>
                      <a:pt x="3" y="0"/>
                    </a:cubicBezTo>
                    <a:cubicBezTo>
                      <a:pt x="4" y="0"/>
                      <a:pt x="5" y="1"/>
                      <a:pt x="6" y="3"/>
                    </a:cubicBezTo>
                    <a:close/>
                  </a:path>
                </a:pathLst>
              </a:custGeom>
              <a:solidFill>
                <a:srgbClr val="A0CC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3" name="Freeform 593"/>
              <p:cNvSpPr>
                <a:spLocks noEditPoints="1"/>
              </p:cNvSpPr>
              <p:nvPr/>
            </p:nvSpPr>
            <p:spPr bwMode="auto">
              <a:xfrm>
                <a:off x="3905" y="2902"/>
                <a:ext cx="19" cy="21"/>
              </a:xfrm>
              <a:custGeom>
                <a:avLst/>
                <a:gdLst>
                  <a:gd name="T0" fmla="*/ 1043 w 8"/>
                  <a:gd name="T1" fmla="*/ 621 h 9"/>
                  <a:gd name="T2" fmla="*/ 886 w 8"/>
                  <a:gd name="T3" fmla="*/ 1094 h 9"/>
                  <a:gd name="T4" fmla="*/ 886 w 8"/>
                  <a:gd name="T5" fmla="*/ 1094 h 9"/>
                  <a:gd name="T6" fmla="*/ 537 w 8"/>
                  <a:gd name="T7" fmla="*/ 828 h 9"/>
                  <a:gd name="T8" fmla="*/ 537 w 8"/>
                  <a:gd name="T9" fmla="*/ 355 h 9"/>
                  <a:gd name="T10" fmla="*/ 762 w 8"/>
                  <a:gd name="T11" fmla="*/ 355 h 9"/>
                  <a:gd name="T12" fmla="*/ 1043 w 8"/>
                  <a:gd name="T13" fmla="*/ 621 h 9"/>
                  <a:gd name="T14" fmla="*/ 537 w 8"/>
                  <a:gd name="T15" fmla="*/ 0 h 9"/>
                  <a:gd name="T16" fmla="*/ 157 w 8"/>
                  <a:gd name="T17" fmla="*/ 152 h 9"/>
                  <a:gd name="T18" fmla="*/ 157 w 8"/>
                  <a:gd name="T19" fmla="*/ 828 h 9"/>
                  <a:gd name="T20" fmla="*/ 886 w 8"/>
                  <a:gd name="T21" fmla="*/ 1449 h 9"/>
                  <a:gd name="T22" fmla="*/ 1275 w 8"/>
                  <a:gd name="T23" fmla="*/ 1307 h 9"/>
                  <a:gd name="T24" fmla="*/ 1432 w 8"/>
                  <a:gd name="T25" fmla="*/ 621 h 9"/>
                  <a:gd name="T26" fmla="*/ 537 w 8"/>
                  <a:gd name="T27" fmla="*/ 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9"/>
                  <a:gd name="T44" fmla="*/ 8 w 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9">
                    <a:moveTo>
                      <a:pt x="6" y="4"/>
                    </a:moveTo>
                    <a:cubicBezTo>
                      <a:pt x="6" y="5"/>
                      <a:pt x="6" y="6"/>
                      <a:pt x="5" y="7"/>
                    </a:cubicBezTo>
                    <a:cubicBezTo>
                      <a:pt x="5" y="7"/>
                      <a:pt x="5" y="7"/>
                      <a:pt x="5" y="7"/>
                    </a:cubicBezTo>
                    <a:cubicBezTo>
                      <a:pt x="4" y="7"/>
                      <a:pt x="3" y="6"/>
                      <a:pt x="3" y="5"/>
                    </a:cubicBezTo>
                    <a:cubicBezTo>
                      <a:pt x="2" y="4"/>
                      <a:pt x="3" y="3"/>
                      <a:pt x="3" y="2"/>
                    </a:cubicBezTo>
                    <a:cubicBezTo>
                      <a:pt x="4" y="2"/>
                      <a:pt x="4" y="2"/>
                      <a:pt x="4" y="2"/>
                    </a:cubicBezTo>
                    <a:cubicBezTo>
                      <a:pt x="4" y="2"/>
                      <a:pt x="6" y="3"/>
                      <a:pt x="6" y="4"/>
                    </a:cubicBezTo>
                    <a:close/>
                    <a:moveTo>
                      <a:pt x="3" y="0"/>
                    </a:moveTo>
                    <a:cubicBezTo>
                      <a:pt x="3" y="0"/>
                      <a:pt x="2" y="1"/>
                      <a:pt x="1" y="1"/>
                    </a:cubicBezTo>
                    <a:cubicBezTo>
                      <a:pt x="1" y="2"/>
                      <a:pt x="0" y="4"/>
                      <a:pt x="1" y="5"/>
                    </a:cubicBezTo>
                    <a:cubicBezTo>
                      <a:pt x="1" y="8"/>
                      <a:pt x="3" y="9"/>
                      <a:pt x="5" y="9"/>
                    </a:cubicBezTo>
                    <a:cubicBezTo>
                      <a:pt x="6" y="9"/>
                      <a:pt x="7" y="9"/>
                      <a:pt x="7" y="8"/>
                    </a:cubicBezTo>
                    <a:cubicBezTo>
                      <a:pt x="8" y="7"/>
                      <a:pt x="8" y="6"/>
                      <a:pt x="8" y="4"/>
                    </a:cubicBezTo>
                    <a:cubicBezTo>
                      <a:pt x="7" y="2"/>
                      <a:pt x="5" y="0"/>
                      <a:pt x="3" y="0"/>
                    </a:cubicBezTo>
                    <a:close/>
                  </a:path>
                </a:pathLst>
              </a:custGeom>
              <a:solidFill>
                <a:srgbClr val="11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4" name="Freeform 594"/>
              <p:cNvSpPr>
                <a:spLocks/>
              </p:cNvSpPr>
              <p:nvPr/>
            </p:nvSpPr>
            <p:spPr bwMode="auto">
              <a:xfrm>
                <a:off x="3565" y="2772"/>
                <a:ext cx="168" cy="109"/>
              </a:xfrm>
              <a:custGeom>
                <a:avLst/>
                <a:gdLst>
                  <a:gd name="T0" fmla="*/ 0 w 168"/>
                  <a:gd name="T1" fmla="*/ 0 h 109"/>
                  <a:gd name="T2" fmla="*/ 0 w 168"/>
                  <a:gd name="T3" fmla="*/ 54 h 109"/>
                  <a:gd name="T4" fmla="*/ 168 w 168"/>
                  <a:gd name="T5" fmla="*/ 109 h 109"/>
                  <a:gd name="T6" fmla="*/ 168 w 168"/>
                  <a:gd name="T7" fmla="*/ 52 h 109"/>
                  <a:gd name="T8" fmla="*/ 0 w 168"/>
                  <a:gd name="T9" fmla="*/ 0 h 109"/>
                  <a:gd name="T10" fmla="*/ 0 60000 65536"/>
                  <a:gd name="T11" fmla="*/ 0 60000 65536"/>
                  <a:gd name="T12" fmla="*/ 0 60000 65536"/>
                  <a:gd name="T13" fmla="*/ 0 60000 65536"/>
                  <a:gd name="T14" fmla="*/ 0 60000 65536"/>
                  <a:gd name="T15" fmla="*/ 0 w 168"/>
                  <a:gd name="T16" fmla="*/ 0 h 109"/>
                  <a:gd name="T17" fmla="*/ 168 w 168"/>
                  <a:gd name="T18" fmla="*/ 109 h 109"/>
                </a:gdLst>
                <a:ahLst/>
                <a:cxnLst>
                  <a:cxn ang="T10">
                    <a:pos x="T0" y="T1"/>
                  </a:cxn>
                  <a:cxn ang="T11">
                    <a:pos x="T2" y="T3"/>
                  </a:cxn>
                  <a:cxn ang="T12">
                    <a:pos x="T4" y="T5"/>
                  </a:cxn>
                  <a:cxn ang="T13">
                    <a:pos x="T6" y="T7"/>
                  </a:cxn>
                  <a:cxn ang="T14">
                    <a:pos x="T8" y="T9"/>
                  </a:cxn>
                </a:cxnLst>
                <a:rect l="T15" t="T16" r="T17" b="T18"/>
                <a:pathLst>
                  <a:path w="168" h="109">
                    <a:moveTo>
                      <a:pt x="0" y="0"/>
                    </a:moveTo>
                    <a:lnTo>
                      <a:pt x="0" y="54"/>
                    </a:lnTo>
                    <a:lnTo>
                      <a:pt x="168" y="109"/>
                    </a:lnTo>
                    <a:lnTo>
                      <a:pt x="168" y="52"/>
                    </a:lnTo>
                    <a:lnTo>
                      <a:pt x="0" y="0"/>
                    </a:lnTo>
                    <a:close/>
                  </a:path>
                </a:pathLst>
              </a:custGeom>
              <a:solidFill>
                <a:srgbClr val="3874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5" name="Freeform 595"/>
              <p:cNvSpPr>
                <a:spLocks/>
              </p:cNvSpPr>
              <p:nvPr/>
            </p:nvSpPr>
            <p:spPr bwMode="auto">
              <a:xfrm>
                <a:off x="3568" y="2777"/>
                <a:ext cx="163" cy="85"/>
              </a:xfrm>
              <a:custGeom>
                <a:avLst/>
                <a:gdLst>
                  <a:gd name="T0" fmla="*/ 0 w 69"/>
                  <a:gd name="T1" fmla="*/ 0 h 36"/>
                  <a:gd name="T2" fmla="*/ 0 w 69"/>
                  <a:gd name="T3" fmla="*/ 2581 h 36"/>
                  <a:gd name="T4" fmla="*/ 5882 w 69"/>
                  <a:gd name="T5" fmla="*/ 4314 h 36"/>
                  <a:gd name="T6" fmla="*/ 11982 w 69"/>
                  <a:gd name="T7" fmla="*/ 6255 h 36"/>
                  <a:gd name="T8" fmla="*/ 11982 w 69"/>
                  <a:gd name="T9" fmla="*/ 3452 h 36"/>
                  <a:gd name="T10" fmla="*/ 0 w 69"/>
                  <a:gd name="T11" fmla="*/ 0 h 36"/>
                  <a:gd name="T12" fmla="*/ 0 60000 65536"/>
                  <a:gd name="T13" fmla="*/ 0 60000 65536"/>
                  <a:gd name="T14" fmla="*/ 0 60000 65536"/>
                  <a:gd name="T15" fmla="*/ 0 60000 65536"/>
                  <a:gd name="T16" fmla="*/ 0 60000 65536"/>
                  <a:gd name="T17" fmla="*/ 0 60000 65536"/>
                  <a:gd name="T18" fmla="*/ 0 w 69"/>
                  <a:gd name="T19" fmla="*/ 0 h 36"/>
                  <a:gd name="T20" fmla="*/ 69 w 6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69" h="36">
                    <a:moveTo>
                      <a:pt x="0" y="0"/>
                    </a:moveTo>
                    <a:cubicBezTo>
                      <a:pt x="0" y="15"/>
                      <a:pt x="0" y="15"/>
                      <a:pt x="0" y="15"/>
                    </a:cubicBezTo>
                    <a:cubicBezTo>
                      <a:pt x="0" y="15"/>
                      <a:pt x="23" y="31"/>
                      <a:pt x="34" y="25"/>
                    </a:cubicBezTo>
                    <a:cubicBezTo>
                      <a:pt x="44" y="19"/>
                      <a:pt x="69" y="36"/>
                      <a:pt x="69" y="36"/>
                    </a:cubicBezTo>
                    <a:cubicBezTo>
                      <a:pt x="69" y="20"/>
                      <a:pt x="69" y="20"/>
                      <a:pt x="69" y="20"/>
                    </a:cubicBezTo>
                    <a:lnTo>
                      <a:pt x="0" y="0"/>
                    </a:lnTo>
                    <a:close/>
                  </a:path>
                </a:pathLst>
              </a:custGeom>
              <a:gradFill rotWithShape="1">
                <a:gsLst>
                  <a:gs pos="0">
                    <a:srgbClr val="94B4DA"/>
                  </a:gs>
                  <a:gs pos="100000">
                    <a:srgbClr val="3874B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6" name="Freeform 596"/>
              <p:cNvSpPr>
                <a:spLocks/>
              </p:cNvSpPr>
              <p:nvPr/>
            </p:nvSpPr>
            <p:spPr bwMode="auto">
              <a:xfrm>
                <a:off x="3565" y="2826"/>
                <a:ext cx="168" cy="55"/>
              </a:xfrm>
              <a:custGeom>
                <a:avLst/>
                <a:gdLst>
                  <a:gd name="T0" fmla="*/ 0 w 168"/>
                  <a:gd name="T1" fmla="*/ 0 h 55"/>
                  <a:gd name="T2" fmla="*/ 0 w 168"/>
                  <a:gd name="T3" fmla="*/ 0 h 55"/>
                  <a:gd name="T4" fmla="*/ 168 w 168"/>
                  <a:gd name="T5" fmla="*/ 55 h 55"/>
                  <a:gd name="T6" fmla="*/ 168 w 168"/>
                  <a:gd name="T7" fmla="*/ 55 h 55"/>
                  <a:gd name="T8" fmla="*/ 0 w 168"/>
                  <a:gd name="T9" fmla="*/ 0 h 55"/>
                  <a:gd name="T10" fmla="*/ 0 60000 65536"/>
                  <a:gd name="T11" fmla="*/ 0 60000 65536"/>
                  <a:gd name="T12" fmla="*/ 0 60000 65536"/>
                  <a:gd name="T13" fmla="*/ 0 60000 65536"/>
                  <a:gd name="T14" fmla="*/ 0 60000 65536"/>
                  <a:gd name="T15" fmla="*/ 0 w 168"/>
                  <a:gd name="T16" fmla="*/ 0 h 55"/>
                  <a:gd name="T17" fmla="*/ 168 w 168"/>
                  <a:gd name="T18" fmla="*/ 55 h 55"/>
                </a:gdLst>
                <a:ahLst/>
                <a:cxnLst>
                  <a:cxn ang="T10">
                    <a:pos x="T0" y="T1"/>
                  </a:cxn>
                  <a:cxn ang="T11">
                    <a:pos x="T2" y="T3"/>
                  </a:cxn>
                  <a:cxn ang="T12">
                    <a:pos x="T4" y="T5"/>
                  </a:cxn>
                  <a:cxn ang="T13">
                    <a:pos x="T6" y="T7"/>
                  </a:cxn>
                  <a:cxn ang="T14">
                    <a:pos x="T8" y="T9"/>
                  </a:cxn>
                </a:cxnLst>
                <a:rect l="T15" t="T16" r="T17" b="T18"/>
                <a:pathLst>
                  <a:path w="168" h="55">
                    <a:moveTo>
                      <a:pt x="0" y="0"/>
                    </a:moveTo>
                    <a:lnTo>
                      <a:pt x="0" y="0"/>
                    </a:lnTo>
                    <a:lnTo>
                      <a:pt x="168" y="55"/>
                    </a:lnTo>
                    <a:lnTo>
                      <a:pt x="0" y="0"/>
                    </a:lnTo>
                    <a:close/>
                  </a:path>
                </a:pathLst>
              </a:custGeom>
              <a:solidFill>
                <a:srgbClr val="4B4E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sp>
            <p:nvSpPr>
              <p:cNvPr id="137" name="Rectangle 597"/>
              <p:cNvSpPr>
                <a:spLocks noChangeArrowheads="1"/>
              </p:cNvSpPr>
              <p:nvPr/>
            </p:nvSpPr>
            <p:spPr bwMode="auto">
              <a:xfrm>
                <a:off x="3565" y="2772"/>
                <a:ext cx="1" cy="54"/>
              </a:xfrm>
              <a:prstGeom prst="rect">
                <a:avLst/>
              </a:prstGeom>
              <a:solidFill>
                <a:srgbClr val="1116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342861"/>
                <a:endParaRPr lang="en-US" sz="1800" b="1">
                  <a:solidFill>
                    <a:srgbClr val="FFFFFF"/>
                  </a:solidFill>
                  <a:latin typeface="Microsoft YaHei" charset="-122"/>
                  <a:ea typeface="Microsoft YaHei" charset="-122"/>
                  <a:cs typeface="Microsoft YaHei" charset="-122"/>
                </a:endParaRPr>
              </a:p>
            </p:txBody>
          </p:sp>
        </p:grpSp>
      </p:grpSp>
      <p:sp>
        <p:nvSpPr>
          <p:cNvPr id="176" name="&quot;No&quot; Symbol 175"/>
          <p:cNvSpPr/>
          <p:nvPr/>
        </p:nvSpPr>
        <p:spPr>
          <a:xfrm>
            <a:off x="5159328" y="1422924"/>
            <a:ext cx="1558811" cy="1447422"/>
          </a:xfrm>
          <a:prstGeom prst="noSmoking">
            <a:avLst/>
          </a:prstGeom>
          <a:solidFill>
            <a:srgbClr val="FF0000"/>
          </a:solidFill>
          <a:ln w="6350">
            <a:solidFill>
              <a:srgbClr val="B712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latin typeface="Microsoft YaHei" charset="-122"/>
              <a:ea typeface="Microsoft YaHei" charset="-122"/>
              <a:cs typeface="Microsoft YaHei" charset="-122"/>
            </a:endParaRPr>
          </a:p>
        </p:txBody>
      </p:sp>
      <p:sp>
        <p:nvSpPr>
          <p:cNvPr id="2" name="Rectangle 1"/>
          <p:cNvSpPr/>
          <p:nvPr/>
        </p:nvSpPr>
        <p:spPr>
          <a:xfrm>
            <a:off x="153950" y="1102242"/>
            <a:ext cx="4939013" cy="1077218"/>
          </a:xfrm>
          <a:prstGeom prst="rect">
            <a:avLst/>
          </a:prstGeom>
        </p:spPr>
        <p:txBody>
          <a:bodyPr wrap="square">
            <a:spAutoFit/>
          </a:bodyPr>
          <a:lstStyle/>
          <a:p>
            <a:pPr marL="342814" indent="-342814">
              <a:buClr>
                <a:srgbClr val="7F7F7F"/>
              </a:buClr>
              <a:buFont typeface="+mj-lt"/>
              <a:buAutoNum type="arabicPeriod"/>
            </a:pPr>
            <a:r>
              <a:rPr lang="en-US" altLang="zh-TW" sz="1600" dirty="0" err="1">
                <a:solidFill>
                  <a:srgbClr val="525252"/>
                </a:solidFill>
                <a:latin typeface="Microsoft YaHei" charset="-122"/>
                <a:ea typeface="Microsoft YaHei" charset="-122"/>
                <a:cs typeface="Microsoft YaHei" charset="-122"/>
              </a:rPr>
              <a:t>NetScaler</a:t>
            </a:r>
            <a:r>
              <a:rPr lang="zh-TW" altLang="en-US" sz="1600" dirty="0">
                <a:solidFill>
                  <a:srgbClr val="525252"/>
                </a:solidFill>
                <a:latin typeface="Microsoft YaHei" charset="-122"/>
                <a:ea typeface="Microsoft YaHei" charset="-122"/>
                <a:cs typeface="Microsoft YaHei" charset="-122"/>
              </a:rPr>
              <a:t>通过健康检查方法进行对</a:t>
            </a:r>
            <a:r>
              <a:rPr lang="zh-CN" altLang="en-US" sz="1600" dirty="0">
                <a:solidFill>
                  <a:srgbClr val="525252"/>
                </a:solidFill>
                <a:latin typeface="Microsoft YaHei" charset="-122"/>
                <a:ea typeface="Microsoft YaHei" charset="-122"/>
                <a:cs typeface="Microsoft YaHei" charset="-122"/>
              </a:rPr>
              <a:t>数据中心</a:t>
            </a:r>
            <a:r>
              <a:rPr lang="zh-TW" altLang="en-US" sz="1600" dirty="0">
                <a:solidFill>
                  <a:srgbClr val="525252"/>
                </a:solidFill>
                <a:latin typeface="Microsoft YaHei" charset="-122"/>
                <a:ea typeface="Microsoft YaHei" charset="-122"/>
                <a:cs typeface="Microsoft YaHei" charset="-122"/>
              </a:rPr>
              <a:t>检测</a:t>
            </a:r>
            <a:endParaRPr lang="en-US" altLang="zh-TW" sz="1600" dirty="0">
              <a:solidFill>
                <a:srgbClr val="525252"/>
              </a:solidFill>
              <a:latin typeface="Microsoft YaHei" charset="-122"/>
              <a:ea typeface="Microsoft YaHei" charset="-122"/>
              <a:cs typeface="Microsoft YaHei" charset="-122"/>
            </a:endParaRPr>
          </a:p>
          <a:p>
            <a:pPr marL="342814" indent="-342814">
              <a:buClr>
                <a:srgbClr val="7F7F7F"/>
              </a:buClr>
              <a:buFont typeface="+mj-lt"/>
              <a:buAutoNum type="arabicPeriod"/>
            </a:pPr>
            <a:r>
              <a:rPr lang="zh-CN" altLang="en-US" sz="1600" dirty="0" smtClean="0">
                <a:solidFill>
                  <a:srgbClr val="525252"/>
                </a:solidFill>
                <a:latin typeface="Microsoft YaHei" charset="-122"/>
                <a:ea typeface="Microsoft YaHei" charset="-122"/>
                <a:cs typeface="Microsoft YaHei" charset="-122"/>
              </a:rPr>
              <a:t>任一</a:t>
            </a:r>
            <a:r>
              <a:rPr lang="zh-TW" altLang="en-US" sz="1600" dirty="0" smtClean="0">
                <a:solidFill>
                  <a:srgbClr val="525252"/>
                </a:solidFill>
                <a:latin typeface="Microsoft YaHei" charset="-122"/>
                <a:ea typeface="Microsoft YaHei" charset="-122"/>
                <a:cs typeface="Microsoft YaHei" charset="-122"/>
              </a:rPr>
              <a:t>数据</a:t>
            </a:r>
            <a:r>
              <a:rPr lang="zh-TW" altLang="en-US" sz="1600" dirty="0">
                <a:solidFill>
                  <a:srgbClr val="525252"/>
                </a:solidFill>
                <a:latin typeface="Microsoft YaHei" charset="-122"/>
                <a:ea typeface="Microsoft YaHei" charset="-122"/>
                <a:cs typeface="Microsoft YaHei" charset="-122"/>
              </a:rPr>
              <a:t>中心</a:t>
            </a:r>
            <a:r>
              <a:rPr lang="en-US" altLang="zh-TW" sz="1600" dirty="0">
                <a:solidFill>
                  <a:srgbClr val="525252"/>
                </a:solidFill>
                <a:latin typeface="Microsoft YaHei" charset="-122"/>
                <a:ea typeface="Microsoft YaHei" charset="-122"/>
                <a:cs typeface="Microsoft YaHei" charset="-122"/>
              </a:rPr>
              <a:t>/</a:t>
            </a:r>
            <a:r>
              <a:rPr lang="zh-TW" altLang="en-US" sz="1600" dirty="0">
                <a:solidFill>
                  <a:srgbClr val="525252"/>
                </a:solidFill>
                <a:latin typeface="Microsoft YaHei" charset="-122"/>
                <a:ea typeface="Microsoft YaHei" charset="-122"/>
                <a:cs typeface="Microsoft YaHei" charset="-122"/>
              </a:rPr>
              <a:t>链路出现故障后，其提供的服务被标识为</a:t>
            </a:r>
            <a:r>
              <a:rPr lang="zh-CN" altLang="en-US" sz="1600" dirty="0">
                <a:solidFill>
                  <a:srgbClr val="525252"/>
                </a:solidFill>
                <a:latin typeface="Microsoft YaHei" charset="-122"/>
                <a:ea typeface="Microsoft YaHei" charset="-122"/>
                <a:cs typeface="Microsoft YaHei" charset="-122"/>
              </a:rPr>
              <a:t>不可用</a:t>
            </a:r>
            <a:r>
              <a:rPr lang="zh-TW" altLang="en-US" sz="1600" dirty="0">
                <a:solidFill>
                  <a:srgbClr val="525252"/>
                </a:solidFill>
                <a:latin typeface="Microsoft YaHei" charset="-122"/>
                <a:ea typeface="Microsoft YaHei" charset="-122"/>
                <a:cs typeface="Microsoft YaHei" charset="-122"/>
              </a:rPr>
              <a:t>，</a:t>
            </a:r>
            <a:r>
              <a:rPr lang="zh-CN" altLang="en-US" sz="1600" dirty="0">
                <a:solidFill>
                  <a:srgbClr val="525252"/>
                </a:solidFill>
                <a:latin typeface="Microsoft YaHei" charset="-122"/>
                <a:ea typeface="Microsoft YaHei" charset="-122"/>
                <a:cs typeface="Microsoft YaHei" charset="-122"/>
              </a:rPr>
              <a:t>全部用户定向到</a:t>
            </a:r>
            <a:r>
              <a:rPr lang="zh-TW" altLang="en-US" sz="1600" dirty="0">
                <a:solidFill>
                  <a:srgbClr val="525252"/>
                </a:solidFill>
                <a:latin typeface="Microsoft YaHei" charset="-122"/>
                <a:ea typeface="Microsoft YaHei" charset="-122"/>
                <a:cs typeface="Microsoft YaHei" charset="-122"/>
              </a:rPr>
              <a:t>可用数据中心</a:t>
            </a:r>
          </a:p>
          <a:p>
            <a:pPr marL="342814" indent="-342814">
              <a:buClr>
                <a:srgbClr val="7F7F7F"/>
              </a:buClr>
              <a:buFont typeface="+mj-lt"/>
              <a:buAutoNum type="arabicPeriod"/>
            </a:pPr>
            <a:endParaRPr lang="zh-TW" altLang="en-US" sz="1600" dirty="0">
              <a:solidFill>
                <a:srgbClr val="525252"/>
              </a:solidFill>
              <a:latin typeface="Microsoft YaHei" charset="-122"/>
              <a:ea typeface="Microsoft YaHei" charset="-122"/>
              <a:cs typeface="Microsoft YaHei" charset="-122"/>
            </a:endParaRPr>
          </a:p>
        </p:txBody>
      </p:sp>
      <p:sp>
        <p:nvSpPr>
          <p:cNvPr id="183" name="Bent Arrow 182"/>
          <p:cNvSpPr/>
          <p:nvPr/>
        </p:nvSpPr>
        <p:spPr>
          <a:xfrm flipV="1">
            <a:off x="2972613" y="3746418"/>
            <a:ext cx="1828324" cy="622138"/>
          </a:xfrm>
          <a:prstGeom prst="bentArrow">
            <a:avLst/>
          </a:prstGeom>
          <a:solidFill>
            <a:srgbClr val="017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1"/>
              </a:solidFill>
              <a:latin typeface="Microsoft YaHei" charset="-122"/>
              <a:ea typeface="Microsoft YaHei" charset="-122"/>
              <a:cs typeface="Microsoft YaHei" charset="-122"/>
            </a:endParaRPr>
          </a:p>
        </p:txBody>
      </p:sp>
      <p:sp>
        <p:nvSpPr>
          <p:cNvPr id="184" name="Text Box 44"/>
          <p:cNvSpPr txBox="1">
            <a:spLocks noChangeArrowheads="1"/>
          </p:cNvSpPr>
          <p:nvPr/>
        </p:nvSpPr>
        <p:spPr bwMode="auto">
          <a:xfrm>
            <a:off x="3305652" y="4274918"/>
            <a:ext cx="1005403" cy="338554"/>
          </a:xfrm>
          <a:prstGeom prst="rect">
            <a:avLst/>
          </a:prstGeom>
          <a:noFill/>
          <a:ln w="9525">
            <a:noFill/>
            <a:miter lim="800000"/>
            <a:headEnd/>
            <a:tailEnd/>
          </a:ln>
          <a:effectLst/>
        </p:spPr>
        <p:txBody>
          <a:bodyPr wrap="none">
            <a:spAutoFit/>
          </a:bodyPr>
          <a:lstStyle/>
          <a:p>
            <a:pPr algn="ctr"/>
            <a:r>
              <a:rPr lang="zh-CN" altLang="en-US" sz="1600" b="1" dirty="0">
                <a:latin typeface="Microsoft YaHei" charset="-122"/>
                <a:ea typeface="Microsoft YaHei" charset="-122"/>
                <a:cs typeface="Microsoft YaHei" charset="-122"/>
              </a:rPr>
              <a:t>用户请求</a:t>
            </a:r>
            <a:endParaRPr lang="en-US" sz="1600" b="1"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12281872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83" grpId="0" animBg="1"/>
      <p:bldP spid="183" grpId="1" animBg="1"/>
      <p:bldP spid="18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6200000">
            <a:off x="1958991" y="1442123"/>
            <a:ext cx="3993375" cy="4627615"/>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52832" y="1460994"/>
            <a:ext cx="6333906" cy="4273761"/>
          </a:xfrm>
          <a:prstGeom prst="rect">
            <a:avLst/>
          </a:prstGeom>
          <a:noFill/>
          <a:ln w="9525">
            <a:noFill/>
            <a:miter lim="800000"/>
            <a:headEnd/>
            <a:tailEnd/>
          </a:ln>
          <a:effectLst/>
        </p:spPr>
      </p:pic>
      <p:pic>
        <p:nvPicPr>
          <p:cNvPr id="2050"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19493" y="3904469"/>
            <a:ext cx="4183964" cy="1815749"/>
          </a:xfrm>
          <a:prstGeom prst="rect">
            <a:avLst/>
          </a:prstGeom>
          <a:noFill/>
          <a:ln w="9525">
            <a:noFill/>
            <a:miter lim="800000"/>
            <a:headEnd/>
            <a:tailEnd/>
          </a:ln>
          <a:effectLst/>
        </p:spPr>
      </p:pic>
      <p:pic>
        <p:nvPicPr>
          <p:cNvPr id="2051"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44046" y="4725977"/>
            <a:ext cx="1479264" cy="1008778"/>
          </a:xfrm>
          <a:prstGeom prst="rect">
            <a:avLst/>
          </a:prstGeom>
          <a:noFill/>
          <a:ln w="9525">
            <a:noFill/>
            <a:miter lim="800000"/>
            <a:headEnd/>
            <a:tailEnd/>
          </a:ln>
          <a:effectLst/>
        </p:spPr>
      </p:pic>
      <p:sp>
        <p:nvSpPr>
          <p:cNvPr id="97" name="Rectangle 96"/>
          <p:cNvSpPr/>
          <p:nvPr/>
        </p:nvSpPr>
        <p:spPr bwMode="auto">
          <a:xfrm>
            <a:off x="1621242" y="1467801"/>
            <a:ext cx="57354" cy="4292264"/>
          </a:xfrm>
          <a:prstGeom prst="rect">
            <a:avLst/>
          </a:prstGeom>
          <a:gradFill flip="none" rotWithShape="1">
            <a:gsLst>
              <a:gs pos="0">
                <a:schemeClr val="bg2">
                  <a:alpha val="0"/>
                </a:schemeClr>
              </a:gs>
              <a:gs pos="30000">
                <a:schemeClr val="tx1"/>
              </a:gs>
              <a:gs pos="70000">
                <a:schemeClr val="tx1"/>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FFFFFF"/>
              </a:solidFill>
              <a:cs typeface="Arial" charset="0"/>
            </a:endParaRPr>
          </a:p>
        </p:txBody>
      </p:sp>
      <p:sp>
        <p:nvSpPr>
          <p:cNvPr id="99" name="Rectangle 98"/>
          <p:cNvSpPr/>
          <p:nvPr/>
        </p:nvSpPr>
        <p:spPr bwMode="auto">
          <a:xfrm rot="5400000">
            <a:off x="5885209" y="1465402"/>
            <a:ext cx="45719" cy="8557337"/>
          </a:xfrm>
          <a:prstGeom prst="rect">
            <a:avLst/>
          </a:prstGeom>
          <a:gradFill flip="none" rotWithShape="1">
            <a:gsLst>
              <a:gs pos="0">
                <a:schemeClr val="bg2">
                  <a:alpha val="0"/>
                </a:schemeClr>
              </a:gs>
              <a:gs pos="30000">
                <a:schemeClr val="tx1"/>
              </a:gs>
              <a:gs pos="70000">
                <a:schemeClr val="tx1"/>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FFFFFF"/>
              </a:solidFill>
              <a:cs typeface="Arial" charset="0"/>
            </a:endParaRPr>
          </a:p>
        </p:txBody>
      </p:sp>
      <p:sp>
        <p:nvSpPr>
          <p:cNvPr id="118" name="TextBox 117"/>
          <p:cNvSpPr txBox="1"/>
          <p:nvPr/>
        </p:nvSpPr>
        <p:spPr>
          <a:xfrm>
            <a:off x="249942" y="2622262"/>
            <a:ext cx="1226916" cy="369332"/>
          </a:xfrm>
          <a:prstGeom prst="rect">
            <a:avLst/>
          </a:prstGeom>
          <a:noFill/>
        </p:spPr>
        <p:txBody>
          <a:bodyPr wrap="square" rtlCol="0">
            <a:spAutoFit/>
          </a:bodyPr>
          <a:lstStyle/>
          <a:p>
            <a:pPr algn="r"/>
            <a:r>
              <a:rPr lang="en-US" b="1" kern="0" dirty="0">
                <a:solidFill>
                  <a:srgbClr val="003C5F"/>
                </a:solidFill>
                <a:latin typeface="Calibri" pitchFamily="34" charset="0"/>
                <a:cs typeface="Arial" pitchFamily="34" charset="0"/>
              </a:rPr>
              <a:t>6</a:t>
            </a:r>
            <a:r>
              <a:rPr lang="en-US" b="1" kern="0" dirty="0" smtClean="0">
                <a:solidFill>
                  <a:srgbClr val="003C5F"/>
                </a:solidFill>
                <a:latin typeface="Calibri" pitchFamily="34" charset="0"/>
                <a:cs typeface="Arial" pitchFamily="34" charset="0"/>
              </a:rPr>
              <a:t>0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119" name="TextBox 118"/>
          <p:cNvSpPr txBox="1"/>
          <p:nvPr/>
        </p:nvSpPr>
        <p:spPr>
          <a:xfrm>
            <a:off x="261094" y="3322664"/>
            <a:ext cx="1226916" cy="369332"/>
          </a:xfrm>
          <a:prstGeom prst="rect">
            <a:avLst/>
          </a:prstGeom>
          <a:noFill/>
        </p:spPr>
        <p:txBody>
          <a:bodyPr wrap="square" rtlCol="0">
            <a:spAutoFit/>
          </a:bodyPr>
          <a:lstStyle/>
          <a:p>
            <a:pPr algn="r"/>
            <a:r>
              <a:rPr lang="en-US" b="1" kern="0" dirty="0">
                <a:solidFill>
                  <a:srgbClr val="003C5F"/>
                </a:solidFill>
                <a:latin typeface="Calibri" pitchFamily="34" charset="0"/>
                <a:cs typeface="Arial" pitchFamily="34" charset="0"/>
              </a:rPr>
              <a:t>3</a:t>
            </a:r>
            <a:r>
              <a:rPr lang="en-US" b="1" kern="0" dirty="0" smtClean="0">
                <a:solidFill>
                  <a:srgbClr val="003C5F"/>
                </a:solidFill>
                <a:latin typeface="Calibri" pitchFamily="34" charset="0"/>
                <a:cs typeface="Arial" pitchFamily="34" charset="0"/>
              </a:rPr>
              <a:t>0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120" name="TextBox 119"/>
          <p:cNvSpPr txBox="1"/>
          <p:nvPr/>
        </p:nvSpPr>
        <p:spPr>
          <a:xfrm>
            <a:off x="272244" y="4000773"/>
            <a:ext cx="1226916" cy="369332"/>
          </a:xfrm>
          <a:prstGeom prst="rect">
            <a:avLst/>
          </a:prstGeom>
          <a:noFill/>
        </p:spPr>
        <p:txBody>
          <a:bodyPr wrap="square" rtlCol="0">
            <a:spAutoFit/>
          </a:bodyPr>
          <a:lstStyle/>
          <a:p>
            <a:pPr algn="r"/>
            <a:r>
              <a:rPr lang="en-US" b="1" kern="0" dirty="0" smtClean="0">
                <a:solidFill>
                  <a:srgbClr val="003C5F"/>
                </a:solidFill>
                <a:latin typeface="Calibri" pitchFamily="34" charset="0"/>
                <a:cs typeface="Arial" pitchFamily="34" charset="0"/>
              </a:rPr>
              <a:t>15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121" name="TextBox 120"/>
          <p:cNvSpPr txBox="1"/>
          <p:nvPr/>
        </p:nvSpPr>
        <p:spPr>
          <a:xfrm>
            <a:off x="273756" y="4642550"/>
            <a:ext cx="1226916" cy="369332"/>
          </a:xfrm>
          <a:prstGeom prst="rect">
            <a:avLst/>
          </a:prstGeom>
          <a:noFill/>
        </p:spPr>
        <p:txBody>
          <a:bodyPr wrap="square" rtlCol="0">
            <a:spAutoFit/>
          </a:bodyPr>
          <a:lstStyle/>
          <a:p>
            <a:pPr algn="r"/>
            <a:r>
              <a:rPr lang="en-US" b="1" kern="0" dirty="0" smtClean="0">
                <a:solidFill>
                  <a:srgbClr val="003C5F"/>
                </a:solidFill>
                <a:latin typeface="Calibri" pitchFamily="34" charset="0"/>
                <a:cs typeface="Arial" pitchFamily="34" charset="0"/>
              </a:rPr>
              <a:t>5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125" name="TextBox 124"/>
          <p:cNvSpPr txBox="1"/>
          <p:nvPr/>
        </p:nvSpPr>
        <p:spPr>
          <a:xfrm>
            <a:off x="2427122" y="5886873"/>
            <a:ext cx="544011" cy="369332"/>
          </a:xfrm>
          <a:prstGeom prst="rect">
            <a:avLst/>
          </a:prstGeom>
          <a:noFill/>
        </p:spPr>
        <p:txBody>
          <a:bodyPr wrap="square" rtlCol="0">
            <a:spAutoFit/>
          </a:bodyPr>
          <a:lstStyle/>
          <a:p>
            <a:pPr algn="ctr"/>
            <a:r>
              <a:rPr lang="en-US" kern="0" dirty="0" smtClean="0">
                <a:solidFill>
                  <a:srgbClr val="003C5F"/>
                </a:solidFill>
                <a:latin typeface="Calibri" pitchFamily="34" charset="0"/>
                <a:cs typeface="Arial" pitchFamily="34" charset="0"/>
              </a:rPr>
              <a:t>1</a:t>
            </a:r>
            <a:endParaRPr lang="en-US" dirty="0">
              <a:solidFill>
                <a:srgbClr val="003C5F"/>
              </a:solidFill>
              <a:latin typeface="Calibri" pitchFamily="34" charset="0"/>
            </a:endParaRPr>
          </a:p>
        </p:txBody>
      </p:sp>
      <p:sp>
        <p:nvSpPr>
          <p:cNvPr id="128" name="TextBox 127"/>
          <p:cNvSpPr txBox="1"/>
          <p:nvPr/>
        </p:nvSpPr>
        <p:spPr>
          <a:xfrm>
            <a:off x="5209750" y="5857837"/>
            <a:ext cx="701431" cy="369332"/>
          </a:xfrm>
          <a:prstGeom prst="rect">
            <a:avLst/>
          </a:prstGeom>
          <a:noFill/>
        </p:spPr>
        <p:txBody>
          <a:bodyPr wrap="square" rtlCol="0">
            <a:spAutoFit/>
          </a:bodyPr>
          <a:lstStyle/>
          <a:p>
            <a:pPr algn="ctr"/>
            <a:r>
              <a:rPr lang="en-US" kern="0" dirty="0">
                <a:solidFill>
                  <a:srgbClr val="003C5F"/>
                </a:solidFill>
                <a:latin typeface="Calibri" pitchFamily="34" charset="0"/>
                <a:cs typeface="Arial" pitchFamily="34" charset="0"/>
              </a:rPr>
              <a:t>2</a:t>
            </a:r>
            <a:r>
              <a:rPr lang="en-US" kern="0" dirty="0" smtClean="0">
                <a:solidFill>
                  <a:srgbClr val="003C5F"/>
                </a:solidFill>
                <a:latin typeface="Calibri" pitchFamily="34" charset="0"/>
                <a:cs typeface="Arial" pitchFamily="34" charset="0"/>
              </a:rPr>
              <a:t>0</a:t>
            </a:r>
            <a:endParaRPr lang="en-US" dirty="0">
              <a:solidFill>
                <a:srgbClr val="003C5F"/>
              </a:solidFill>
              <a:latin typeface="Calibri" pitchFamily="34" charset="0"/>
            </a:endParaRPr>
          </a:p>
        </p:txBody>
      </p:sp>
      <p:sp>
        <p:nvSpPr>
          <p:cNvPr id="129" name="TextBox 128"/>
          <p:cNvSpPr txBox="1"/>
          <p:nvPr/>
        </p:nvSpPr>
        <p:spPr>
          <a:xfrm>
            <a:off x="7948256" y="5878520"/>
            <a:ext cx="706058" cy="369332"/>
          </a:xfrm>
          <a:prstGeom prst="rect">
            <a:avLst/>
          </a:prstGeom>
          <a:noFill/>
        </p:spPr>
        <p:txBody>
          <a:bodyPr wrap="square" rtlCol="0">
            <a:spAutoFit/>
          </a:bodyPr>
          <a:lstStyle/>
          <a:p>
            <a:pPr algn="ctr"/>
            <a:r>
              <a:rPr lang="en-US" kern="0" dirty="0">
                <a:solidFill>
                  <a:srgbClr val="003C5F"/>
                </a:solidFill>
                <a:latin typeface="Calibri" pitchFamily="34" charset="0"/>
                <a:cs typeface="Arial" pitchFamily="34" charset="0"/>
              </a:rPr>
              <a:t>8</a:t>
            </a:r>
            <a:r>
              <a:rPr lang="en-US" kern="0" dirty="0" smtClean="0">
                <a:solidFill>
                  <a:srgbClr val="003C5F"/>
                </a:solidFill>
                <a:latin typeface="Calibri" pitchFamily="34" charset="0"/>
                <a:cs typeface="Arial" pitchFamily="34" charset="0"/>
              </a:rPr>
              <a:t>0</a:t>
            </a:r>
            <a:endParaRPr lang="en-US" dirty="0">
              <a:solidFill>
                <a:srgbClr val="003C5F"/>
              </a:solidFill>
              <a:latin typeface="Calibri" pitchFamily="34" charset="0"/>
            </a:endParaRPr>
          </a:p>
        </p:txBody>
      </p:sp>
      <p:sp>
        <p:nvSpPr>
          <p:cNvPr id="136" name="Rectangle 135"/>
          <p:cNvSpPr/>
          <p:nvPr/>
        </p:nvSpPr>
        <p:spPr bwMode="auto">
          <a:xfrm flipV="1">
            <a:off x="4809666" y="5761984"/>
            <a:ext cx="41028" cy="320040"/>
          </a:xfrm>
          <a:prstGeom prst="rect">
            <a:avLst/>
          </a:prstGeom>
          <a:gradFill flip="none" rotWithShape="1">
            <a:gsLst>
              <a:gs pos="0">
                <a:schemeClr val="bg2">
                  <a:alpha val="0"/>
                </a:schemeClr>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dirty="0" smtClean="0">
              <a:solidFill>
                <a:srgbClr val="FFFFFF"/>
              </a:solidFill>
              <a:cs typeface="Arial" charset="0"/>
            </a:endParaRPr>
          </a:p>
        </p:txBody>
      </p:sp>
      <p:grpSp>
        <p:nvGrpSpPr>
          <p:cNvPr id="2" name="Group 148"/>
          <p:cNvGrpSpPr/>
          <p:nvPr/>
        </p:nvGrpSpPr>
        <p:grpSpPr>
          <a:xfrm>
            <a:off x="1629402" y="2151166"/>
            <a:ext cx="8826240" cy="2924481"/>
            <a:chOff x="1874207" y="2268129"/>
            <a:chExt cx="9144000" cy="2924481"/>
          </a:xfrm>
        </p:grpSpPr>
        <p:sp>
          <p:nvSpPr>
            <p:cNvPr id="143" name="Rectangle 142"/>
            <p:cNvSpPr/>
            <p:nvPr/>
          </p:nvSpPr>
          <p:spPr bwMode="auto">
            <a:xfrm rot="16200000">
              <a:off x="6435912" y="-2293576"/>
              <a:ext cx="20590" cy="91440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sp>
          <p:nvSpPr>
            <p:cNvPr id="145" name="Rectangle 144"/>
            <p:cNvSpPr/>
            <p:nvPr/>
          </p:nvSpPr>
          <p:spPr bwMode="auto">
            <a:xfrm rot="16200000">
              <a:off x="6435912" y="-842308"/>
              <a:ext cx="20590" cy="91440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sp>
          <p:nvSpPr>
            <p:cNvPr id="146" name="Rectangle 145"/>
            <p:cNvSpPr/>
            <p:nvPr/>
          </p:nvSpPr>
          <p:spPr bwMode="auto">
            <a:xfrm rot="16200000">
              <a:off x="6435912" y="-115996"/>
              <a:ext cx="20590" cy="91440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sp>
          <p:nvSpPr>
            <p:cNvPr id="147" name="Rectangle 146"/>
            <p:cNvSpPr/>
            <p:nvPr/>
          </p:nvSpPr>
          <p:spPr bwMode="auto">
            <a:xfrm rot="16200000">
              <a:off x="6435912" y="610315"/>
              <a:ext cx="20590" cy="91440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sp>
          <p:nvSpPr>
            <p:cNvPr id="148" name="Rectangle 147"/>
            <p:cNvSpPr/>
            <p:nvPr/>
          </p:nvSpPr>
          <p:spPr bwMode="auto">
            <a:xfrm rot="16200000">
              <a:off x="6435912" y="-1568620"/>
              <a:ext cx="20590" cy="91440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grpSp>
      <p:sp>
        <p:nvSpPr>
          <p:cNvPr id="155" name="Rectangle 98"/>
          <p:cNvSpPr>
            <a:spLocks noChangeArrowheads="1"/>
          </p:cNvSpPr>
          <p:nvPr/>
        </p:nvSpPr>
        <p:spPr bwMode="auto">
          <a:xfrm>
            <a:off x="3122144" y="6202795"/>
            <a:ext cx="5535790" cy="419958"/>
          </a:xfrm>
          <a:prstGeom prst="rect">
            <a:avLst/>
          </a:prstGeom>
          <a:noFill/>
          <a:ln w="9525" algn="ctr">
            <a:noFill/>
            <a:round/>
            <a:headEnd/>
            <a:tailEnd/>
          </a:ln>
        </p:spPr>
        <p:txBody>
          <a:bodyPr lIns="91436" tIns="45719" rIns="91436" bIns="45719"/>
          <a:lstStyle/>
          <a:p>
            <a:pPr algn="ctr"/>
            <a:r>
              <a:rPr lang="en-US" b="1" kern="0" dirty="0" smtClean="0">
                <a:solidFill>
                  <a:srgbClr val="003C5F"/>
                </a:solidFill>
                <a:latin typeface="Calibri" pitchFamily="34" charset="0"/>
                <a:cs typeface="Arial" pitchFamily="34" charset="0"/>
              </a:rPr>
              <a:t>Maximum Tenants per Platform</a:t>
            </a:r>
          </a:p>
        </p:txBody>
      </p:sp>
      <p:sp>
        <p:nvSpPr>
          <p:cNvPr id="161" name="Rectangle 160"/>
          <p:cNvSpPr/>
          <p:nvPr/>
        </p:nvSpPr>
        <p:spPr bwMode="auto">
          <a:xfrm flipV="1">
            <a:off x="7516662" y="5771166"/>
            <a:ext cx="41028" cy="320040"/>
          </a:xfrm>
          <a:prstGeom prst="rect">
            <a:avLst/>
          </a:prstGeom>
          <a:gradFill flip="none" rotWithShape="1">
            <a:gsLst>
              <a:gs pos="0">
                <a:schemeClr val="bg2">
                  <a:alpha val="0"/>
                </a:schemeClr>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dirty="0" smtClean="0">
              <a:solidFill>
                <a:srgbClr val="FFFFFF"/>
              </a:solidFill>
              <a:cs typeface="Arial" charset="0"/>
            </a:endParaRPr>
          </a:p>
        </p:txBody>
      </p:sp>
      <p:sp>
        <p:nvSpPr>
          <p:cNvPr id="98" name="TextBox 97"/>
          <p:cNvSpPr txBox="1"/>
          <p:nvPr/>
        </p:nvSpPr>
        <p:spPr>
          <a:xfrm>
            <a:off x="260700" y="5234527"/>
            <a:ext cx="1226916" cy="369332"/>
          </a:xfrm>
          <a:prstGeom prst="rect">
            <a:avLst/>
          </a:prstGeom>
          <a:noFill/>
        </p:spPr>
        <p:txBody>
          <a:bodyPr wrap="square" rtlCol="0">
            <a:spAutoFit/>
          </a:bodyPr>
          <a:lstStyle/>
          <a:p>
            <a:pPr algn="r"/>
            <a:r>
              <a:rPr lang="en-US" b="1" kern="0" dirty="0" smtClean="0">
                <a:solidFill>
                  <a:srgbClr val="003C5F"/>
                </a:solidFill>
                <a:latin typeface="Calibri" pitchFamily="34" charset="0"/>
                <a:cs typeface="Arial" pitchFamily="34" charset="0"/>
              </a:rPr>
              <a:t>1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16" name="Rectangle 15"/>
          <p:cNvSpPr/>
          <p:nvPr/>
        </p:nvSpPr>
        <p:spPr bwMode="auto">
          <a:xfrm>
            <a:off x="1698209" y="5011882"/>
            <a:ext cx="499802" cy="699021"/>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b" anchorCtr="0" compatLnSpc="1">
            <a:prstTxWarp prst="textNoShape">
              <a:avLst/>
            </a:prstTxWarp>
          </a:bodyPr>
          <a:lstStyle/>
          <a:p>
            <a:pPr algn="ctr" defTabSz="966788"/>
            <a:r>
              <a:rPr lang="en-US" sz="1400" dirty="0" smtClean="0">
                <a:solidFill>
                  <a:prstClr val="white">
                    <a:lumMod val="95000"/>
                  </a:prstClr>
                </a:solidFill>
                <a:latin typeface="Arial" charset="0"/>
                <a:cs typeface="Arial" charset="0"/>
              </a:rPr>
              <a:t>VPX</a:t>
            </a:r>
          </a:p>
          <a:p>
            <a:pPr algn="ctr" defTabSz="966788"/>
            <a:r>
              <a:rPr lang="en-US" sz="700" dirty="0" smtClean="0">
                <a:solidFill>
                  <a:prstClr val="white">
                    <a:lumMod val="95000"/>
                  </a:prstClr>
                </a:solidFill>
                <a:latin typeface="Arial" charset="0"/>
                <a:cs typeface="Arial" charset="0"/>
              </a:rPr>
              <a:t>10Mbps –</a:t>
            </a:r>
          </a:p>
          <a:p>
            <a:pPr algn="ctr" defTabSz="966788"/>
            <a:r>
              <a:rPr lang="en-US" sz="700" dirty="0" smtClean="0">
                <a:solidFill>
                  <a:prstClr val="white">
                    <a:lumMod val="95000"/>
                  </a:prstClr>
                </a:solidFill>
                <a:latin typeface="Arial" charset="0"/>
                <a:cs typeface="Arial" charset="0"/>
              </a:rPr>
              <a:t>3Gbps</a:t>
            </a:r>
          </a:p>
        </p:txBody>
      </p:sp>
      <p:pic>
        <p:nvPicPr>
          <p:cNvPr id="135" name="Picture 134" descr="CD.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57213" y="5040899"/>
            <a:ext cx="195408" cy="195408"/>
          </a:xfrm>
          <a:prstGeom prst="rect">
            <a:avLst/>
          </a:prstGeom>
        </p:spPr>
      </p:pic>
      <p:sp>
        <p:nvSpPr>
          <p:cNvPr id="40" name="Up-Down Arrow 39"/>
          <p:cNvSpPr/>
          <p:nvPr/>
        </p:nvSpPr>
        <p:spPr bwMode="auto">
          <a:xfrm>
            <a:off x="1702034" y="1513166"/>
            <a:ext cx="663367" cy="1593871"/>
          </a:xfrm>
          <a:prstGeom prst="upDownArrow">
            <a:avLst/>
          </a:prstGeom>
          <a:solidFill>
            <a:schemeClr val="tx2">
              <a:alpha val="67000"/>
            </a:schemeClr>
          </a:solidFill>
          <a:ln w="9525" cap="flat" cmpd="sng" algn="ctr">
            <a:noFill/>
            <a:prstDash val="solid"/>
            <a:round/>
            <a:headEnd type="none" w="med" len="med"/>
            <a:tailEnd type="none" w="med" len="med"/>
          </a:ln>
          <a:effectLst/>
        </p:spPr>
        <p:txBody>
          <a:bodyPr vert="vert270" wrap="none" lIns="91440" tIns="45720" rIns="91440" bIns="45720" numCol="1" rtlCol="0" anchor="ctr" anchorCtr="0" compatLnSpc="1">
            <a:prstTxWarp prst="textNoShape">
              <a:avLst/>
            </a:prstTxWarp>
          </a:bodyPr>
          <a:lstStyle/>
          <a:p>
            <a:pPr algn="ctr" defTabSz="966788"/>
            <a:r>
              <a:rPr lang="en-US" dirty="0" err="1" smtClean="0">
                <a:solidFill>
                  <a:srgbClr val="F2F2F2"/>
                </a:solidFill>
                <a:latin typeface="Arial" charset="0"/>
                <a:cs typeface="Arial" charset="0"/>
              </a:rPr>
              <a:t>Paygrow</a:t>
            </a:r>
            <a:endParaRPr lang="en-US" dirty="0" smtClean="0">
              <a:solidFill>
                <a:srgbClr val="F2F2F2"/>
              </a:solidFill>
              <a:latin typeface="Arial" charset="0"/>
              <a:cs typeface="Arial" charset="0"/>
            </a:endParaRPr>
          </a:p>
        </p:txBody>
      </p:sp>
      <p:sp>
        <p:nvSpPr>
          <p:cNvPr id="3" name="Rounded Rectangle 2"/>
          <p:cNvSpPr/>
          <p:nvPr/>
        </p:nvSpPr>
        <p:spPr bwMode="auto">
          <a:xfrm>
            <a:off x="2306761" y="1450772"/>
            <a:ext cx="2015596" cy="1581355"/>
          </a:xfrm>
          <a:prstGeom prst="roundRect">
            <a:avLst/>
          </a:prstGeom>
          <a:solidFill>
            <a:schemeClr val="tx2">
              <a:alpha val="28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66788"/>
            <a:r>
              <a:rPr lang="zh-TW" altLang="en-US" sz="2000" dirty="0" smtClean="0">
                <a:solidFill>
                  <a:srgbClr val="4D4F53">
                    <a:lumMod val="95000"/>
                  </a:srgbClr>
                </a:solidFill>
                <a:latin typeface="Microsoft YaHei" charset="-122"/>
                <a:ea typeface="Microsoft YaHei" charset="-122"/>
                <a:cs typeface="Microsoft YaHei" charset="-122"/>
              </a:rPr>
              <a:t>所有平台都可按需</a:t>
            </a:r>
            <a:r>
              <a:rPr lang="zh-TW" altLang="en-US" sz="2000" smtClean="0">
                <a:solidFill>
                  <a:srgbClr val="4D4F53">
                    <a:lumMod val="95000"/>
                  </a:srgbClr>
                </a:solidFill>
                <a:latin typeface="Microsoft YaHei" charset="-122"/>
                <a:ea typeface="Microsoft YaHei" charset="-122"/>
                <a:cs typeface="Microsoft YaHei" charset="-122"/>
              </a:rPr>
              <a:t>付费成長</a:t>
            </a:r>
            <a:endParaRPr lang="en-US" sz="2000" dirty="0" smtClean="0">
              <a:solidFill>
                <a:srgbClr val="4D4F53">
                  <a:lumMod val="95000"/>
                </a:srgbClr>
              </a:solidFill>
              <a:latin typeface="Microsoft YaHei" charset="-122"/>
              <a:ea typeface="Microsoft YaHei" charset="-122"/>
              <a:cs typeface="Microsoft YaHei" charset="-122"/>
            </a:endParaRPr>
          </a:p>
        </p:txBody>
      </p:sp>
      <p:sp>
        <p:nvSpPr>
          <p:cNvPr id="42" name="Rectangle 41"/>
          <p:cNvSpPr/>
          <p:nvPr/>
        </p:nvSpPr>
        <p:spPr bwMode="auto">
          <a:xfrm flipV="1">
            <a:off x="9050465" y="5735748"/>
            <a:ext cx="41028" cy="320040"/>
          </a:xfrm>
          <a:prstGeom prst="rect">
            <a:avLst/>
          </a:prstGeom>
          <a:gradFill flip="none" rotWithShape="1">
            <a:gsLst>
              <a:gs pos="0">
                <a:schemeClr val="bg2">
                  <a:alpha val="0"/>
                </a:schemeClr>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dirty="0" smtClean="0">
              <a:solidFill>
                <a:srgbClr val="FFFFFF"/>
              </a:solidFill>
              <a:cs typeface="Arial" charset="0"/>
            </a:endParaRPr>
          </a:p>
        </p:txBody>
      </p:sp>
      <p:sp>
        <p:nvSpPr>
          <p:cNvPr id="44" name="Rectangle 43"/>
          <p:cNvSpPr/>
          <p:nvPr/>
        </p:nvSpPr>
        <p:spPr bwMode="auto">
          <a:xfrm>
            <a:off x="3494676" y="4261424"/>
            <a:ext cx="1384698" cy="96083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smtClean="0">
                <a:solidFill>
                  <a:srgbClr val="F2F2F2"/>
                </a:solidFill>
                <a:latin typeface="Arial" charset="0"/>
                <a:cs typeface="Arial" charset="0"/>
              </a:rPr>
              <a:t>MPX/SDX</a:t>
            </a:r>
          </a:p>
          <a:p>
            <a:pPr algn="ctr" defTabSz="966788"/>
            <a:r>
              <a:rPr lang="en-US" sz="1400" dirty="0" smtClean="0">
                <a:solidFill>
                  <a:srgbClr val="F2F2F2"/>
                </a:solidFill>
                <a:latin typeface="Arial" charset="0"/>
                <a:cs typeface="Arial" charset="0"/>
              </a:rPr>
              <a:t>8005-8015</a:t>
            </a:r>
          </a:p>
          <a:p>
            <a:pPr algn="ctr" defTabSz="966788"/>
            <a:r>
              <a:rPr lang="en-US" sz="1050" dirty="0">
                <a:solidFill>
                  <a:srgbClr val="F2F2F2"/>
                </a:solidFill>
                <a:latin typeface="Arial" charset="0"/>
                <a:cs typeface="Arial" charset="0"/>
              </a:rPr>
              <a:t>5</a:t>
            </a:r>
            <a:r>
              <a:rPr lang="en-US" sz="1050" dirty="0" smtClean="0">
                <a:solidFill>
                  <a:srgbClr val="F2F2F2"/>
                </a:solidFill>
                <a:latin typeface="Arial" charset="0"/>
                <a:cs typeface="Arial" charset="0"/>
              </a:rPr>
              <a:t>Gbps – 15Gbps</a:t>
            </a:r>
          </a:p>
          <a:p>
            <a:pPr algn="ctr" defTabSz="966788"/>
            <a:r>
              <a:rPr lang="en-US" sz="1050" dirty="0" smtClean="0">
                <a:solidFill>
                  <a:srgbClr val="F2F2F2"/>
                </a:solidFill>
                <a:latin typeface="Arial" charset="0"/>
                <a:cs typeface="Arial" charset="0"/>
              </a:rPr>
              <a:t>32k – 47k SSL TPS</a:t>
            </a:r>
          </a:p>
          <a:p>
            <a:pPr algn="ctr" defTabSz="966788"/>
            <a:r>
              <a:rPr lang="en-US" sz="1050" dirty="0" smtClean="0">
                <a:solidFill>
                  <a:srgbClr val="F2F2F2"/>
                </a:solidFill>
                <a:latin typeface="Arial" charset="0"/>
                <a:cs typeface="Arial" charset="0"/>
              </a:rPr>
              <a:t>5 Instances</a:t>
            </a:r>
          </a:p>
        </p:txBody>
      </p:sp>
      <p:sp>
        <p:nvSpPr>
          <p:cNvPr id="56" name="Rectangle 55"/>
          <p:cNvSpPr/>
          <p:nvPr/>
        </p:nvSpPr>
        <p:spPr bwMode="auto">
          <a:xfrm>
            <a:off x="2227907" y="5259243"/>
            <a:ext cx="1170130" cy="426223"/>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200" dirty="0" smtClean="0">
                <a:solidFill>
                  <a:prstClr val="white">
                    <a:lumMod val="95000"/>
                  </a:prstClr>
                </a:solidFill>
                <a:latin typeface="Arial" charset="0"/>
                <a:cs typeface="Arial" charset="0"/>
              </a:rPr>
              <a:t>MPX 5550-5650</a:t>
            </a:r>
          </a:p>
          <a:p>
            <a:pPr algn="ctr" defTabSz="966788"/>
            <a:r>
              <a:rPr lang="en-US" sz="900" dirty="0" smtClean="0">
                <a:solidFill>
                  <a:prstClr val="white">
                    <a:lumMod val="95000"/>
                  </a:prstClr>
                </a:solidFill>
                <a:latin typeface="Arial" charset="0"/>
                <a:cs typeface="Arial" charset="0"/>
              </a:rPr>
              <a:t>500Mbps-1 Gbps</a:t>
            </a:r>
          </a:p>
        </p:txBody>
      </p:sp>
      <p:sp>
        <p:nvSpPr>
          <p:cNvPr id="104" name="Rectangle 103"/>
          <p:cNvSpPr/>
          <p:nvPr/>
        </p:nvSpPr>
        <p:spPr bwMode="auto">
          <a:xfrm>
            <a:off x="4701207" y="3298679"/>
            <a:ext cx="1384698" cy="112926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smtClean="0">
                <a:solidFill>
                  <a:srgbClr val="F2F2F2"/>
                </a:solidFill>
                <a:latin typeface="Arial" charset="0"/>
                <a:cs typeface="Arial" charset="0"/>
              </a:rPr>
              <a:t>MPX/SDX</a:t>
            </a:r>
          </a:p>
          <a:p>
            <a:pPr algn="ctr" defTabSz="966788"/>
            <a:r>
              <a:rPr lang="en-US" sz="1400" dirty="0" smtClean="0">
                <a:solidFill>
                  <a:srgbClr val="F2F2F2"/>
                </a:solidFill>
                <a:latin typeface="Arial" charset="0"/>
                <a:cs typeface="Arial" charset="0"/>
              </a:rPr>
              <a:t>11515-11542</a:t>
            </a:r>
          </a:p>
          <a:p>
            <a:pPr algn="ctr" defTabSz="966788"/>
            <a:r>
              <a:rPr lang="en-US" sz="1050" dirty="0" smtClean="0">
                <a:solidFill>
                  <a:srgbClr val="F2F2F2"/>
                </a:solidFill>
                <a:latin typeface="Arial" charset="0"/>
                <a:cs typeface="Arial" charset="0"/>
              </a:rPr>
              <a:t>15Gbps – 42Gbps</a:t>
            </a:r>
          </a:p>
          <a:p>
            <a:pPr algn="ctr" defTabSz="966788"/>
            <a:r>
              <a:rPr lang="en-US" sz="1050" dirty="0" smtClean="0">
                <a:solidFill>
                  <a:srgbClr val="F2F2F2"/>
                </a:solidFill>
                <a:latin typeface="Arial" charset="0"/>
                <a:cs typeface="Arial" charset="0"/>
              </a:rPr>
              <a:t>22.5k – 69k SSL TPS</a:t>
            </a:r>
          </a:p>
          <a:p>
            <a:pPr algn="ctr" defTabSz="966788"/>
            <a:r>
              <a:rPr lang="en-US" sz="1050" dirty="0" smtClean="0">
                <a:solidFill>
                  <a:srgbClr val="F2F2F2"/>
                </a:solidFill>
                <a:latin typeface="Arial" charset="0"/>
                <a:cs typeface="Arial" charset="0"/>
              </a:rPr>
              <a:t>20 Instances</a:t>
            </a:r>
          </a:p>
        </p:txBody>
      </p:sp>
      <p:sp>
        <p:nvSpPr>
          <p:cNvPr id="58" name="Rectangle 57"/>
          <p:cNvSpPr/>
          <p:nvPr/>
        </p:nvSpPr>
        <p:spPr bwMode="auto">
          <a:xfrm>
            <a:off x="10442085" y="5511805"/>
            <a:ext cx="1639159" cy="336938"/>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zh-TW" altLang="en-US" sz="1200" dirty="0" smtClean="0">
                <a:solidFill>
                  <a:srgbClr val="F2F2F2"/>
                </a:solidFill>
                <a:latin typeface="Microsoft YaHei" charset="-122"/>
                <a:ea typeface="Microsoft YaHei" charset="-122"/>
                <a:cs typeface="Microsoft YaHei" charset="-122"/>
              </a:rPr>
              <a:t>新型号</a:t>
            </a:r>
            <a:endParaRPr lang="en-US" sz="900" dirty="0" smtClean="0">
              <a:solidFill>
                <a:srgbClr val="F2F2F2"/>
              </a:solidFill>
              <a:latin typeface="Microsoft YaHei" charset="-122"/>
              <a:ea typeface="Microsoft YaHei" charset="-122"/>
              <a:cs typeface="Microsoft YaHei" charset="-122"/>
            </a:endParaRPr>
          </a:p>
        </p:txBody>
      </p:sp>
      <p:sp>
        <p:nvSpPr>
          <p:cNvPr id="59" name="Rectangle 58"/>
          <p:cNvSpPr/>
          <p:nvPr/>
        </p:nvSpPr>
        <p:spPr bwMode="auto">
          <a:xfrm>
            <a:off x="10442821" y="5883695"/>
            <a:ext cx="1638424" cy="32622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zh-TW" altLang="en-US" sz="1200" dirty="0" smtClean="0">
                <a:solidFill>
                  <a:srgbClr val="F2F2F2"/>
                </a:solidFill>
                <a:latin typeface="Microsoft YaHei" charset="-122"/>
                <a:ea typeface="Microsoft YaHei" charset="-122"/>
                <a:cs typeface="Microsoft YaHei" charset="-122"/>
              </a:rPr>
              <a:t>多责戸用选</a:t>
            </a:r>
            <a:endParaRPr lang="en-US" sz="1200" dirty="0" smtClean="0">
              <a:solidFill>
                <a:srgbClr val="F2F2F2"/>
              </a:solidFill>
              <a:latin typeface="Microsoft YaHei" charset="-122"/>
              <a:ea typeface="Microsoft YaHei" charset="-122"/>
              <a:cs typeface="Microsoft YaHei" charset="-122"/>
            </a:endParaRPr>
          </a:p>
        </p:txBody>
      </p:sp>
      <p:sp>
        <p:nvSpPr>
          <p:cNvPr id="61" name="Rectangle 60"/>
          <p:cNvSpPr/>
          <p:nvPr/>
        </p:nvSpPr>
        <p:spPr bwMode="auto">
          <a:xfrm>
            <a:off x="10435995" y="5138035"/>
            <a:ext cx="1645249" cy="33787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zh-TW" altLang="en-US" sz="1200" dirty="0" smtClean="0">
                <a:solidFill>
                  <a:srgbClr val="F2F2F2"/>
                </a:solidFill>
                <a:latin typeface="Microsoft YaHei" charset="-122"/>
                <a:ea typeface="Microsoft YaHei" charset="-122"/>
                <a:cs typeface="Microsoft YaHei" charset="-122"/>
              </a:rPr>
              <a:t>单一設备</a:t>
            </a:r>
            <a:endParaRPr lang="en-US" sz="1200" dirty="0" smtClean="0">
              <a:solidFill>
                <a:srgbClr val="F2F2F2"/>
              </a:solidFill>
              <a:latin typeface="Microsoft YaHei" charset="-122"/>
              <a:ea typeface="Microsoft YaHei" charset="-122"/>
              <a:cs typeface="Microsoft YaHei" charset="-122"/>
            </a:endParaRPr>
          </a:p>
        </p:txBody>
      </p:sp>
      <p:grpSp>
        <p:nvGrpSpPr>
          <p:cNvPr id="10" name="Group 9"/>
          <p:cNvGrpSpPr/>
          <p:nvPr/>
        </p:nvGrpSpPr>
        <p:grpSpPr>
          <a:xfrm>
            <a:off x="7483440" y="2054981"/>
            <a:ext cx="1569550" cy="1601383"/>
            <a:chOff x="7461674" y="1869918"/>
            <a:chExt cx="1569550" cy="1601383"/>
          </a:xfrm>
        </p:grpSpPr>
        <p:sp>
          <p:nvSpPr>
            <p:cNvPr id="62" name="Rectangle 61"/>
            <p:cNvSpPr/>
            <p:nvPr/>
          </p:nvSpPr>
          <p:spPr bwMode="auto">
            <a:xfrm>
              <a:off x="7461674" y="1869918"/>
              <a:ext cx="1535560" cy="1346125"/>
            </a:xfrm>
            <a:prstGeom prst="rect">
              <a:avLst/>
            </a:prstGeom>
            <a:solidFill>
              <a:schemeClr val="accent2"/>
            </a:solidFill>
            <a:ln>
              <a:solidFill>
                <a:schemeClr val="accent2"/>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a:solidFill>
                    <a:srgbClr val="F2F2F2"/>
                  </a:solidFill>
                  <a:latin typeface="Arial" charset="0"/>
                  <a:cs typeface="Arial" charset="0"/>
                </a:rPr>
                <a:t>MPX/SDX</a:t>
              </a:r>
            </a:p>
            <a:p>
              <a:pPr algn="ctr" defTabSz="966788"/>
              <a:r>
                <a:rPr lang="en-US" sz="1400" dirty="0" smtClean="0">
                  <a:solidFill>
                    <a:srgbClr val="F2F2F2"/>
                  </a:solidFill>
                  <a:latin typeface="Arial" charset="0"/>
                  <a:cs typeface="Arial" charset="0"/>
                </a:rPr>
                <a:t>22040 to 22120</a:t>
              </a:r>
              <a:endParaRPr lang="en-US" sz="1400" dirty="0">
                <a:solidFill>
                  <a:srgbClr val="F2F2F2"/>
                </a:solidFill>
                <a:latin typeface="Arial" charset="0"/>
                <a:cs typeface="Arial" charset="0"/>
              </a:endParaRPr>
            </a:p>
            <a:p>
              <a:pPr algn="ctr" defTabSz="966788"/>
              <a:r>
                <a:rPr lang="en-US" sz="1200" dirty="0">
                  <a:solidFill>
                    <a:srgbClr val="F2F2F2"/>
                  </a:solidFill>
                  <a:latin typeface="Arial" charset="0"/>
                  <a:cs typeface="Arial" charset="0"/>
                </a:rPr>
                <a:t>4</a:t>
              </a:r>
              <a:r>
                <a:rPr lang="en-US" sz="1200" dirty="0" smtClean="0">
                  <a:solidFill>
                    <a:srgbClr val="F2F2F2"/>
                  </a:solidFill>
                  <a:latin typeface="Arial" charset="0"/>
                  <a:cs typeface="Arial" charset="0"/>
                </a:rPr>
                <a:t>0Gbps </a:t>
              </a:r>
              <a:r>
                <a:rPr lang="en-US" sz="1200" dirty="0">
                  <a:solidFill>
                    <a:srgbClr val="F2F2F2"/>
                  </a:solidFill>
                  <a:latin typeface="Arial" charset="0"/>
                  <a:cs typeface="Arial" charset="0"/>
                </a:rPr>
                <a:t>– </a:t>
              </a:r>
              <a:r>
                <a:rPr lang="en-US" sz="1200" dirty="0" smtClean="0">
                  <a:solidFill>
                    <a:srgbClr val="F2F2F2"/>
                  </a:solidFill>
                  <a:latin typeface="Arial" charset="0"/>
                  <a:cs typeface="Arial" charset="0"/>
                </a:rPr>
                <a:t>120Gbps</a:t>
              </a:r>
              <a:endParaRPr lang="en-US" sz="12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5</a:t>
              </a:r>
              <a:r>
                <a:rPr lang="en-US" sz="1200" dirty="0">
                  <a:solidFill>
                    <a:srgbClr val="F2F2F2"/>
                  </a:solidFill>
                  <a:latin typeface="Arial" charset="0"/>
                  <a:cs typeface="Arial" charset="0"/>
                </a:rPr>
                <a:t>6</a:t>
              </a:r>
              <a:r>
                <a:rPr lang="en-US" sz="1200" dirty="0" smtClean="0">
                  <a:solidFill>
                    <a:srgbClr val="F2F2F2"/>
                  </a:solidFill>
                  <a:latin typeface="Arial" charset="0"/>
                  <a:cs typeface="Arial" charset="0"/>
                </a:rPr>
                <a:t>0k (2k) </a:t>
              </a:r>
              <a:r>
                <a:rPr lang="en-US" sz="1200" dirty="0">
                  <a:solidFill>
                    <a:srgbClr val="F2F2F2"/>
                  </a:solidFill>
                  <a:latin typeface="Arial" charset="0"/>
                  <a:cs typeface="Arial" charset="0"/>
                </a:rPr>
                <a:t>SSL </a:t>
              </a:r>
              <a:r>
                <a:rPr lang="en-US" sz="1200" dirty="0" smtClean="0">
                  <a:solidFill>
                    <a:srgbClr val="F2F2F2"/>
                  </a:solidFill>
                  <a:latin typeface="Arial" charset="0"/>
                  <a:cs typeface="Arial" charset="0"/>
                </a:rPr>
                <a:t>TPS</a:t>
              </a:r>
              <a:endParaRPr lang="en-US" sz="12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80 Instances</a:t>
              </a:r>
            </a:p>
            <a:p>
              <a:pPr algn="ctr" defTabSz="966788"/>
              <a:r>
                <a:rPr lang="en-US" sz="1050" dirty="0" smtClean="0">
                  <a:solidFill>
                    <a:srgbClr val="F2F2F2"/>
                  </a:solidFill>
                  <a:latin typeface="Arial" charset="0"/>
                  <a:cs typeface="Arial" charset="0"/>
                </a:rPr>
                <a:t>NEBS Available</a:t>
              </a:r>
              <a:endParaRPr lang="en-US" sz="1050" dirty="0">
                <a:solidFill>
                  <a:srgbClr val="F2F2F2"/>
                </a:solidFill>
                <a:latin typeface="Arial" charset="0"/>
                <a:cs typeface="Arial" charset="0"/>
              </a:endParaRPr>
            </a:p>
          </p:txBody>
        </p:sp>
        <p:pic>
          <p:nvPicPr>
            <p:cNvPr id="63" name="Picture 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496667" y="3010372"/>
              <a:ext cx="1534557" cy="460929"/>
            </a:xfrm>
            <a:prstGeom prst="rect">
              <a:avLst/>
            </a:prstGeom>
            <a:noFill/>
            <a:ln w="9525">
              <a:noFill/>
              <a:miter lim="800000"/>
              <a:headEnd/>
              <a:tailEnd/>
            </a:ln>
            <a:effectLst/>
          </p:spPr>
        </p:pic>
      </p:grpSp>
      <p:sp>
        <p:nvSpPr>
          <p:cNvPr id="65" name="Rectangle 64"/>
          <p:cNvSpPr/>
          <p:nvPr/>
        </p:nvSpPr>
        <p:spPr bwMode="auto">
          <a:xfrm rot="16200000">
            <a:off x="6101947" y="-2884767"/>
            <a:ext cx="20590" cy="8686800"/>
          </a:xfrm>
          <a:prstGeom prst="rect">
            <a:avLst/>
          </a:prstGeom>
          <a:gradFill flip="none" rotWithShape="1">
            <a:gsLst>
              <a:gs pos="0">
                <a:schemeClr val="bg2">
                  <a:alpha val="0"/>
                </a:schemeClr>
              </a:gs>
              <a:gs pos="30000">
                <a:schemeClr val="tx1">
                  <a:alpha val="50000"/>
                </a:schemeClr>
              </a:gs>
              <a:gs pos="70000">
                <a:schemeClr val="tx1">
                  <a:alpha val="50000"/>
                </a:schemeClr>
              </a:gs>
              <a:gs pos="100000">
                <a:schemeClr val="bg2">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smtClean="0">
              <a:solidFill>
                <a:srgbClr val="4D4F53"/>
              </a:solidFill>
              <a:latin typeface="Arial" charset="0"/>
              <a:cs typeface="Arial" charset="0"/>
            </a:endParaRPr>
          </a:p>
        </p:txBody>
      </p:sp>
      <p:sp>
        <p:nvSpPr>
          <p:cNvPr id="66" name="TextBox 65"/>
          <p:cNvSpPr txBox="1"/>
          <p:nvPr/>
        </p:nvSpPr>
        <p:spPr>
          <a:xfrm>
            <a:off x="259783" y="1307590"/>
            <a:ext cx="1226916" cy="369332"/>
          </a:xfrm>
          <a:prstGeom prst="rect">
            <a:avLst/>
          </a:prstGeom>
          <a:noFill/>
        </p:spPr>
        <p:txBody>
          <a:bodyPr wrap="square" rtlCol="0">
            <a:spAutoFit/>
          </a:bodyPr>
          <a:lstStyle/>
          <a:p>
            <a:pPr algn="r"/>
            <a:r>
              <a:rPr lang="en-US" b="1" kern="0" dirty="0" smtClean="0">
                <a:solidFill>
                  <a:srgbClr val="003C5F"/>
                </a:solidFill>
                <a:latin typeface="Calibri" pitchFamily="34" charset="0"/>
                <a:cs typeface="Arial" pitchFamily="34" charset="0"/>
              </a:rPr>
              <a:t>120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6" name="Title 5"/>
          <p:cNvSpPr>
            <a:spLocks noGrp="1"/>
          </p:cNvSpPr>
          <p:nvPr>
            <p:ph type="title"/>
          </p:nvPr>
        </p:nvSpPr>
        <p:spPr>
          <a:xfrm>
            <a:off x="134983" y="-455020"/>
            <a:ext cx="11336947" cy="985840"/>
          </a:xfrm>
        </p:spPr>
        <p:txBody>
          <a:bodyPr/>
          <a:lstStyle/>
          <a:p>
            <a:r>
              <a:rPr lang="en-US" dirty="0" smtClean="0">
                <a:latin typeface="Microsoft YaHei" charset="-122"/>
                <a:ea typeface="Microsoft YaHei" charset="-122"/>
                <a:cs typeface="Microsoft YaHei" charset="-122"/>
              </a:rPr>
              <a:t>NetScaler</a:t>
            </a:r>
            <a:r>
              <a:rPr lang="zh-TW" altLang="en-US" dirty="0" smtClean="0">
                <a:latin typeface="Microsoft YaHei" charset="-122"/>
                <a:ea typeface="Microsoft YaHei" charset="-122"/>
                <a:cs typeface="Microsoft YaHei" charset="-122"/>
              </a:rPr>
              <a:t>平台</a:t>
            </a:r>
            <a:endParaRPr lang="en-US" dirty="0">
              <a:latin typeface="Microsoft YaHei" charset="-122"/>
              <a:ea typeface="Microsoft YaHei" charset="-122"/>
              <a:cs typeface="Microsoft YaHei" charset="-122"/>
            </a:endParaRPr>
          </a:p>
        </p:txBody>
      </p:sp>
      <p:grpSp>
        <p:nvGrpSpPr>
          <p:cNvPr id="5" name="Group 44"/>
          <p:cNvGrpSpPr/>
          <p:nvPr/>
        </p:nvGrpSpPr>
        <p:grpSpPr>
          <a:xfrm>
            <a:off x="3667233" y="5179003"/>
            <a:ext cx="988953" cy="212557"/>
            <a:chOff x="762000" y="1504950"/>
            <a:chExt cx="7823558" cy="1321140"/>
          </a:xfrm>
        </p:grpSpPr>
        <p:grpSp>
          <p:nvGrpSpPr>
            <p:cNvPr id="7" name="Group 19"/>
            <p:cNvGrpSpPr/>
            <p:nvPr/>
          </p:nvGrpSpPr>
          <p:grpSpPr>
            <a:xfrm>
              <a:off x="762000" y="1962150"/>
              <a:ext cx="7823558" cy="863940"/>
              <a:chOff x="228600" y="3962400"/>
              <a:chExt cx="8607152" cy="1143000"/>
            </a:xfrm>
          </p:grpSpPr>
          <p:grpSp>
            <p:nvGrpSpPr>
              <p:cNvPr id="8" name="Group 21"/>
              <p:cNvGrpSpPr/>
              <p:nvPr/>
            </p:nvGrpSpPr>
            <p:grpSpPr>
              <a:xfrm>
                <a:off x="228600" y="3962400"/>
                <a:ext cx="8607152" cy="1143000"/>
                <a:chOff x="228600" y="1371600"/>
                <a:chExt cx="8607152" cy="1143000"/>
              </a:xfrm>
            </p:grpSpPr>
            <p:pic>
              <p:nvPicPr>
                <p:cNvPr id="52" name="Content Placeholder 3" descr="Backlit Logo 1U 8 port.jpg"/>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l="-926" t="-8336" r="-926"/>
                <a:stretch>
                  <a:fillRect/>
                </a:stretch>
              </p:blipFill>
              <p:spPr bwMode="auto">
                <a:xfrm>
                  <a:off x="228600" y="1371600"/>
                  <a:ext cx="8607152" cy="1143000"/>
                </a:xfrm>
                <a:prstGeom prst="rect">
                  <a:avLst/>
                </a:prstGeom>
                <a:noFill/>
                <a:ln w="9525">
                  <a:noFill/>
                  <a:miter lim="800000"/>
                  <a:headEnd/>
                  <a:tailEnd/>
                </a:ln>
              </p:spPr>
            </p:pic>
            <p:pic>
              <p:nvPicPr>
                <p:cNvPr id="53" name="Picture 6"/>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400800" y="1676400"/>
                  <a:ext cx="838199" cy="251460"/>
                </a:xfrm>
                <a:prstGeom prst="rect">
                  <a:avLst/>
                </a:prstGeom>
                <a:noFill/>
                <a:ln w="9525">
                  <a:noFill/>
                  <a:miter lim="800000"/>
                  <a:headEnd/>
                  <a:tailEnd/>
                </a:ln>
              </p:spPr>
            </p:pic>
            <p:pic>
              <p:nvPicPr>
                <p:cNvPr id="54" name="Picture 7"/>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48400" y="2057400"/>
                  <a:ext cx="1600200" cy="300949"/>
                </a:xfrm>
                <a:prstGeom prst="rect">
                  <a:avLst/>
                </a:prstGeom>
                <a:noFill/>
                <a:ln w="9525">
                  <a:noFill/>
                  <a:miter lim="800000"/>
                  <a:headEnd/>
                  <a:tailEnd/>
                </a:ln>
              </p:spPr>
            </p:pic>
            <p:pic>
              <p:nvPicPr>
                <p:cNvPr id="55" name="Picture 8"/>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96200" y="1752600"/>
                  <a:ext cx="152400" cy="152400"/>
                </a:xfrm>
                <a:prstGeom prst="rect">
                  <a:avLst/>
                </a:prstGeom>
                <a:noFill/>
                <a:ln w="9525">
                  <a:noFill/>
                  <a:miter lim="800000"/>
                  <a:headEnd/>
                  <a:tailEnd/>
                </a:ln>
              </p:spPr>
            </p:pic>
          </p:grpSp>
          <p:grpSp>
            <p:nvGrpSpPr>
              <p:cNvPr id="9" name="Group 28"/>
              <p:cNvGrpSpPr/>
              <p:nvPr/>
            </p:nvGrpSpPr>
            <p:grpSpPr>
              <a:xfrm>
                <a:off x="6324600" y="4648200"/>
                <a:ext cx="1295400" cy="237573"/>
                <a:chOff x="6324600" y="4572000"/>
                <a:chExt cx="1295400" cy="237573"/>
              </a:xfrm>
            </p:grpSpPr>
            <p:pic>
              <p:nvPicPr>
                <p:cNvPr id="50" name="Picture 9"/>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05600" y="4572000"/>
                  <a:ext cx="914400" cy="237573"/>
                </a:xfrm>
                <a:prstGeom prst="rect">
                  <a:avLst/>
                </a:prstGeom>
                <a:noFill/>
                <a:ln w="9525">
                  <a:noFill/>
                  <a:miter lim="800000"/>
                  <a:headEnd/>
                  <a:tailEnd/>
                </a:ln>
              </p:spPr>
            </p:pic>
            <p:pic>
              <p:nvPicPr>
                <p:cNvPr id="51" name="Picture 9"/>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24600" y="4572000"/>
                  <a:ext cx="914400" cy="237573"/>
                </a:xfrm>
                <a:prstGeom prst="rect">
                  <a:avLst/>
                </a:prstGeom>
                <a:noFill/>
                <a:ln w="9525">
                  <a:noFill/>
                  <a:miter lim="800000"/>
                  <a:headEnd/>
                  <a:tailEnd/>
                </a:ln>
              </p:spPr>
            </p:pic>
          </p:grpSp>
        </p:grpSp>
        <p:pic>
          <p:nvPicPr>
            <p:cNvPr id="47" name="Picture 1"/>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4492" y="1504950"/>
              <a:ext cx="7630195" cy="541603"/>
            </a:xfrm>
            <a:prstGeom prst="rect">
              <a:avLst/>
            </a:prstGeom>
            <a:noFill/>
            <a:ln w="9525">
              <a:noFill/>
              <a:miter lim="800000"/>
              <a:headEnd/>
              <a:tailEnd/>
            </a:ln>
          </p:spPr>
        </p:pic>
      </p:grpSp>
      <p:pic>
        <p:nvPicPr>
          <p:cNvPr id="188" name="Picture 2"/>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375956" y="5627538"/>
            <a:ext cx="929857" cy="86996"/>
          </a:xfrm>
          <a:prstGeom prst="rect">
            <a:avLst/>
          </a:prstGeom>
          <a:noFill/>
          <a:ln w="9525">
            <a:noFill/>
            <a:miter lim="800000"/>
            <a:headEnd/>
            <a:tailEnd/>
          </a:ln>
        </p:spPr>
      </p:pic>
      <p:sp>
        <p:nvSpPr>
          <p:cNvPr id="70" name="TextBox 69"/>
          <p:cNvSpPr txBox="1"/>
          <p:nvPr/>
        </p:nvSpPr>
        <p:spPr>
          <a:xfrm>
            <a:off x="249955" y="1961424"/>
            <a:ext cx="1226916" cy="369332"/>
          </a:xfrm>
          <a:prstGeom prst="rect">
            <a:avLst/>
          </a:prstGeom>
          <a:noFill/>
        </p:spPr>
        <p:txBody>
          <a:bodyPr wrap="square" rtlCol="0">
            <a:spAutoFit/>
          </a:bodyPr>
          <a:lstStyle/>
          <a:p>
            <a:pPr algn="r"/>
            <a:r>
              <a:rPr lang="en-US" b="1" kern="0" dirty="0" smtClean="0">
                <a:solidFill>
                  <a:srgbClr val="003C5F"/>
                </a:solidFill>
                <a:latin typeface="Calibri" pitchFamily="34" charset="0"/>
                <a:cs typeface="Arial" pitchFamily="34" charset="0"/>
              </a:rPr>
              <a:t>100 </a:t>
            </a:r>
            <a:r>
              <a:rPr lang="en-US" b="1" kern="0" dirty="0" err="1" smtClean="0">
                <a:solidFill>
                  <a:srgbClr val="003C5F"/>
                </a:solidFill>
                <a:latin typeface="Calibri" pitchFamily="34" charset="0"/>
                <a:cs typeface="Arial" pitchFamily="34" charset="0"/>
              </a:rPr>
              <a:t>Gbps</a:t>
            </a:r>
            <a:endParaRPr lang="en-US" dirty="0">
              <a:solidFill>
                <a:srgbClr val="003C5F"/>
              </a:solidFill>
              <a:latin typeface="Calibri" pitchFamily="34" charset="0"/>
            </a:endParaRPr>
          </a:p>
        </p:txBody>
      </p:sp>
      <p:sp>
        <p:nvSpPr>
          <p:cNvPr id="71" name="TextBox 70"/>
          <p:cNvSpPr txBox="1"/>
          <p:nvPr/>
        </p:nvSpPr>
        <p:spPr>
          <a:xfrm>
            <a:off x="3903818" y="5871935"/>
            <a:ext cx="544011" cy="369332"/>
          </a:xfrm>
          <a:prstGeom prst="rect">
            <a:avLst/>
          </a:prstGeom>
          <a:noFill/>
        </p:spPr>
        <p:txBody>
          <a:bodyPr wrap="square" rtlCol="0">
            <a:spAutoFit/>
          </a:bodyPr>
          <a:lstStyle/>
          <a:p>
            <a:pPr algn="ctr"/>
            <a:r>
              <a:rPr lang="en-US" kern="0" dirty="0" smtClean="0">
                <a:solidFill>
                  <a:srgbClr val="003C5F"/>
                </a:solidFill>
                <a:latin typeface="Calibri" pitchFamily="34" charset="0"/>
                <a:cs typeface="Arial" pitchFamily="34" charset="0"/>
              </a:rPr>
              <a:t>5</a:t>
            </a:r>
            <a:endParaRPr lang="en-US" dirty="0">
              <a:solidFill>
                <a:srgbClr val="003C5F"/>
              </a:solidFill>
              <a:latin typeface="Calibri" pitchFamily="34" charset="0"/>
            </a:endParaRPr>
          </a:p>
        </p:txBody>
      </p:sp>
      <p:grpSp>
        <p:nvGrpSpPr>
          <p:cNvPr id="11" name="Group 10"/>
          <p:cNvGrpSpPr/>
          <p:nvPr/>
        </p:nvGrpSpPr>
        <p:grpSpPr>
          <a:xfrm>
            <a:off x="7246052" y="772886"/>
            <a:ext cx="2006204" cy="1536323"/>
            <a:chOff x="6734420" y="413655"/>
            <a:chExt cx="2006204" cy="1536323"/>
          </a:xfrm>
        </p:grpSpPr>
        <p:sp>
          <p:nvSpPr>
            <p:cNvPr id="73" name="Rectangle 72"/>
            <p:cNvSpPr/>
            <p:nvPr/>
          </p:nvSpPr>
          <p:spPr bwMode="auto">
            <a:xfrm>
              <a:off x="6734420" y="413655"/>
              <a:ext cx="2006204" cy="1375814"/>
            </a:xfrm>
            <a:prstGeom prst="rect">
              <a:avLst/>
            </a:prstGeom>
            <a:solidFill>
              <a:srgbClr val="813ABA"/>
            </a:solidFill>
            <a:ln>
              <a:solidFill>
                <a:srgbClr val="813ABA"/>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smtClean="0">
                  <a:solidFill>
                    <a:srgbClr val="F2F2F2"/>
                  </a:solidFill>
                  <a:latin typeface="Arial" charset="0"/>
                  <a:cs typeface="Arial" charset="0"/>
                </a:rPr>
                <a:t>MPX/SDX</a:t>
              </a:r>
              <a:endParaRPr lang="en-US" sz="1400" dirty="0">
                <a:solidFill>
                  <a:srgbClr val="F2F2F2"/>
                </a:solidFill>
                <a:latin typeface="Arial" charset="0"/>
                <a:cs typeface="Arial" charset="0"/>
              </a:endParaRPr>
            </a:p>
            <a:p>
              <a:pPr algn="ctr" defTabSz="966788"/>
              <a:r>
                <a:rPr lang="en-US" sz="1400" dirty="0" smtClean="0">
                  <a:solidFill>
                    <a:srgbClr val="F2F2F2"/>
                  </a:solidFill>
                  <a:latin typeface="Arial" charset="0"/>
                  <a:cs typeface="Arial" charset="0"/>
                </a:rPr>
                <a:t>24100 to 24150</a:t>
              </a:r>
              <a:endParaRPr lang="en-US" sz="14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100Gbps </a:t>
              </a:r>
              <a:r>
                <a:rPr lang="en-US" sz="1200" dirty="0">
                  <a:solidFill>
                    <a:srgbClr val="F2F2F2"/>
                  </a:solidFill>
                  <a:latin typeface="Arial" charset="0"/>
                  <a:cs typeface="Arial" charset="0"/>
                </a:rPr>
                <a:t>– </a:t>
              </a:r>
              <a:r>
                <a:rPr lang="en-US" sz="1200" dirty="0" smtClean="0">
                  <a:solidFill>
                    <a:srgbClr val="F2F2F2"/>
                  </a:solidFill>
                  <a:latin typeface="Arial" charset="0"/>
                  <a:cs typeface="Arial" charset="0"/>
                </a:rPr>
                <a:t>150Gbps</a:t>
              </a:r>
              <a:endParaRPr lang="en-US" sz="12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90k –155k SSL TPS</a:t>
              </a:r>
              <a:endParaRPr lang="en-US" sz="12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80 Instances</a:t>
              </a:r>
            </a:p>
          </p:txBody>
        </p:sp>
        <p:pic>
          <p:nvPicPr>
            <p:cNvPr id="74" name="Picture 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977579" y="1489049"/>
              <a:ext cx="1534557" cy="460929"/>
            </a:xfrm>
            <a:prstGeom prst="rect">
              <a:avLst/>
            </a:prstGeom>
            <a:noFill/>
            <a:ln w="9525">
              <a:noFill/>
              <a:miter lim="800000"/>
              <a:headEnd/>
              <a:tailEnd/>
            </a:ln>
            <a:effectLst/>
          </p:spPr>
        </p:pic>
      </p:grpSp>
      <p:sp>
        <p:nvSpPr>
          <p:cNvPr id="75" name="Rectangle 74"/>
          <p:cNvSpPr/>
          <p:nvPr/>
        </p:nvSpPr>
        <p:spPr bwMode="auto">
          <a:xfrm flipV="1">
            <a:off x="3481694" y="5771166"/>
            <a:ext cx="41028" cy="320040"/>
          </a:xfrm>
          <a:prstGeom prst="rect">
            <a:avLst/>
          </a:prstGeom>
          <a:gradFill flip="none" rotWithShape="1">
            <a:gsLst>
              <a:gs pos="0">
                <a:schemeClr val="bg2">
                  <a:alpha val="0"/>
                </a:schemeClr>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dirty="0" smtClean="0">
              <a:solidFill>
                <a:srgbClr val="FFFFFF"/>
              </a:solidFill>
              <a:cs typeface="Arial" charset="0"/>
            </a:endParaRPr>
          </a:p>
        </p:txBody>
      </p:sp>
      <p:grpSp>
        <p:nvGrpSpPr>
          <p:cNvPr id="15" name="Group 14"/>
          <p:cNvGrpSpPr/>
          <p:nvPr/>
        </p:nvGrpSpPr>
        <p:grpSpPr>
          <a:xfrm>
            <a:off x="1268909" y="405204"/>
            <a:ext cx="2666244" cy="2101901"/>
            <a:chOff x="1268909" y="243154"/>
            <a:chExt cx="2666244" cy="2101901"/>
          </a:xfrm>
        </p:grpSpPr>
        <p:grpSp>
          <p:nvGrpSpPr>
            <p:cNvPr id="89" name="Group 88"/>
            <p:cNvGrpSpPr/>
            <p:nvPr/>
          </p:nvGrpSpPr>
          <p:grpSpPr>
            <a:xfrm>
              <a:off x="1268909" y="243154"/>
              <a:ext cx="2666244" cy="2065980"/>
              <a:chOff x="9146523" y="3110664"/>
              <a:chExt cx="2514183" cy="1939420"/>
            </a:xfrm>
          </p:grpSpPr>
          <p:sp>
            <p:nvSpPr>
              <p:cNvPr id="90" name="Flowchart: Alternate Process 56"/>
              <p:cNvSpPr/>
              <p:nvPr/>
            </p:nvSpPr>
            <p:spPr bwMode="auto">
              <a:xfrm>
                <a:off x="9344317" y="3225702"/>
                <a:ext cx="2316389" cy="1824382"/>
              </a:xfrm>
              <a:prstGeom prst="flowChartAlternateProcess">
                <a:avLst/>
              </a:prstGeom>
              <a:solidFill>
                <a:schemeClr val="accent1">
                  <a:lumMod val="20000"/>
                  <a:lumOff val="80000"/>
                </a:schemeClr>
              </a:solidFill>
              <a:ln w="25400" algn="ctr">
                <a:solidFill>
                  <a:schemeClr val="accent1"/>
                </a:solidFill>
                <a:prstDash val="sysDash"/>
                <a:miter lim="800000"/>
                <a:headEnd/>
                <a:tailEnd/>
              </a:ln>
              <a:effectLst/>
              <a:extLst/>
            </p:spPr>
            <p:txBody>
              <a:bodyPr rtlCol="0" anchor="ctr"/>
              <a:lstStyle/>
              <a:p>
                <a:pPr algn="ctr" eaLnBrk="0" hangingPunct="0"/>
                <a:endParaRPr lang="en-US" sz="1600" dirty="0" err="1" smtClean="0">
                  <a:solidFill>
                    <a:srgbClr val="FFFFFF"/>
                  </a:solidFill>
                  <a:cs typeface="Arial" pitchFamily="34" charset="0"/>
                </a:endParaRPr>
              </a:p>
            </p:txBody>
          </p:sp>
          <p:pic>
            <p:nvPicPr>
              <p:cNvPr id="91" name="Picture 90"/>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20183184">
                <a:off x="9146523" y="3110664"/>
                <a:ext cx="397011" cy="396908"/>
              </a:xfrm>
              <a:prstGeom prst="rect">
                <a:avLst/>
              </a:prstGeom>
            </p:spPr>
          </p:pic>
        </p:grpSp>
        <p:grpSp>
          <p:nvGrpSpPr>
            <p:cNvPr id="13" name="Group 12"/>
            <p:cNvGrpSpPr/>
            <p:nvPr/>
          </p:nvGrpSpPr>
          <p:grpSpPr>
            <a:xfrm>
              <a:off x="1696025" y="543711"/>
              <a:ext cx="2006204" cy="1801344"/>
              <a:chOff x="9505912" y="3426496"/>
              <a:chExt cx="2006204" cy="1587268"/>
            </a:xfrm>
          </p:grpSpPr>
          <p:sp>
            <p:nvSpPr>
              <p:cNvPr id="77" name="Rectangle 76"/>
              <p:cNvSpPr/>
              <p:nvPr/>
            </p:nvSpPr>
            <p:spPr bwMode="auto">
              <a:xfrm>
                <a:off x="9505912" y="3426496"/>
                <a:ext cx="2006204" cy="1400570"/>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smtClean="0">
                    <a:solidFill>
                      <a:srgbClr val="F2F2F2"/>
                    </a:solidFill>
                    <a:latin typeface="Arial" charset="0"/>
                    <a:cs typeface="Arial" charset="0"/>
                  </a:rPr>
                  <a:t>MPX</a:t>
                </a:r>
                <a:endParaRPr lang="en-US" sz="1400" dirty="0">
                  <a:solidFill>
                    <a:srgbClr val="F2F2F2"/>
                  </a:solidFill>
                  <a:latin typeface="Arial" charset="0"/>
                  <a:cs typeface="Arial" charset="0"/>
                </a:endParaRPr>
              </a:p>
              <a:p>
                <a:pPr algn="ctr" defTabSz="966788"/>
                <a:r>
                  <a:rPr lang="en-US" sz="1400" dirty="0" smtClean="0">
                    <a:solidFill>
                      <a:srgbClr val="F2F2F2"/>
                    </a:solidFill>
                    <a:latin typeface="Arial" charset="0"/>
                    <a:cs typeface="Arial" charset="0"/>
                  </a:rPr>
                  <a:t>25100T to 25160T</a:t>
                </a:r>
                <a:endParaRPr lang="en-US" sz="1400" dirty="0">
                  <a:solidFill>
                    <a:srgbClr val="F2F2F2"/>
                  </a:solidFill>
                  <a:latin typeface="Arial" charset="0"/>
                  <a:cs typeface="Arial" charset="0"/>
                </a:endParaRPr>
              </a:p>
              <a:p>
                <a:pPr algn="ctr" defTabSz="966788"/>
                <a:r>
                  <a:rPr lang="en-US" sz="1200" dirty="0" smtClean="0">
                    <a:solidFill>
                      <a:srgbClr val="F2F2F2"/>
                    </a:solidFill>
                    <a:latin typeface="Arial" charset="0"/>
                    <a:cs typeface="Arial" charset="0"/>
                  </a:rPr>
                  <a:t>100Gbps </a:t>
                </a:r>
                <a:r>
                  <a:rPr lang="en-US" sz="1200" dirty="0">
                    <a:solidFill>
                      <a:srgbClr val="F2F2F2"/>
                    </a:solidFill>
                    <a:latin typeface="Arial" charset="0"/>
                    <a:cs typeface="Arial" charset="0"/>
                  </a:rPr>
                  <a:t>– </a:t>
                </a:r>
                <a:r>
                  <a:rPr lang="en-US" sz="1200" dirty="0" smtClean="0">
                    <a:solidFill>
                      <a:srgbClr val="F2F2F2"/>
                    </a:solidFill>
                    <a:latin typeface="Arial" charset="0"/>
                    <a:cs typeface="Arial" charset="0"/>
                  </a:rPr>
                  <a:t>160Gbps</a:t>
                </a:r>
              </a:p>
              <a:p>
                <a:pPr algn="ctr" defTabSz="966788"/>
                <a:r>
                  <a:rPr lang="en-US" sz="1200" dirty="0" smtClean="0">
                    <a:solidFill>
                      <a:srgbClr val="F2F2F2"/>
                    </a:solidFill>
                    <a:latin typeface="Arial" charset="0"/>
                    <a:cs typeface="Arial" charset="0"/>
                  </a:rPr>
                  <a:t>No SSL</a:t>
                </a:r>
                <a:endParaRPr lang="en-US" sz="1200" dirty="0">
                  <a:solidFill>
                    <a:srgbClr val="F2F2F2"/>
                  </a:solidFill>
                  <a:latin typeface="Arial" charset="0"/>
                  <a:cs typeface="Arial" charset="0"/>
                </a:endParaRPr>
              </a:p>
              <a:p>
                <a:pPr algn="ctr" defTabSz="966788"/>
                <a:endParaRPr lang="en-US" sz="1200" dirty="0">
                  <a:solidFill>
                    <a:srgbClr val="F2F2F2"/>
                  </a:solidFill>
                  <a:latin typeface="Arial" charset="0"/>
                  <a:cs typeface="Arial" charset="0"/>
                </a:endParaRPr>
              </a:p>
            </p:txBody>
          </p:sp>
          <p:pic>
            <p:nvPicPr>
              <p:cNvPr id="78" name="Picture 7"/>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9779037" y="4552835"/>
                <a:ext cx="1534557" cy="460929"/>
              </a:xfrm>
              <a:prstGeom prst="rect">
                <a:avLst/>
              </a:prstGeom>
              <a:noFill/>
              <a:ln w="9525">
                <a:noFill/>
                <a:miter lim="800000"/>
                <a:headEnd/>
                <a:tailEnd/>
              </a:ln>
              <a:effectLst/>
            </p:spPr>
          </p:pic>
        </p:grpSp>
      </p:grpSp>
      <p:pic>
        <p:nvPicPr>
          <p:cNvPr id="169" name="Picture 7"/>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4814842" y="4288043"/>
            <a:ext cx="1157437" cy="347655"/>
          </a:xfrm>
          <a:prstGeom prst="rect">
            <a:avLst/>
          </a:prstGeom>
          <a:noFill/>
          <a:ln w="9525">
            <a:noFill/>
            <a:miter lim="800000"/>
            <a:headEnd/>
            <a:tailEnd/>
          </a:ln>
          <a:effectLst/>
        </p:spPr>
      </p:pic>
      <p:sp>
        <p:nvSpPr>
          <p:cNvPr id="72" name="Rectangle 71"/>
          <p:cNvSpPr/>
          <p:nvPr/>
        </p:nvSpPr>
        <p:spPr bwMode="auto">
          <a:xfrm flipV="1">
            <a:off x="6234616" y="5739497"/>
            <a:ext cx="41028" cy="320040"/>
          </a:xfrm>
          <a:prstGeom prst="rect">
            <a:avLst/>
          </a:prstGeom>
          <a:gradFill flip="none" rotWithShape="1">
            <a:gsLst>
              <a:gs pos="0">
                <a:schemeClr val="bg2">
                  <a:alpha val="0"/>
                </a:schemeClr>
              </a:gs>
              <a:gs pos="100000">
                <a:schemeClr val="tx1"/>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66788"/>
            <a:endParaRPr lang="en-US" dirty="0" smtClean="0">
              <a:solidFill>
                <a:srgbClr val="FFFFFF"/>
              </a:solidFill>
              <a:cs typeface="Arial" charset="0"/>
            </a:endParaRPr>
          </a:p>
        </p:txBody>
      </p:sp>
      <p:grpSp>
        <p:nvGrpSpPr>
          <p:cNvPr id="14" name="Group 13"/>
          <p:cNvGrpSpPr/>
          <p:nvPr/>
        </p:nvGrpSpPr>
        <p:grpSpPr>
          <a:xfrm>
            <a:off x="5290335" y="1932800"/>
            <a:ext cx="2226086" cy="1607246"/>
            <a:chOff x="5290335" y="1932800"/>
            <a:chExt cx="2226086" cy="1607246"/>
          </a:xfrm>
        </p:grpSpPr>
        <p:grpSp>
          <p:nvGrpSpPr>
            <p:cNvPr id="92" name="Group 91"/>
            <p:cNvGrpSpPr/>
            <p:nvPr/>
          </p:nvGrpSpPr>
          <p:grpSpPr>
            <a:xfrm>
              <a:off x="5290335" y="1932800"/>
              <a:ext cx="2226086" cy="1607246"/>
              <a:chOff x="8947225" y="3110664"/>
              <a:chExt cx="2514194" cy="1939420"/>
            </a:xfrm>
          </p:grpSpPr>
          <p:sp>
            <p:nvSpPr>
              <p:cNvPr id="93" name="Flowchart: Alternate Process 56"/>
              <p:cNvSpPr/>
              <p:nvPr/>
            </p:nvSpPr>
            <p:spPr bwMode="auto">
              <a:xfrm>
                <a:off x="9145028" y="3225702"/>
                <a:ext cx="2316391" cy="1824382"/>
              </a:xfrm>
              <a:prstGeom prst="flowChartAlternateProcess">
                <a:avLst/>
              </a:prstGeom>
              <a:solidFill>
                <a:schemeClr val="accent1">
                  <a:lumMod val="20000"/>
                  <a:lumOff val="80000"/>
                </a:schemeClr>
              </a:solidFill>
              <a:ln w="25400" algn="ctr">
                <a:solidFill>
                  <a:schemeClr val="accent1"/>
                </a:solidFill>
                <a:prstDash val="sysDash"/>
                <a:miter lim="800000"/>
                <a:headEnd/>
                <a:tailEnd/>
              </a:ln>
              <a:effectLst/>
              <a:extLst/>
            </p:spPr>
            <p:txBody>
              <a:bodyPr rtlCol="0" anchor="ctr"/>
              <a:lstStyle/>
              <a:p>
                <a:pPr algn="ctr" eaLnBrk="0" hangingPunct="0"/>
                <a:endParaRPr lang="en-US" sz="1600" dirty="0" err="1" smtClean="0">
                  <a:solidFill>
                    <a:srgbClr val="FFFFFF"/>
                  </a:solidFill>
                  <a:cs typeface="Arial" pitchFamily="34" charset="0"/>
                </a:endParaRPr>
              </a:p>
            </p:txBody>
          </p:sp>
          <p:pic>
            <p:nvPicPr>
              <p:cNvPr id="94" name="Picture 9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rot="20183184">
                <a:off x="8947225" y="3110664"/>
                <a:ext cx="397010" cy="396908"/>
              </a:xfrm>
              <a:prstGeom prst="rect">
                <a:avLst/>
              </a:prstGeom>
            </p:spPr>
          </p:pic>
        </p:grpSp>
        <p:grpSp>
          <p:nvGrpSpPr>
            <p:cNvPr id="4" name="Group 3"/>
            <p:cNvGrpSpPr/>
            <p:nvPr/>
          </p:nvGrpSpPr>
          <p:grpSpPr>
            <a:xfrm>
              <a:off x="5616109" y="2243645"/>
              <a:ext cx="1746546" cy="1266243"/>
              <a:chOff x="5648776" y="2069475"/>
              <a:chExt cx="1746546" cy="1266243"/>
            </a:xfrm>
          </p:grpSpPr>
          <p:sp>
            <p:nvSpPr>
              <p:cNvPr id="79" name="Rectangle 78"/>
              <p:cNvSpPr/>
              <p:nvPr/>
            </p:nvSpPr>
            <p:spPr bwMode="auto">
              <a:xfrm>
                <a:off x="5648776" y="2069475"/>
                <a:ext cx="1746546" cy="1053064"/>
              </a:xfrm>
              <a:prstGeom prst="rect">
                <a:avLst/>
              </a:prstGeom>
              <a:solidFill>
                <a:srgbClr val="494C51"/>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66788"/>
                <a:r>
                  <a:rPr lang="en-US" sz="1400" dirty="0" smtClean="0">
                    <a:solidFill>
                      <a:srgbClr val="F2F2F2"/>
                    </a:solidFill>
                    <a:latin typeface="Arial" charset="0"/>
                    <a:cs typeface="Arial" charset="0"/>
                  </a:rPr>
                  <a:t>MPX/SDX</a:t>
                </a:r>
              </a:p>
              <a:p>
                <a:pPr algn="ctr" defTabSz="966788"/>
                <a:r>
                  <a:rPr lang="en-US" sz="1400" dirty="0" smtClean="0">
                    <a:solidFill>
                      <a:srgbClr val="F2F2F2"/>
                    </a:solidFill>
                    <a:latin typeface="Arial" charset="0"/>
                    <a:cs typeface="Arial" charset="0"/>
                  </a:rPr>
                  <a:t>14020 to 14100</a:t>
                </a:r>
              </a:p>
              <a:p>
                <a:pPr algn="ctr" defTabSz="966788"/>
                <a:r>
                  <a:rPr lang="en-US" sz="1050" dirty="0" smtClean="0">
                    <a:solidFill>
                      <a:srgbClr val="F2F2F2"/>
                    </a:solidFill>
                    <a:latin typeface="Arial" charset="0"/>
                    <a:cs typeface="Arial" charset="0"/>
                  </a:rPr>
                  <a:t>20Gbps – 100Gbps</a:t>
                </a:r>
              </a:p>
              <a:p>
                <a:pPr algn="ctr" defTabSz="966788"/>
                <a:r>
                  <a:rPr lang="en-US" sz="1050" dirty="0" smtClean="0">
                    <a:solidFill>
                      <a:srgbClr val="F2F2F2"/>
                    </a:solidFill>
                    <a:latin typeface="Arial" charset="0"/>
                    <a:cs typeface="Arial" charset="0"/>
                  </a:rPr>
                  <a:t>22.5k – 69k SSL TPS</a:t>
                </a:r>
              </a:p>
              <a:p>
                <a:pPr algn="ctr" defTabSz="966788"/>
                <a:r>
                  <a:rPr lang="en-US" sz="1050" dirty="0" smtClean="0">
                    <a:solidFill>
                      <a:srgbClr val="F2F2F2"/>
                    </a:solidFill>
                    <a:latin typeface="Arial" charset="0"/>
                    <a:cs typeface="Arial" charset="0"/>
                  </a:rPr>
                  <a:t>25 Instances</a:t>
                </a:r>
              </a:p>
            </p:txBody>
          </p:sp>
          <p:pic>
            <p:nvPicPr>
              <p:cNvPr id="80" name="Picture 7"/>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5962556" y="2988063"/>
                <a:ext cx="1157437" cy="347655"/>
              </a:xfrm>
              <a:prstGeom prst="rect">
                <a:avLst/>
              </a:prstGeom>
              <a:noFill/>
              <a:ln w="9525">
                <a:noFill/>
                <a:miter lim="800000"/>
                <a:headEnd/>
                <a:tailEnd/>
              </a:ln>
              <a:effectLst/>
            </p:spPr>
          </p:pic>
        </p:grpSp>
      </p:grpSp>
      <p:sp>
        <p:nvSpPr>
          <p:cNvPr id="76" name="TextBox 75"/>
          <p:cNvSpPr txBox="1"/>
          <p:nvPr/>
        </p:nvSpPr>
        <p:spPr>
          <a:xfrm>
            <a:off x="6512682" y="5879044"/>
            <a:ext cx="701431" cy="369332"/>
          </a:xfrm>
          <a:prstGeom prst="rect">
            <a:avLst/>
          </a:prstGeom>
          <a:noFill/>
        </p:spPr>
        <p:txBody>
          <a:bodyPr wrap="square" rtlCol="0">
            <a:spAutoFit/>
          </a:bodyPr>
          <a:lstStyle/>
          <a:p>
            <a:pPr algn="ctr"/>
            <a:r>
              <a:rPr lang="en-US" kern="0" dirty="0">
                <a:solidFill>
                  <a:srgbClr val="003C5F"/>
                </a:solidFill>
                <a:latin typeface="Calibri" pitchFamily="34" charset="0"/>
                <a:cs typeface="Arial" pitchFamily="34" charset="0"/>
              </a:rPr>
              <a:t>3</a:t>
            </a:r>
            <a:r>
              <a:rPr lang="en-US" kern="0" dirty="0" smtClean="0">
                <a:solidFill>
                  <a:srgbClr val="003C5F"/>
                </a:solidFill>
                <a:latin typeface="Calibri" pitchFamily="34" charset="0"/>
                <a:cs typeface="Arial" pitchFamily="34" charset="0"/>
              </a:rPr>
              <a:t>0</a:t>
            </a:r>
            <a:endParaRPr lang="en-US" dirty="0">
              <a:solidFill>
                <a:srgbClr val="003C5F"/>
              </a:solidFill>
              <a:latin typeface="Calibri" pitchFamily="34" charset="0"/>
            </a:endParaRPr>
          </a:p>
        </p:txBody>
      </p:sp>
    </p:spTree>
    <p:extLst>
      <p:ext uri="{BB962C8B-B14F-4D97-AF65-F5344CB8AC3E}">
        <p14:creationId xmlns:p14="http://schemas.microsoft.com/office/powerpoint/2010/main" val="72373076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smtClean="0">
                <a:latin typeface="Microsoft YaHei" charset="-122"/>
                <a:ea typeface="Microsoft YaHei" charset="-122"/>
                <a:cs typeface="Microsoft YaHei" charset="-122"/>
              </a:rPr>
              <a:t>反馈</a:t>
            </a:r>
            <a:endParaRPr lang="en-US" dirty="0">
              <a:latin typeface="Microsoft YaHei" charset="-122"/>
              <a:ea typeface="Microsoft YaHei" charset="-122"/>
              <a:cs typeface="Microsoft YaHei" charset="-122"/>
            </a:endParaRPr>
          </a:p>
        </p:txBody>
      </p:sp>
      <p:sp>
        <p:nvSpPr>
          <p:cNvPr id="4" name="Content Placeholder 3"/>
          <p:cNvSpPr>
            <a:spLocks noGrp="1"/>
          </p:cNvSpPr>
          <p:nvPr>
            <p:ph sz="quarter" idx="20"/>
          </p:nvPr>
        </p:nvSpPr>
        <p:spPr/>
        <p:txBody>
          <a:bodyPr/>
          <a:lstStyle/>
          <a:p>
            <a:endParaRPr lang="en-US"/>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99838" y="2077589"/>
            <a:ext cx="4679601" cy="3080564"/>
          </a:xfrm>
          <a:prstGeom prst="rect">
            <a:avLst/>
          </a:prstGeom>
        </p:spPr>
      </p:pic>
    </p:spTree>
    <p:extLst>
      <p:ext uri="{BB962C8B-B14F-4D97-AF65-F5344CB8AC3E}">
        <p14:creationId xmlns:p14="http://schemas.microsoft.com/office/powerpoint/2010/main" val="181019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t>NetScaler Editions – </a:t>
            </a:r>
            <a:r>
              <a:rPr lang="en-US" dirty="0" smtClean="0"/>
              <a:t>What’s Included</a:t>
            </a:r>
            <a:endParaRPr lang="en-US" b="0" dirty="0"/>
          </a:p>
        </p:txBody>
      </p:sp>
      <p:sp>
        <p:nvSpPr>
          <p:cNvPr id="3" name="Rectangle 2"/>
          <p:cNvSpPr/>
          <p:nvPr/>
        </p:nvSpPr>
        <p:spPr bwMode="auto">
          <a:xfrm>
            <a:off x="5972138" y="1234880"/>
            <a:ext cx="2917424" cy="812800"/>
          </a:xfrm>
          <a:prstGeom prst="rect">
            <a:avLst/>
          </a:prstGeom>
          <a:solidFill>
            <a:schemeClr val="accent5">
              <a:lumMod val="60000"/>
              <a:lumOff val="40000"/>
            </a:schemeClr>
          </a:solidFill>
          <a:ln w="9525" algn="ctr">
            <a:noFill/>
            <a:miter lim="800000"/>
            <a:headEnd/>
            <a:tailEnd/>
          </a:ln>
          <a:effectLst/>
          <a:extLst/>
        </p:spPr>
        <p:txBody>
          <a:bodyPr lIns="121899" tIns="60949" rIns="121899" bIns="60949" rtlCol="0" anchor="ctr"/>
          <a:lstStyle/>
          <a:p>
            <a:pPr algn="ctr" eaLnBrk="0" fontAlgn="base" hangingPunct="0">
              <a:spcBef>
                <a:spcPct val="0"/>
              </a:spcBef>
              <a:spcAft>
                <a:spcPct val="0"/>
              </a:spcAft>
            </a:pPr>
            <a:r>
              <a:rPr lang="en-US" dirty="0" smtClean="0">
                <a:solidFill>
                  <a:srgbClr val="000000"/>
                </a:solidFill>
                <a:latin typeface="Arial" pitchFamily="34" charset="0"/>
                <a:cs typeface="Arial" pitchFamily="34" charset="0"/>
              </a:rPr>
              <a:t>NetScaler Enterprise</a:t>
            </a:r>
            <a:endParaRPr lang="en-US" dirty="0">
              <a:solidFill>
                <a:srgbClr val="000000"/>
              </a:solidFill>
              <a:latin typeface="Arial" pitchFamily="34" charset="0"/>
              <a:cs typeface="Arial" pitchFamily="34" charset="0"/>
            </a:endParaRPr>
          </a:p>
        </p:txBody>
      </p:sp>
      <p:sp>
        <p:nvSpPr>
          <p:cNvPr id="4" name="Rectangle 3"/>
          <p:cNvSpPr/>
          <p:nvPr/>
        </p:nvSpPr>
        <p:spPr bwMode="auto">
          <a:xfrm>
            <a:off x="9015268" y="1234880"/>
            <a:ext cx="2877524" cy="812800"/>
          </a:xfrm>
          <a:prstGeom prst="rect">
            <a:avLst/>
          </a:prstGeom>
          <a:solidFill>
            <a:schemeClr val="accent5"/>
          </a:solidFill>
          <a:ln w="9525" algn="ctr">
            <a:noFill/>
            <a:miter lim="800000"/>
            <a:headEnd/>
            <a:tailEnd/>
          </a:ln>
          <a:effectLst/>
          <a:extLst/>
        </p:spPr>
        <p:txBody>
          <a:bodyPr lIns="121899" tIns="60949" rIns="121899" bIns="60949" rtlCol="0" anchor="ctr"/>
          <a:lstStyle/>
          <a:p>
            <a:pPr algn="ctr" eaLnBrk="0" fontAlgn="base" hangingPunct="0">
              <a:spcBef>
                <a:spcPct val="0"/>
              </a:spcBef>
              <a:spcAft>
                <a:spcPct val="0"/>
              </a:spcAft>
            </a:pPr>
            <a:r>
              <a:rPr lang="en-US" dirty="0" smtClean="0">
                <a:solidFill>
                  <a:srgbClr val="000000"/>
                </a:solidFill>
                <a:latin typeface="Arial" pitchFamily="34" charset="0"/>
                <a:cs typeface="Arial" pitchFamily="34" charset="0"/>
              </a:rPr>
              <a:t>NetScaler Platinum</a:t>
            </a:r>
            <a:endParaRPr lang="en-US" dirty="0">
              <a:solidFill>
                <a:srgbClr val="000000"/>
              </a:solidFill>
              <a:latin typeface="Arial" pitchFamily="34" charset="0"/>
              <a:cs typeface="Arial" pitchFamily="34" charset="0"/>
            </a:endParaRPr>
          </a:p>
        </p:txBody>
      </p:sp>
      <p:sp>
        <p:nvSpPr>
          <p:cNvPr id="5" name="Rectangle 4"/>
          <p:cNvSpPr/>
          <p:nvPr/>
        </p:nvSpPr>
        <p:spPr bwMode="auto">
          <a:xfrm>
            <a:off x="3089037" y="1234880"/>
            <a:ext cx="2701490" cy="812800"/>
          </a:xfrm>
          <a:prstGeom prst="rect">
            <a:avLst/>
          </a:prstGeom>
          <a:solidFill>
            <a:schemeClr val="accent5">
              <a:lumMod val="40000"/>
              <a:lumOff val="60000"/>
            </a:schemeClr>
          </a:solidFill>
          <a:ln w="9525" algn="ctr">
            <a:noFill/>
            <a:miter lim="800000"/>
            <a:headEnd/>
            <a:tailEnd/>
          </a:ln>
          <a:effectLst/>
          <a:extLst/>
        </p:spPr>
        <p:txBody>
          <a:bodyPr lIns="121899" tIns="60949" rIns="121899" bIns="60949" rtlCol="0" anchor="ctr"/>
          <a:lstStyle/>
          <a:p>
            <a:pPr algn="ctr" eaLnBrk="0" fontAlgn="base" hangingPunct="0">
              <a:spcBef>
                <a:spcPct val="0"/>
              </a:spcBef>
              <a:spcAft>
                <a:spcPct val="0"/>
              </a:spcAft>
            </a:pPr>
            <a:r>
              <a:rPr lang="en-US" dirty="0" smtClean="0">
                <a:solidFill>
                  <a:srgbClr val="000000"/>
                </a:solidFill>
                <a:latin typeface="Arial" pitchFamily="34" charset="0"/>
                <a:cs typeface="Arial" pitchFamily="34" charset="0"/>
              </a:rPr>
              <a:t>NetScaler Standard</a:t>
            </a:r>
            <a:endParaRPr lang="en-US" dirty="0">
              <a:solidFill>
                <a:srgbClr val="000000"/>
              </a:solidFill>
              <a:latin typeface="Arial" pitchFamily="34" charset="0"/>
              <a:cs typeface="Arial" pitchFamily="34" charset="0"/>
            </a:endParaRPr>
          </a:p>
        </p:txBody>
      </p:sp>
      <p:sp>
        <p:nvSpPr>
          <p:cNvPr id="6" name="Rectangle 5"/>
          <p:cNvSpPr/>
          <p:nvPr/>
        </p:nvSpPr>
        <p:spPr bwMode="auto">
          <a:xfrm>
            <a:off x="5972138" y="2208547"/>
            <a:ext cx="2917424" cy="3677705"/>
          </a:xfrm>
          <a:prstGeom prst="rect">
            <a:avLst/>
          </a:prstGeom>
          <a:solidFill>
            <a:schemeClr val="accent5">
              <a:lumMod val="60000"/>
              <a:lumOff val="40000"/>
            </a:schemeClr>
          </a:solidFill>
          <a:ln w="9525" algn="ctr">
            <a:noFill/>
            <a:miter lim="800000"/>
            <a:headEnd/>
            <a:tailEnd/>
          </a:ln>
          <a:effectLst/>
          <a:extLst/>
        </p:spPr>
        <p:txBody>
          <a:bodyPr lIns="121899" tIns="182880" rIns="121899" bIns="60949" rtlCol="0" anchor="t"/>
          <a:lstStyle/>
          <a:p>
            <a:pPr marL="285750" indent="-28575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Unified Gateway</a:t>
            </a:r>
          </a:p>
          <a:p>
            <a:pPr marL="635000" lvl="1" indent="-29210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Federated Identity</a:t>
            </a:r>
          </a:p>
          <a:p>
            <a:pPr marL="635000" lvl="1" indent="-29210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One URL</a:t>
            </a:r>
          </a:p>
          <a:p>
            <a:pPr marL="635000" lvl="1" indent="-29210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Content Switching</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Load balancing across multiple datacenters</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Monitoring XA/XD traffic – real time</a:t>
            </a:r>
          </a:p>
          <a:p>
            <a:pPr marL="285750" indent="-28575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Stateless RDP Proxy</a:t>
            </a:r>
          </a:p>
          <a:p>
            <a:pPr eaLnBrk="0" fontAlgn="base" hangingPunct="0">
              <a:spcBef>
                <a:spcPct val="0"/>
              </a:spcBef>
              <a:spcAft>
                <a:spcPct val="0"/>
              </a:spcAft>
            </a:pPr>
            <a:endParaRPr lang="en-US" sz="1600" dirty="0">
              <a:solidFill>
                <a:srgbClr val="FFFFFF"/>
              </a:solidFill>
              <a:latin typeface="Arial" pitchFamily="34" charset="0"/>
              <a:cs typeface="Arial" pitchFamily="34" charset="0"/>
            </a:endParaRPr>
          </a:p>
          <a:p>
            <a:pPr eaLnBrk="0" fontAlgn="base" hangingPunct="0">
              <a:spcBef>
                <a:spcPct val="0"/>
              </a:spcBef>
              <a:spcAft>
                <a:spcPct val="0"/>
              </a:spcAft>
            </a:pPr>
            <a:endParaRPr lang="en-US" sz="1600" dirty="0">
              <a:solidFill>
                <a:srgbClr val="FFFFFF"/>
              </a:solidFill>
              <a:latin typeface="Arial" pitchFamily="34" charset="0"/>
              <a:cs typeface="Arial" pitchFamily="34" charset="0"/>
            </a:endParaRPr>
          </a:p>
        </p:txBody>
      </p:sp>
      <p:sp>
        <p:nvSpPr>
          <p:cNvPr id="7" name="Rectangle 6"/>
          <p:cNvSpPr/>
          <p:nvPr/>
        </p:nvSpPr>
        <p:spPr bwMode="auto">
          <a:xfrm>
            <a:off x="9071937" y="2208547"/>
            <a:ext cx="2820855" cy="3677705"/>
          </a:xfrm>
          <a:prstGeom prst="rect">
            <a:avLst/>
          </a:prstGeom>
          <a:solidFill>
            <a:schemeClr val="accent5"/>
          </a:solidFill>
          <a:ln w="9525" algn="ctr">
            <a:noFill/>
            <a:miter lim="800000"/>
            <a:headEnd/>
            <a:tailEnd/>
          </a:ln>
          <a:effectLst/>
          <a:extLst/>
        </p:spPr>
        <p:txBody>
          <a:bodyPr lIns="121899" tIns="182880" rIns="121899" bIns="60949" rtlCol="0" anchor="t"/>
          <a:lstStyle/>
          <a:p>
            <a:pPr marL="285750" indent="-285750" eaLnBrk="0" fontAlgn="base" hangingPunct="0">
              <a:spcBef>
                <a:spcPct val="0"/>
              </a:spcBef>
              <a:spcAft>
                <a:spcPct val="0"/>
              </a:spcAft>
              <a:buFont typeface="Arial"/>
              <a:buChar char="•"/>
            </a:pPr>
            <a:r>
              <a:rPr lang="en-US" sz="1600" dirty="0" smtClean="0">
                <a:solidFill>
                  <a:schemeClr val="bg1"/>
                </a:solidFill>
                <a:latin typeface="Arial" pitchFamily="34" charset="0"/>
                <a:cs typeface="Arial" pitchFamily="34" charset="0"/>
              </a:rPr>
              <a:t>Centralized Policy Management for XA/XD* (SmartControl)</a:t>
            </a:r>
          </a:p>
          <a:p>
            <a:pPr marL="171450" indent="-171450" eaLnBrk="0" fontAlgn="base" hangingPunct="0">
              <a:spcBef>
                <a:spcPct val="0"/>
              </a:spcBef>
              <a:spcAft>
                <a:spcPct val="0"/>
              </a:spcAft>
              <a:buFont typeface="Arial"/>
              <a:buChar char="•"/>
            </a:pPr>
            <a:r>
              <a:rPr lang="en-US" sz="1600" dirty="0" smtClean="0">
                <a:latin typeface="Arial" pitchFamily="34" charset="0"/>
                <a:cs typeface="Arial" pitchFamily="34" charset="0"/>
              </a:rPr>
              <a:t>Monitoring historical XA/XD traffic</a:t>
            </a:r>
          </a:p>
          <a:p>
            <a:pPr marL="171450" indent="-171450" eaLnBrk="0" fontAlgn="base" hangingPunct="0">
              <a:spcBef>
                <a:spcPct val="0"/>
              </a:spcBef>
              <a:spcAft>
                <a:spcPct val="0"/>
              </a:spcAft>
              <a:buFont typeface="Arial"/>
              <a:buChar char="•"/>
            </a:pPr>
            <a:r>
              <a:rPr lang="en-US" sz="1600" dirty="0" smtClean="0">
                <a:latin typeface="Arial" pitchFamily="34" charset="0"/>
                <a:cs typeface="Arial" pitchFamily="34" charset="0"/>
              </a:rPr>
              <a:t>Application security from external/internal attacks</a:t>
            </a:r>
          </a:p>
          <a:p>
            <a:pPr marL="171450" indent="-171450" eaLnBrk="0" fontAlgn="base" hangingPunct="0">
              <a:spcBef>
                <a:spcPct val="0"/>
              </a:spcBef>
              <a:spcAft>
                <a:spcPct val="0"/>
              </a:spcAft>
              <a:buFont typeface="Arial"/>
              <a:buChar char="•"/>
            </a:pPr>
            <a:r>
              <a:rPr lang="en-US" sz="1600" dirty="0" smtClean="0">
                <a:latin typeface="Arial" pitchFamily="34" charset="0"/>
                <a:cs typeface="Arial" pitchFamily="34" charset="0"/>
              </a:rPr>
              <a:t>Integrated caching</a:t>
            </a:r>
            <a:endParaRPr lang="en-US" sz="1600" dirty="0">
              <a:latin typeface="Arial" pitchFamily="34" charset="0"/>
              <a:cs typeface="Arial" pitchFamily="34" charset="0"/>
            </a:endParaRPr>
          </a:p>
          <a:p>
            <a:pPr eaLnBrk="0" fontAlgn="base" hangingPunct="0">
              <a:spcBef>
                <a:spcPct val="0"/>
              </a:spcBef>
              <a:spcAft>
                <a:spcPct val="0"/>
              </a:spcAft>
            </a:pPr>
            <a:endParaRPr lang="en-US" sz="1600" dirty="0" smtClean="0">
              <a:solidFill>
                <a:srgbClr val="FFFFFF"/>
              </a:solidFill>
              <a:latin typeface="Arial" pitchFamily="34" charset="0"/>
              <a:cs typeface="Arial" pitchFamily="34" charset="0"/>
            </a:endParaRPr>
          </a:p>
          <a:p>
            <a:pPr eaLnBrk="0" fontAlgn="base" hangingPunct="0">
              <a:spcBef>
                <a:spcPct val="0"/>
              </a:spcBef>
              <a:spcAft>
                <a:spcPct val="0"/>
              </a:spcAft>
            </a:pPr>
            <a:endParaRPr lang="en-US" sz="1600" dirty="0">
              <a:solidFill>
                <a:srgbClr val="FFFFFF"/>
              </a:solidFill>
              <a:latin typeface="Arial" pitchFamily="34" charset="0"/>
              <a:cs typeface="Arial" pitchFamily="34" charset="0"/>
            </a:endParaRPr>
          </a:p>
        </p:txBody>
      </p:sp>
      <p:sp>
        <p:nvSpPr>
          <p:cNvPr id="8" name="Rectangle 7"/>
          <p:cNvSpPr/>
          <p:nvPr/>
        </p:nvSpPr>
        <p:spPr bwMode="auto">
          <a:xfrm>
            <a:off x="3089037" y="2202602"/>
            <a:ext cx="2716488" cy="3677705"/>
          </a:xfrm>
          <a:prstGeom prst="rect">
            <a:avLst/>
          </a:prstGeom>
          <a:solidFill>
            <a:schemeClr val="accent5">
              <a:lumMod val="40000"/>
              <a:lumOff val="60000"/>
            </a:schemeClr>
          </a:solidFill>
          <a:ln w="9525" algn="ctr">
            <a:noFill/>
            <a:miter lim="800000"/>
            <a:headEnd/>
            <a:tailEnd/>
          </a:ln>
          <a:effectLst/>
          <a:extLst/>
        </p:spPr>
        <p:txBody>
          <a:bodyPr lIns="121899" tIns="182880" rIns="121899" bIns="60949" rtlCol="0" anchor="t"/>
          <a:lstStyle/>
          <a:p>
            <a:pPr marL="285750" indent="-285750" eaLnBrk="0" fontAlgn="base" hangingPunct="0">
              <a:spcBef>
                <a:spcPct val="0"/>
              </a:spcBef>
              <a:spcAft>
                <a:spcPct val="0"/>
              </a:spcAft>
              <a:buFont typeface="Arial"/>
              <a:buChar char="•"/>
            </a:pPr>
            <a:r>
              <a:rPr lang="en-US" sz="1600" dirty="0" smtClean="0">
                <a:latin typeface="Arial" pitchFamily="34" charset="0"/>
                <a:cs typeface="Arial" pitchFamily="34" charset="0"/>
              </a:rPr>
              <a:t>NS Platform appliance</a:t>
            </a:r>
          </a:p>
          <a:p>
            <a:pPr marL="285750" indent="-285750" eaLnBrk="0" fontAlgn="base" hangingPunct="0">
              <a:spcBef>
                <a:spcPct val="0"/>
              </a:spcBef>
              <a:spcAft>
                <a:spcPct val="0"/>
              </a:spcAft>
              <a:buFont typeface="Arial"/>
              <a:buChar char="•"/>
            </a:pPr>
            <a:r>
              <a:rPr lang="en-US" sz="1600" dirty="0" smtClean="0">
                <a:latin typeface="Arial" pitchFamily="34" charset="0"/>
                <a:cs typeface="Arial" pitchFamily="34" charset="0"/>
              </a:rPr>
              <a:t>Web Insight</a:t>
            </a:r>
          </a:p>
          <a:p>
            <a:pPr marL="285750" indent="-285750" eaLnBrk="0" fontAlgn="base" hangingPunct="0">
              <a:spcBef>
                <a:spcPct val="0"/>
              </a:spcBef>
              <a:spcAft>
                <a:spcPct val="0"/>
              </a:spcAft>
              <a:buFont typeface="Arial"/>
              <a:buChar char="•"/>
            </a:pPr>
            <a:r>
              <a:rPr lang="en-US" sz="1600" dirty="0" smtClean="0">
                <a:latin typeface="Arial" pitchFamily="34" charset="0"/>
                <a:cs typeface="Arial" pitchFamily="34" charset="0"/>
              </a:rPr>
              <a:t>IPv6 support</a:t>
            </a:r>
          </a:p>
          <a:p>
            <a:pPr marL="285750" indent="-285750" eaLnBrk="0" fontAlgn="base" hangingPunct="0">
              <a:spcBef>
                <a:spcPct val="0"/>
              </a:spcBef>
              <a:spcAft>
                <a:spcPct val="0"/>
              </a:spcAft>
              <a:buFont typeface="Arial"/>
              <a:buChar char="•"/>
            </a:pPr>
            <a:r>
              <a:rPr lang="en-US" sz="1600" dirty="0" smtClean="0">
                <a:latin typeface="Arial" pitchFamily="34" charset="0"/>
                <a:cs typeface="Arial" pitchFamily="34" charset="0"/>
              </a:rPr>
              <a:t>Load balancing across a single datacenter</a:t>
            </a:r>
          </a:p>
          <a:p>
            <a:pPr eaLnBrk="0" fontAlgn="base" hangingPunct="0">
              <a:spcBef>
                <a:spcPct val="0"/>
              </a:spcBef>
              <a:spcAft>
                <a:spcPct val="0"/>
              </a:spcAft>
            </a:pPr>
            <a:endParaRPr lang="en-US" sz="1600" dirty="0">
              <a:solidFill>
                <a:srgbClr val="FFFFFF"/>
              </a:solidFill>
              <a:latin typeface="Arial" pitchFamily="34" charset="0"/>
              <a:cs typeface="Arial" pitchFamily="34" charset="0"/>
            </a:endParaRPr>
          </a:p>
          <a:p>
            <a:pPr eaLnBrk="0" fontAlgn="base" hangingPunct="0">
              <a:spcBef>
                <a:spcPct val="0"/>
              </a:spcBef>
              <a:spcAft>
                <a:spcPct val="0"/>
              </a:spcAft>
            </a:pPr>
            <a:endParaRPr lang="en-US" sz="1600" dirty="0">
              <a:solidFill>
                <a:srgbClr val="FFFFFF"/>
              </a:solidFill>
              <a:latin typeface="Arial" pitchFamily="34" charset="0"/>
              <a:cs typeface="Arial" pitchFamily="34" charset="0"/>
            </a:endParaRPr>
          </a:p>
        </p:txBody>
      </p:sp>
      <p:sp>
        <p:nvSpPr>
          <p:cNvPr id="9" name="Rectangle 8"/>
          <p:cNvSpPr/>
          <p:nvPr/>
        </p:nvSpPr>
        <p:spPr bwMode="auto">
          <a:xfrm>
            <a:off x="223097" y="1232358"/>
            <a:ext cx="2714077" cy="812800"/>
          </a:xfrm>
          <a:prstGeom prst="rect">
            <a:avLst/>
          </a:prstGeom>
          <a:solidFill>
            <a:srgbClr val="8FBA56"/>
          </a:solidFill>
          <a:ln w="9525" algn="ctr">
            <a:noFill/>
            <a:miter lim="800000"/>
            <a:headEnd/>
            <a:tailEnd/>
          </a:ln>
          <a:effectLst/>
          <a:extLst/>
        </p:spPr>
        <p:txBody>
          <a:bodyPr lIns="121899" tIns="60949" rIns="121899" bIns="60949" rtlCol="0" anchor="ctr"/>
          <a:lstStyle/>
          <a:p>
            <a:pPr algn="ctr" eaLnBrk="0" fontAlgn="base" hangingPunct="0">
              <a:spcBef>
                <a:spcPct val="0"/>
              </a:spcBef>
              <a:spcAft>
                <a:spcPct val="0"/>
              </a:spcAft>
            </a:pPr>
            <a:r>
              <a:rPr lang="en-US" dirty="0" smtClean="0">
                <a:solidFill>
                  <a:srgbClr val="000000"/>
                </a:solidFill>
                <a:latin typeface="Arial" pitchFamily="34" charset="0"/>
                <a:cs typeface="Arial" pitchFamily="34" charset="0"/>
              </a:rPr>
              <a:t>NetScaler Gateway</a:t>
            </a:r>
            <a:endParaRPr lang="en-US" dirty="0">
              <a:solidFill>
                <a:srgbClr val="000000"/>
              </a:solidFill>
              <a:latin typeface="Arial" pitchFamily="34" charset="0"/>
              <a:cs typeface="Arial" pitchFamily="34" charset="0"/>
            </a:endParaRPr>
          </a:p>
        </p:txBody>
      </p:sp>
      <p:sp>
        <p:nvSpPr>
          <p:cNvPr id="10" name="Rectangle 9"/>
          <p:cNvSpPr/>
          <p:nvPr/>
        </p:nvSpPr>
        <p:spPr bwMode="auto">
          <a:xfrm>
            <a:off x="223097" y="2188940"/>
            <a:ext cx="2729075" cy="3677705"/>
          </a:xfrm>
          <a:prstGeom prst="rect">
            <a:avLst/>
          </a:prstGeom>
          <a:solidFill>
            <a:srgbClr val="8FBA56"/>
          </a:solidFill>
          <a:ln w="9525" algn="ctr">
            <a:noFill/>
            <a:miter lim="800000"/>
            <a:headEnd/>
            <a:tailEnd/>
          </a:ln>
          <a:effectLst/>
          <a:extLst/>
        </p:spPr>
        <p:txBody>
          <a:bodyPr lIns="121899" tIns="182880" rIns="121899" bIns="60949" rtlCol="0" anchor="t"/>
          <a:lstStyle/>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Gateway appliance</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Basic </a:t>
            </a:r>
            <a:r>
              <a:rPr lang="en-US" sz="1600" dirty="0">
                <a:solidFill>
                  <a:srgbClr val="000000"/>
                </a:solidFill>
                <a:latin typeface="Arial" pitchFamily="34" charset="0"/>
                <a:cs typeface="Arial" pitchFamily="34" charset="0"/>
              </a:rPr>
              <a:t>ICA proxy </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Advanced ICA proxy*</a:t>
            </a:r>
            <a:endParaRPr lang="en-US" sz="1600" dirty="0">
              <a:solidFill>
                <a:srgbClr val="000000"/>
              </a:solidFill>
              <a:latin typeface="Arial" pitchFamily="34" charset="0"/>
              <a:cs typeface="Arial" pitchFamily="34" charset="0"/>
            </a:endParaRPr>
          </a:p>
          <a:p>
            <a:pPr marL="829895" lvl="1"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SmartAccess*</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Remote Access*</a:t>
            </a:r>
          </a:p>
          <a:p>
            <a:pPr marL="829895" lvl="1"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SSL VPN*</a:t>
            </a:r>
          </a:p>
          <a:p>
            <a:pPr marL="829895" lvl="1" indent="-285750" eaLnBrk="0" fontAlgn="base" hangingPunct="0">
              <a:spcBef>
                <a:spcPct val="0"/>
              </a:spcBef>
              <a:spcAft>
                <a:spcPct val="0"/>
              </a:spcAft>
              <a:buFont typeface="Arial"/>
              <a:buChar char="•"/>
            </a:pPr>
            <a:r>
              <a:rPr lang="en-US" sz="1600" dirty="0" smtClean="0">
                <a:solidFill>
                  <a:schemeClr val="bg1"/>
                </a:solidFill>
                <a:latin typeface="Arial" pitchFamily="34" charset="0"/>
                <a:cs typeface="Arial" pitchFamily="34" charset="0"/>
              </a:rPr>
              <a:t>Custom Portal*</a:t>
            </a:r>
          </a:p>
          <a:p>
            <a:pPr marL="285750" indent="-285750" eaLnBrk="0" fontAlgn="base" hangingPunct="0">
              <a:spcBef>
                <a:spcPct val="0"/>
              </a:spcBef>
              <a:spcAft>
                <a:spcPct val="0"/>
              </a:spcAft>
              <a:buFont typeface="Arial"/>
              <a:buChar char="•"/>
            </a:pPr>
            <a:r>
              <a:rPr lang="en-US" sz="1600" dirty="0" smtClean="0">
                <a:solidFill>
                  <a:srgbClr val="FFFFFF"/>
                </a:solidFill>
                <a:latin typeface="Arial" pitchFamily="34" charset="0"/>
                <a:cs typeface="Arial" pitchFamily="34" charset="0"/>
              </a:rPr>
              <a:t>Mobile VPN*</a:t>
            </a:r>
          </a:p>
          <a:p>
            <a:pPr marL="285750" indent="-285750" eaLnBrk="0" fontAlgn="base" hangingPunct="0">
              <a:spcBef>
                <a:spcPct val="0"/>
              </a:spcBef>
              <a:spcAft>
                <a:spcPct val="0"/>
              </a:spcAft>
              <a:buFont typeface="Arial"/>
              <a:buChar char="•"/>
            </a:pPr>
            <a:r>
              <a:rPr lang="en-US" sz="1600" dirty="0" smtClean="0">
                <a:solidFill>
                  <a:srgbClr val="000000"/>
                </a:solidFill>
                <a:latin typeface="Arial" pitchFamily="34" charset="0"/>
                <a:cs typeface="Arial" pitchFamily="34" charset="0"/>
              </a:rPr>
              <a:t>CVPN*</a:t>
            </a:r>
          </a:p>
          <a:p>
            <a:pPr eaLnBrk="0" fontAlgn="base" hangingPunct="0">
              <a:spcBef>
                <a:spcPct val="0"/>
              </a:spcBef>
              <a:spcAft>
                <a:spcPct val="0"/>
              </a:spcAft>
            </a:pPr>
            <a:endParaRPr lang="en-US" sz="1400" dirty="0">
              <a:solidFill>
                <a:srgbClr val="FFFFFF"/>
              </a:solidFill>
              <a:latin typeface="Arial" pitchFamily="34" charset="0"/>
              <a:cs typeface="Arial" pitchFamily="34" charset="0"/>
            </a:endParaRPr>
          </a:p>
          <a:p>
            <a:pPr eaLnBrk="0" fontAlgn="base" hangingPunct="0">
              <a:spcBef>
                <a:spcPct val="0"/>
              </a:spcBef>
              <a:spcAft>
                <a:spcPct val="0"/>
              </a:spcAft>
            </a:pPr>
            <a:endParaRPr lang="en-US" sz="1400" dirty="0">
              <a:solidFill>
                <a:srgbClr val="FFFFFF"/>
              </a:solidFill>
              <a:latin typeface="Arial" pitchFamily="34" charset="0"/>
              <a:cs typeface="Arial" pitchFamily="34" charset="0"/>
            </a:endParaRPr>
          </a:p>
        </p:txBody>
      </p:sp>
      <p:sp>
        <p:nvSpPr>
          <p:cNvPr id="12" name="TextBox 11"/>
          <p:cNvSpPr txBox="1"/>
          <p:nvPr/>
        </p:nvSpPr>
        <p:spPr>
          <a:xfrm>
            <a:off x="265592" y="5095764"/>
            <a:ext cx="2636628" cy="877163"/>
          </a:xfrm>
          <a:prstGeom prst="rect">
            <a:avLst/>
          </a:prstGeom>
          <a:noFill/>
        </p:spPr>
        <p:txBody>
          <a:bodyPr wrap="none" rtlCol="0">
            <a:spAutoFit/>
          </a:bodyPr>
          <a:lstStyle/>
          <a:p>
            <a:r>
              <a:rPr lang="en-US" sz="2000" dirty="0">
                <a:solidFill>
                  <a:schemeClr val="bg1"/>
                </a:solidFill>
                <a:latin typeface="Arial" pitchFamily="34" charset="0"/>
                <a:cs typeface="Arial" pitchFamily="34" charset="0"/>
              </a:rPr>
              <a:t> </a:t>
            </a:r>
            <a:r>
              <a:rPr lang="en-US" sz="2000" dirty="0" smtClean="0">
                <a:solidFill>
                  <a:schemeClr val="bg1"/>
                </a:solidFill>
                <a:latin typeface="Arial" pitchFamily="34" charset="0"/>
                <a:cs typeface="Arial" pitchFamily="34" charset="0"/>
              </a:rPr>
              <a:t> </a:t>
            </a:r>
            <a:r>
              <a:rPr lang="en-US" sz="1200" dirty="0" smtClean="0">
                <a:solidFill>
                  <a:schemeClr val="bg1"/>
                </a:solidFill>
                <a:latin typeface="Arial" pitchFamily="34" charset="0"/>
                <a:cs typeface="Arial" pitchFamily="34" charset="0"/>
              </a:rPr>
              <a:t>New </a:t>
            </a:r>
            <a:r>
              <a:rPr lang="en-US" sz="1200" dirty="0">
                <a:solidFill>
                  <a:srgbClr val="000000"/>
                </a:solidFill>
                <a:latin typeface="Arial" pitchFamily="34" charset="0"/>
                <a:cs typeface="Arial" pitchFamily="34" charset="0"/>
              </a:rPr>
              <a:t>in NetScaler 11</a:t>
            </a:r>
            <a:endParaRPr lang="en-US" sz="1200" dirty="0" smtClean="0">
              <a:solidFill>
                <a:srgbClr val="000000"/>
              </a:solidFill>
            </a:endParaRPr>
          </a:p>
          <a:p>
            <a:r>
              <a:rPr lang="en-US" sz="2000" dirty="0" smtClean="0"/>
              <a:t>*</a:t>
            </a:r>
            <a:r>
              <a:rPr lang="en-US" sz="1100" dirty="0" smtClean="0"/>
              <a:t> Requires Universal License, per user</a:t>
            </a:r>
          </a:p>
          <a:p>
            <a:endParaRPr lang="en-US" sz="1100" dirty="0" smtClean="0">
              <a:solidFill>
                <a:schemeClr val="bg1"/>
              </a:solidFill>
            </a:endParaRPr>
          </a:p>
        </p:txBody>
      </p:sp>
      <p:sp>
        <p:nvSpPr>
          <p:cNvPr id="11" name="Rectangle 10"/>
          <p:cNvSpPr/>
          <p:nvPr/>
        </p:nvSpPr>
        <p:spPr>
          <a:xfrm>
            <a:off x="6084168" y="5523048"/>
            <a:ext cx="1575972" cy="276999"/>
          </a:xfrm>
          <a:prstGeom prst="rect">
            <a:avLst/>
          </a:prstGeom>
        </p:spPr>
        <p:txBody>
          <a:bodyPr wrap="none">
            <a:spAutoFit/>
          </a:bodyPr>
          <a:lstStyle/>
          <a:p>
            <a:r>
              <a:rPr lang="en-US" sz="1200" dirty="0" smtClean="0">
                <a:solidFill>
                  <a:schemeClr val="bg1"/>
                </a:solidFill>
                <a:latin typeface="Arial" pitchFamily="34" charset="0"/>
                <a:cs typeface="Arial" pitchFamily="34" charset="0"/>
              </a:rPr>
              <a:t>New </a:t>
            </a:r>
            <a:r>
              <a:rPr lang="en-US" sz="1200" dirty="0" smtClean="0">
                <a:latin typeface="Arial" pitchFamily="34" charset="0"/>
                <a:cs typeface="Arial" pitchFamily="34" charset="0"/>
              </a:rPr>
              <a:t>in NetScaler 11</a:t>
            </a:r>
            <a:endParaRPr lang="en-US" sz="1200" dirty="0"/>
          </a:p>
        </p:txBody>
      </p:sp>
      <p:sp>
        <p:nvSpPr>
          <p:cNvPr id="16" name="Rectangle 15"/>
          <p:cNvSpPr/>
          <p:nvPr/>
        </p:nvSpPr>
        <p:spPr>
          <a:xfrm>
            <a:off x="9251302" y="5549099"/>
            <a:ext cx="1575972" cy="276999"/>
          </a:xfrm>
          <a:prstGeom prst="rect">
            <a:avLst/>
          </a:prstGeom>
        </p:spPr>
        <p:txBody>
          <a:bodyPr wrap="none">
            <a:spAutoFit/>
          </a:bodyPr>
          <a:lstStyle/>
          <a:p>
            <a:r>
              <a:rPr lang="en-US" sz="1200" dirty="0" smtClean="0">
                <a:solidFill>
                  <a:srgbClr val="FFFFFF"/>
                </a:solidFill>
                <a:latin typeface="Arial" pitchFamily="34" charset="0"/>
                <a:cs typeface="Arial" pitchFamily="34" charset="0"/>
              </a:rPr>
              <a:t>New </a:t>
            </a:r>
            <a:r>
              <a:rPr lang="en-US" sz="1200" dirty="0" smtClean="0">
                <a:solidFill>
                  <a:srgbClr val="000000"/>
                </a:solidFill>
                <a:latin typeface="Arial" pitchFamily="34" charset="0"/>
                <a:cs typeface="Arial" pitchFamily="34" charset="0"/>
              </a:rPr>
              <a:t>in NetScaler 11</a:t>
            </a:r>
            <a:endParaRPr lang="en-US" sz="1200" dirty="0">
              <a:solidFill>
                <a:srgbClr val="000000"/>
              </a:solidFill>
            </a:endParaRPr>
          </a:p>
        </p:txBody>
      </p:sp>
    </p:spTree>
    <p:extLst>
      <p:ext uri="{BB962C8B-B14F-4D97-AF65-F5344CB8AC3E}">
        <p14:creationId xmlns:p14="http://schemas.microsoft.com/office/powerpoint/2010/main" val="1085206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zh-TW" altLang="en-US" dirty="0" smtClean="0">
                <a:latin typeface="Microsoft YaHei" charset="-122"/>
                <a:ea typeface="Microsoft YaHei" charset="-122"/>
                <a:cs typeface="Microsoft YaHei" charset="-122"/>
              </a:rPr>
              <a:t>传统数据中心架构</a:t>
            </a:r>
            <a:endParaRPr lang="zh-TW" altLang="en-US" dirty="0">
              <a:latin typeface="Microsoft YaHei" charset="-122"/>
              <a:ea typeface="Microsoft YaHei" charset="-122"/>
              <a:cs typeface="Microsoft YaHei" charset="-122"/>
            </a:endParaRPr>
          </a:p>
        </p:txBody>
      </p:sp>
      <p:sp>
        <p:nvSpPr>
          <p:cNvPr id="6" name="Cloud Callout 3"/>
          <p:cNvSpPr/>
          <p:nvPr/>
        </p:nvSpPr>
        <p:spPr bwMode="auto">
          <a:xfrm>
            <a:off x="2375947" y="2756502"/>
            <a:ext cx="1533186" cy="908294"/>
          </a:xfrm>
          <a:prstGeom prst="cloudCallout">
            <a:avLst>
              <a:gd name="adj1" fmla="val -10488"/>
              <a:gd name="adj2" fmla="val 23343"/>
            </a:avLst>
          </a:prstGeom>
          <a:gradFill>
            <a:gsLst>
              <a:gs pos="0">
                <a:schemeClr val="accent1">
                  <a:lumMod val="60000"/>
                  <a:lumOff val="40000"/>
                </a:schemeClr>
              </a:gs>
              <a:gs pos="50000">
                <a:schemeClr val="tx2">
                  <a:lumMod val="60000"/>
                  <a:lumOff val="40000"/>
                </a:schemeClr>
              </a:gs>
              <a:gs pos="50000">
                <a:schemeClr val="accent5">
                  <a:lumMod val="75000"/>
                </a:schemeClr>
              </a:gs>
              <a:gs pos="100000">
                <a:schemeClr val="bg1">
                  <a:lumMod val="60000"/>
                  <a:lumOff val="4000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Internet</a:t>
            </a:r>
          </a:p>
        </p:txBody>
      </p:sp>
      <p:pic>
        <p:nvPicPr>
          <p:cNvPr id="12" name="Picture 6" descr="C:\Work\Katmai Marketing\PAG_icon library\PAG_icon library\SQL sm.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29063" y="2763768"/>
            <a:ext cx="563627" cy="768468"/>
          </a:xfrm>
          <a:prstGeom prst="rect">
            <a:avLst/>
          </a:prstGeom>
          <a:noFill/>
        </p:spPr>
      </p:pic>
      <p:pic>
        <p:nvPicPr>
          <p:cNvPr id="37"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7953" y="2865368"/>
            <a:ext cx="512179" cy="385763"/>
          </a:xfrm>
          <a:prstGeom prst="rect">
            <a:avLst/>
          </a:prstGeom>
          <a:noFill/>
          <a:ln w="9525">
            <a:noFill/>
            <a:miter lim="800000"/>
            <a:headEnd/>
            <a:tailEnd/>
          </a:ln>
        </p:spPr>
      </p:pic>
      <p:pic>
        <p:nvPicPr>
          <p:cNvPr id="3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7953" y="3210649"/>
            <a:ext cx="512179" cy="385763"/>
          </a:xfrm>
          <a:prstGeom prst="rect">
            <a:avLst/>
          </a:prstGeom>
          <a:noFill/>
          <a:ln w="9525">
            <a:noFill/>
            <a:miter lim="800000"/>
            <a:headEnd/>
            <a:tailEnd/>
          </a:ln>
        </p:spPr>
      </p:pic>
      <p:cxnSp>
        <p:nvCxnSpPr>
          <p:cNvPr id="40" name="直線單箭頭接點 39"/>
          <p:cNvCxnSpPr/>
          <p:nvPr/>
        </p:nvCxnSpPr>
        <p:spPr bwMode="auto">
          <a:xfrm>
            <a:off x="1410132" y="3251131"/>
            <a:ext cx="965815" cy="0"/>
          </a:xfrm>
          <a:prstGeom prst="straightConnector1">
            <a:avLst/>
          </a:prstGeom>
          <a:noFill/>
          <a:ln w="25400" algn="ctr">
            <a:solidFill>
              <a:srgbClr val="008B95"/>
            </a:solidFill>
            <a:round/>
            <a:headEnd/>
            <a:tailEnd type="arrow"/>
          </a:ln>
        </p:spPr>
      </p:cxnSp>
      <p:cxnSp>
        <p:nvCxnSpPr>
          <p:cNvPr id="41" name="直線單箭頭接點 40"/>
          <p:cNvCxnSpPr/>
          <p:nvPr/>
        </p:nvCxnSpPr>
        <p:spPr bwMode="auto">
          <a:xfrm>
            <a:off x="4011249" y="3251131"/>
            <a:ext cx="3088091" cy="0"/>
          </a:xfrm>
          <a:prstGeom prst="straightConnector1">
            <a:avLst/>
          </a:prstGeom>
          <a:noFill/>
          <a:ln w="25400" algn="ctr">
            <a:solidFill>
              <a:srgbClr val="008B95"/>
            </a:solidFill>
            <a:round/>
            <a:headEnd/>
            <a:tailEnd type="arrow"/>
          </a:ln>
        </p:spPr>
      </p:cxnSp>
      <p:cxnSp>
        <p:nvCxnSpPr>
          <p:cNvPr id="43" name="直線單箭頭接點 42"/>
          <p:cNvCxnSpPr/>
          <p:nvPr/>
        </p:nvCxnSpPr>
        <p:spPr bwMode="auto">
          <a:xfrm>
            <a:off x="7027303" y="3226415"/>
            <a:ext cx="1865219" cy="0"/>
          </a:xfrm>
          <a:prstGeom prst="straightConnector1">
            <a:avLst/>
          </a:prstGeom>
          <a:noFill/>
          <a:ln w="25400" algn="ctr">
            <a:solidFill>
              <a:srgbClr val="008B95"/>
            </a:solidFill>
            <a:round/>
            <a:headEnd/>
            <a:tailEnd type="arrow"/>
          </a:ln>
        </p:spPr>
      </p:cxnSp>
      <p:cxnSp>
        <p:nvCxnSpPr>
          <p:cNvPr id="44" name="直線單箭頭接點 43"/>
          <p:cNvCxnSpPr/>
          <p:nvPr/>
        </p:nvCxnSpPr>
        <p:spPr bwMode="auto">
          <a:xfrm>
            <a:off x="8959664" y="3231408"/>
            <a:ext cx="1158155" cy="0"/>
          </a:xfrm>
          <a:prstGeom prst="straightConnector1">
            <a:avLst/>
          </a:prstGeom>
          <a:noFill/>
          <a:ln w="25400" algn="ctr">
            <a:solidFill>
              <a:srgbClr val="008B95"/>
            </a:solidFill>
            <a:round/>
            <a:headEnd/>
            <a:tailEnd type="arrow"/>
          </a:ln>
        </p:spPr>
      </p:cxnSp>
      <p:sp>
        <p:nvSpPr>
          <p:cNvPr id="45" name="文字方塊 44"/>
          <p:cNvSpPr txBox="1"/>
          <p:nvPr/>
        </p:nvSpPr>
        <p:spPr>
          <a:xfrm>
            <a:off x="6953112" y="1120144"/>
            <a:ext cx="732289" cy="338554"/>
          </a:xfrm>
          <a:prstGeom prst="rect">
            <a:avLst/>
          </a:prstGeom>
          <a:noFill/>
        </p:spPr>
        <p:txBody>
          <a:bodyPr wrap="square" rtlCol="0">
            <a:spAutoFit/>
          </a:bodyPr>
          <a:lstStyle/>
          <a:p>
            <a:r>
              <a:rPr lang="en-US" altLang="zh-TW" sz="1600" dirty="0" smtClean="0">
                <a:latin typeface="+mn-lt"/>
              </a:rPr>
              <a:t>Web</a:t>
            </a:r>
            <a:endParaRPr lang="zh-TW" altLang="en-US" sz="1600" dirty="0" smtClean="0">
              <a:latin typeface="+mn-lt"/>
            </a:endParaRPr>
          </a:p>
        </p:txBody>
      </p:sp>
      <p:sp>
        <p:nvSpPr>
          <p:cNvPr id="46" name="文字方塊 45"/>
          <p:cNvSpPr txBox="1"/>
          <p:nvPr/>
        </p:nvSpPr>
        <p:spPr>
          <a:xfrm>
            <a:off x="8852998" y="1106253"/>
            <a:ext cx="514916" cy="338554"/>
          </a:xfrm>
          <a:prstGeom prst="rect">
            <a:avLst/>
          </a:prstGeom>
          <a:noFill/>
        </p:spPr>
        <p:txBody>
          <a:bodyPr wrap="square" rtlCol="0">
            <a:spAutoFit/>
          </a:bodyPr>
          <a:lstStyle/>
          <a:p>
            <a:r>
              <a:rPr lang="en-US" altLang="zh-TW" sz="1600" dirty="0" smtClean="0">
                <a:latin typeface="+mn-lt"/>
              </a:rPr>
              <a:t>AP</a:t>
            </a:r>
            <a:endParaRPr lang="zh-TW" altLang="en-US" sz="1600" dirty="0" smtClean="0">
              <a:latin typeface="+mn-lt"/>
            </a:endParaRPr>
          </a:p>
        </p:txBody>
      </p:sp>
      <p:sp>
        <p:nvSpPr>
          <p:cNvPr id="47" name="文字方塊 46"/>
          <p:cNvSpPr txBox="1"/>
          <p:nvPr/>
        </p:nvSpPr>
        <p:spPr>
          <a:xfrm>
            <a:off x="10071636" y="1097683"/>
            <a:ext cx="514916" cy="338554"/>
          </a:xfrm>
          <a:prstGeom prst="rect">
            <a:avLst/>
          </a:prstGeom>
          <a:noFill/>
        </p:spPr>
        <p:txBody>
          <a:bodyPr wrap="square" rtlCol="0">
            <a:spAutoFit/>
          </a:bodyPr>
          <a:lstStyle/>
          <a:p>
            <a:r>
              <a:rPr lang="en-US" altLang="zh-TW" sz="1600" dirty="0" smtClean="0">
                <a:latin typeface="+mn-lt"/>
              </a:rPr>
              <a:t>DB</a:t>
            </a:r>
            <a:endParaRPr lang="zh-TW" altLang="en-US" sz="1600" dirty="0" smtClean="0">
              <a:latin typeface="+mn-lt"/>
            </a:endParaRPr>
          </a:p>
        </p:txBody>
      </p:sp>
      <p:sp>
        <p:nvSpPr>
          <p:cNvPr id="49" name="文字方塊 48"/>
          <p:cNvSpPr txBox="1"/>
          <p:nvPr/>
        </p:nvSpPr>
        <p:spPr>
          <a:xfrm>
            <a:off x="158222" y="4171137"/>
            <a:ext cx="3189855" cy="338554"/>
          </a:xfrm>
          <a:prstGeom prst="rect">
            <a:avLst/>
          </a:prstGeom>
          <a:noFill/>
        </p:spPr>
        <p:txBody>
          <a:bodyPr wrap="square" rtlCol="0">
            <a:spAutoFit/>
          </a:bodyPr>
          <a:lstStyle/>
          <a:p>
            <a:r>
              <a:rPr lang="en-US" altLang="zh-TW" sz="1600" dirty="0" smtClean="0">
                <a:latin typeface="Microsoft YaHei" pitchFamily="34" charset="-122"/>
                <a:ea typeface="Microsoft YaHei" pitchFamily="34" charset="-122"/>
              </a:rPr>
              <a:t>1.</a:t>
            </a:r>
            <a:r>
              <a:rPr lang="zh-TW" altLang="en-US" sz="1600" dirty="0" smtClean="0">
                <a:latin typeface="Microsoft YaHei" pitchFamily="34" charset="-122"/>
                <a:ea typeface="Microsoft YaHei" pitchFamily="34" charset="-122"/>
              </a:rPr>
              <a:t>服务很重要，不能中断</a:t>
            </a:r>
          </a:p>
        </p:txBody>
      </p:sp>
      <p:pic>
        <p:nvPicPr>
          <p:cNvPr id="50" name="Picture 63" descr="tower_globe_blu.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98277" y="1844396"/>
            <a:ext cx="626560" cy="8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63" descr="tower_globe_blu.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88635" y="3638141"/>
            <a:ext cx="626560" cy="8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 name="群組 51"/>
          <p:cNvGrpSpPr/>
          <p:nvPr/>
        </p:nvGrpSpPr>
        <p:grpSpPr>
          <a:xfrm>
            <a:off x="8884616" y="1880776"/>
            <a:ext cx="468934" cy="820226"/>
            <a:chOff x="5761826" y="2286782"/>
            <a:chExt cx="367118" cy="703405"/>
          </a:xfrm>
        </p:grpSpPr>
        <p:pic>
          <p:nvPicPr>
            <p:cNvPr id="53" name="Picture 2" descr="C:\Work\Katmai Marketing\PAG_icon library\PAG_icon library\Server.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61826" y="2286782"/>
              <a:ext cx="367118" cy="703405"/>
            </a:xfrm>
            <a:prstGeom prst="rect">
              <a:avLst/>
            </a:prstGeom>
            <a:noFill/>
          </p:spPr>
        </p:pic>
        <p:pic>
          <p:nvPicPr>
            <p:cNvPr id="54" name="Picture 3" descr="C:\Work\Katmai Marketing\PAG_icon library\PAG_icon library\Document 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07047" y="2645120"/>
              <a:ext cx="121333" cy="331795"/>
            </a:xfrm>
            <a:prstGeom prst="rect">
              <a:avLst/>
            </a:prstGeom>
            <a:noFill/>
          </p:spPr>
        </p:pic>
      </p:grpSp>
      <p:grpSp>
        <p:nvGrpSpPr>
          <p:cNvPr id="55" name="群組 54"/>
          <p:cNvGrpSpPr/>
          <p:nvPr/>
        </p:nvGrpSpPr>
        <p:grpSpPr>
          <a:xfrm>
            <a:off x="8884616" y="3551540"/>
            <a:ext cx="468934" cy="820226"/>
            <a:chOff x="5761826" y="2286782"/>
            <a:chExt cx="367118" cy="703405"/>
          </a:xfrm>
        </p:grpSpPr>
        <p:pic>
          <p:nvPicPr>
            <p:cNvPr id="56" name="Picture 2" descr="C:\Work\Katmai Marketing\PAG_icon library\PAG_icon library\Server.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61826" y="2286782"/>
              <a:ext cx="367118" cy="703405"/>
            </a:xfrm>
            <a:prstGeom prst="rect">
              <a:avLst/>
            </a:prstGeom>
            <a:noFill/>
          </p:spPr>
        </p:pic>
        <p:pic>
          <p:nvPicPr>
            <p:cNvPr id="57" name="Picture 3" descr="C:\Work\Katmai Marketing\PAG_icon library\PAG_icon library\Document 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07047" y="2645120"/>
              <a:ext cx="121333" cy="331795"/>
            </a:xfrm>
            <a:prstGeom prst="rect">
              <a:avLst/>
            </a:prstGeom>
            <a:noFill/>
          </p:spPr>
        </p:pic>
      </p:grpSp>
      <p:pic>
        <p:nvPicPr>
          <p:cNvPr id="58" name="Picture 6" descr="C:\Work\Katmai Marketing\PAG_icon library\PAG_icon library\SQL sm.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12172" y="2080568"/>
            <a:ext cx="563627" cy="768468"/>
          </a:xfrm>
          <a:prstGeom prst="rect">
            <a:avLst/>
          </a:prstGeom>
          <a:noFill/>
        </p:spPr>
      </p:pic>
      <p:sp>
        <p:nvSpPr>
          <p:cNvPr id="65" name="立方體 64"/>
          <p:cNvSpPr/>
          <p:nvPr/>
        </p:nvSpPr>
        <p:spPr>
          <a:xfrm>
            <a:off x="5953279" y="3018931"/>
            <a:ext cx="881105" cy="424954"/>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b="1" dirty="0" smtClean="0"/>
              <a:t>SLB</a:t>
            </a:r>
            <a:endParaRPr lang="zh-TW" altLang="en-US" sz="1200" b="1" dirty="0" smtClean="0"/>
          </a:p>
        </p:txBody>
      </p:sp>
      <p:sp>
        <p:nvSpPr>
          <p:cNvPr id="66" name="立方體 65"/>
          <p:cNvSpPr/>
          <p:nvPr/>
        </p:nvSpPr>
        <p:spPr>
          <a:xfrm>
            <a:off x="7803147" y="3018408"/>
            <a:ext cx="881105" cy="424954"/>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b="1" dirty="0" smtClean="0"/>
              <a:t>SLB</a:t>
            </a:r>
            <a:endParaRPr lang="zh-TW" altLang="en-US" sz="1200" b="1" dirty="0" smtClean="0"/>
          </a:p>
        </p:txBody>
      </p:sp>
      <p:grpSp>
        <p:nvGrpSpPr>
          <p:cNvPr id="78" name="群組 77"/>
          <p:cNvGrpSpPr/>
          <p:nvPr/>
        </p:nvGrpSpPr>
        <p:grpSpPr>
          <a:xfrm>
            <a:off x="392793" y="2370739"/>
            <a:ext cx="512179" cy="731044"/>
            <a:chOff x="991901" y="2370739"/>
            <a:chExt cx="512179" cy="731044"/>
          </a:xfrm>
        </p:grpSpPr>
        <p:pic>
          <p:nvPicPr>
            <p:cNvPr id="67"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370739"/>
              <a:ext cx="512179" cy="385763"/>
            </a:xfrm>
            <a:prstGeom prst="rect">
              <a:avLst/>
            </a:prstGeom>
            <a:noFill/>
            <a:ln w="9525">
              <a:noFill/>
              <a:miter lim="800000"/>
              <a:headEnd/>
              <a:tailEnd/>
            </a:ln>
          </p:spPr>
        </p:pic>
        <p:pic>
          <p:nvPicPr>
            <p:cNvPr id="6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716020"/>
              <a:ext cx="512179" cy="385763"/>
            </a:xfrm>
            <a:prstGeom prst="rect">
              <a:avLst/>
            </a:prstGeom>
            <a:noFill/>
            <a:ln w="9525">
              <a:noFill/>
              <a:miter lim="800000"/>
              <a:headEnd/>
              <a:tailEnd/>
            </a:ln>
          </p:spPr>
        </p:pic>
      </p:grpSp>
      <p:grpSp>
        <p:nvGrpSpPr>
          <p:cNvPr id="79" name="群組 78"/>
          <p:cNvGrpSpPr/>
          <p:nvPr/>
        </p:nvGrpSpPr>
        <p:grpSpPr>
          <a:xfrm>
            <a:off x="376363" y="3171479"/>
            <a:ext cx="512179" cy="731044"/>
            <a:chOff x="975471" y="3171479"/>
            <a:chExt cx="512179" cy="731044"/>
          </a:xfrm>
        </p:grpSpPr>
        <p:pic>
          <p:nvPicPr>
            <p:cNvPr id="69"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171479"/>
              <a:ext cx="512179" cy="385763"/>
            </a:xfrm>
            <a:prstGeom prst="rect">
              <a:avLst/>
            </a:prstGeom>
            <a:noFill/>
            <a:ln w="9525">
              <a:noFill/>
              <a:miter lim="800000"/>
              <a:headEnd/>
              <a:tailEnd/>
            </a:ln>
          </p:spPr>
        </p:pic>
        <p:pic>
          <p:nvPicPr>
            <p:cNvPr id="70"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516760"/>
              <a:ext cx="512179" cy="385763"/>
            </a:xfrm>
            <a:prstGeom prst="rect">
              <a:avLst/>
            </a:prstGeom>
            <a:noFill/>
            <a:ln w="9525">
              <a:noFill/>
              <a:miter lim="800000"/>
              <a:headEnd/>
              <a:tailEnd/>
            </a:ln>
          </p:spPr>
        </p:pic>
      </p:grpSp>
      <p:cxnSp>
        <p:nvCxnSpPr>
          <p:cNvPr id="71" name="直線單箭頭接點 70"/>
          <p:cNvCxnSpPr>
            <a:endCxn id="6" idx="0"/>
          </p:cNvCxnSpPr>
          <p:nvPr/>
        </p:nvCxnSpPr>
        <p:spPr bwMode="auto">
          <a:xfrm>
            <a:off x="1410132" y="2712010"/>
            <a:ext cx="970571" cy="498639"/>
          </a:xfrm>
          <a:prstGeom prst="straightConnector1">
            <a:avLst/>
          </a:prstGeom>
          <a:noFill/>
          <a:ln w="25400" algn="ctr">
            <a:solidFill>
              <a:srgbClr val="008B95"/>
            </a:solidFill>
            <a:round/>
            <a:headEnd/>
            <a:tailEnd type="arrow"/>
          </a:ln>
        </p:spPr>
      </p:cxnSp>
      <p:cxnSp>
        <p:nvCxnSpPr>
          <p:cNvPr id="75" name="直線單箭頭接點 74"/>
          <p:cNvCxnSpPr>
            <a:endCxn id="6" idx="0"/>
          </p:cNvCxnSpPr>
          <p:nvPr/>
        </p:nvCxnSpPr>
        <p:spPr bwMode="auto">
          <a:xfrm flipV="1">
            <a:off x="1410132" y="3210649"/>
            <a:ext cx="970571" cy="498992"/>
          </a:xfrm>
          <a:prstGeom prst="straightConnector1">
            <a:avLst/>
          </a:prstGeom>
          <a:noFill/>
          <a:ln w="25400" algn="ctr">
            <a:solidFill>
              <a:srgbClr val="008B95"/>
            </a:solidFill>
            <a:round/>
            <a:headEnd/>
            <a:tailEnd type="arrow"/>
          </a:ln>
        </p:spPr>
      </p:cxnSp>
      <p:sp>
        <p:nvSpPr>
          <p:cNvPr id="80" name="文字方塊 79"/>
          <p:cNvSpPr txBox="1"/>
          <p:nvPr/>
        </p:nvSpPr>
        <p:spPr>
          <a:xfrm>
            <a:off x="158222" y="4503677"/>
            <a:ext cx="4005791" cy="338554"/>
          </a:xfrm>
          <a:prstGeom prst="rect">
            <a:avLst/>
          </a:prstGeom>
          <a:noFill/>
        </p:spPr>
        <p:txBody>
          <a:bodyPr wrap="square" rtlCol="0">
            <a:spAutoFit/>
          </a:bodyPr>
          <a:lstStyle/>
          <a:p>
            <a:r>
              <a:rPr lang="en-US" altLang="zh-TW" sz="1600" dirty="0">
                <a:latin typeface="Microsoft YaHei" pitchFamily="34" charset="-122"/>
                <a:ea typeface="Microsoft YaHei" pitchFamily="34" charset="-122"/>
              </a:rPr>
              <a:t>2</a:t>
            </a:r>
            <a:r>
              <a:rPr lang="en-US" altLang="zh-TW" sz="1600" dirty="0" smtClean="0">
                <a:latin typeface="Microsoft YaHei" pitchFamily="34" charset="-122"/>
                <a:ea typeface="Microsoft YaHei" pitchFamily="34" charset="-122"/>
              </a:rPr>
              <a:t>.</a:t>
            </a:r>
            <a:r>
              <a:rPr lang="zh-TW" altLang="en-US" sz="1600" dirty="0" smtClean="0">
                <a:latin typeface="Microsoft YaHei" pitchFamily="34" charset="-122"/>
                <a:ea typeface="Microsoft YaHei" pitchFamily="34" charset="-122"/>
              </a:rPr>
              <a:t>用户增多，抱怨联机缓慢，要加速</a:t>
            </a:r>
          </a:p>
        </p:txBody>
      </p:sp>
      <p:sp>
        <p:nvSpPr>
          <p:cNvPr id="81" name="文字方塊 80"/>
          <p:cNvSpPr txBox="1"/>
          <p:nvPr/>
        </p:nvSpPr>
        <p:spPr>
          <a:xfrm>
            <a:off x="10602329" y="1934895"/>
            <a:ext cx="667393" cy="369332"/>
          </a:xfrm>
          <a:prstGeom prst="rect">
            <a:avLst/>
          </a:prstGeom>
          <a:noFill/>
        </p:spPr>
        <p:txBody>
          <a:bodyPr wrap="square" rtlCol="0">
            <a:spAutoFit/>
          </a:bodyPr>
          <a:lstStyle/>
          <a:p>
            <a:r>
              <a:rPr lang="en-US" altLang="zh-TW" dirty="0" smtClean="0">
                <a:solidFill>
                  <a:schemeClr val="bg1"/>
                </a:solidFill>
                <a:latin typeface="+mn-lt"/>
              </a:rPr>
              <a:t>R/W</a:t>
            </a:r>
            <a:endParaRPr lang="zh-TW" altLang="en-US" dirty="0" smtClean="0">
              <a:solidFill>
                <a:schemeClr val="bg1"/>
              </a:solidFill>
              <a:latin typeface="+mn-lt"/>
            </a:endParaRPr>
          </a:p>
        </p:txBody>
      </p:sp>
      <p:sp>
        <p:nvSpPr>
          <p:cNvPr id="82" name="文字方塊 81"/>
          <p:cNvSpPr txBox="1"/>
          <p:nvPr/>
        </p:nvSpPr>
        <p:spPr>
          <a:xfrm>
            <a:off x="10618095" y="3203074"/>
            <a:ext cx="667393" cy="338554"/>
          </a:xfrm>
          <a:prstGeom prst="rect">
            <a:avLst/>
          </a:prstGeom>
          <a:noFill/>
        </p:spPr>
        <p:txBody>
          <a:bodyPr wrap="square" rtlCol="0">
            <a:spAutoFit/>
          </a:bodyPr>
          <a:lstStyle/>
          <a:p>
            <a:r>
              <a:rPr lang="en-US" altLang="zh-TW" sz="1600" dirty="0" smtClean="0">
                <a:latin typeface="+mn-lt"/>
              </a:rPr>
              <a:t>R/W</a:t>
            </a:r>
            <a:endParaRPr lang="zh-TW" altLang="en-US" sz="1600" dirty="0" smtClean="0">
              <a:latin typeface="+mn-lt"/>
            </a:endParaRPr>
          </a:p>
        </p:txBody>
      </p:sp>
      <p:sp>
        <p:nvSpPr>
          <p:cNvPr id="83" name="文字方塊 82"/>
          <p:cNvSpPr txBox="1"/>
          <p:nvPr/>
        </p:nvSpPr>
        <p:spPr>
          <a:xfrm>
            <a:off x="9276687" y="2833742"/>
            <a:ext cx="960278" cy="276999"/>
          </a:xfrm>
          <a:prstGeom prst="rect">
            <a:avLst/>
          </a:prstGeom>
          <a:noFill/>
        </p:spPr>
        <p:txBody>
          <a:bodyPr wrap="square" rtlCol="0">
            <a:spAutoFit/>
          </a:bodyPr>
          <a:lstStyle/>
          <a:p>
            <a:r>
              <a:rPr lang="en-US" altLang="zh-TW" sz="1200" dirty="0" smtClean="0">
                <a:latin typeface="+mn-lt"/>
              </a:rPr>
              <a:t>DB Cluster</a:t>
            </a:r>
            <a:endParaRPr lang="zh-TW" altLang="en-US" sz="1200" dirty="0" smtClean="0">
              <a:latin typeface="+mn-lt"/>
            </a:endParaRPr>
          </a:p>
        </p:txBody>
      </p:sp>
      <p:cxnSp>
        <p:nvCxnSpPr>
          <p:cNvPr id="85" name="肘形接點 84"/>
          <p:cNvCxnSpPr>
            <a:stCxn id="58" idx="3"/>
          </p:cNvCxnSpPr>
          <p:nvPr/>
        </p:nvCxnSpPr>
        <p:spPr bwMode="auto">
          <a:xfrm>
            <a:off x="10675799" y="2464802"/>
            <a:ext cx="357441" cy="665059"/>
          </a:xfrm>
          <a:prstGeom prst="bentConnector2">
            <a:avLst/>
          </a:prstGeom>
          <a:noFill/>
          <a:ln w="25400" algn="ctr">
            <a:solidFill>
              <a:srgbClr val="008B95"/>
            </a:solidFill>
            <a:round/>
            <a:headEnd type="none" w="med" len="med"/>
            <a:tailEnd type="none" w="med" len="med"/>
          </a:ln>
        </p:spPr>
      </p:cxnSp>
      <p:cxnSp>
        <p:nvCxnSpPr>
          <p:cNvPr id="87" name="直線接點 86"/>
          <p:cNvCxnSpPr/>
          <p:nvPr/>
        </p:nvCxnSpPr>
        <p:spPr bwMode="auto">
          <a:xfrm>
            <a:off x="10661158" y="3132236"/>
            <a:ext cx="383405" cy="0"/>
          </a:xfrm>
          <a:prstGeom prst="line">
            <a:avLst/>
          </a:prstGeom>
          <a:noFill/>
          <a:ln w="25400" algn="ctr">
            <a:solidFill>
              <a:srgbClr val="008B95"/>
            </a:solidFill>
            <a:round/>
            <a:headEnd type="none" w="med" len="med"/>
            <a:tailEnd type="none" w="med" len="med"/>
          </a:ln>
        </p:spPr>
      </p:cxnSp>
      <p:sp>
        <p:nvSpPr>
          <p:cNvPr id="88" name="文字方塊 87"/>
          <p:cNvSpPr txBox="1"/>
          <p:nvPr/>
        </p:nvSpPr>
        <p:spPr>
          <a:xfrm>
            <a:off x="11076095" y="2525870"/>
            <a:ext cx="667393" cy="1384995"/>
          </a:xfrm>
          <a:prstGeom prst="rect">
            <a:avLst/>
          </a:prstGeom>
          <a:noFill/>
        </p:spPr>
        <p:txBody>
          <a:bodyPr wrap="square" rtlCol="0">
            <a:spAutoFit/>
          </a:bodyPr>
          <a:lstStyle/>
          <a:p>
            <a:r>
              <a:rPr lang="zh-TW" altLang="en-US" dirty="0" smtClean="0">
                <a:solidFill>
                  <a:schemeClr val="bg1"/>
                </a:solidFill>
                <a:latin typeface="+mn-lt"/>
              </a:rPr>
              <a:t>同步复写</a:t>
            </a:r>
          </a:p>
        </p:txBody>
      </p:sp>
      <p:pic>
        <p:nvPicPr>
          <p:cNvPr id="90" name="Picture 6" descr="C:\Work\Katmai Marketing\PAG_icon library\PAG_icon library\SQL sm.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04308" y="3537907"/>
            <a:ext cx="563627" cy="768468"/>
          </a:xfrm>
          <a:prstGeom prst="rect">
            <a:avLst/>
          </a:prstGeom>
          <a:noFill/>
        </p:spPr>
      </p:pic>
      <p:sp>
        <p:nvSpPr>
          <p:cNvPr id="91" name="文字方塊 90"/>
          <p:cNvSpPr txBox="1"/>
          <p:nvPr/>
        </p:nvSpPr>
        <p:spPr>
          <a:xfrm>
            <a:off x="10598094" y="4084099"/>
            <a:ext cx="667393" cy="369332"/>
          </a:xfrm>
          <a:prstGeom prst="rect">
            <a:avLst/>
          </a:prstGeom>
          <a:noFill/>
        </p:spPr>
        <p:txBody>
          <a:bodyPr wrap="square" rtlCol="0">
            <a:spAutoFit/>
          </a:bodyPr>
          <a:lstStyle/>
          <a:p>
            <a:r>
              <a:rPr lang="en-US" altLang="zh-TW" dirty="0" smtClean="0">
                <a:solidFill>
                  <a:schemeClr val="bg1"/>
                </a:solidFill>
                <a:latin typeface="+mn-lt"/>
              </a:rPr>
              <a:t>R/W</a:t>
            </a:r>
            <a:endParaRPr lang="zh-TW" altLang="en-US" dirty="0" smtClean="0">
              <a:solidFill>
                <a:schemeClr val="bg1"/>
              </a:solidFill>
              <a:latin typeface="+mn-lt"/>
            </a:endParaRPr>
          </a:p>
        </p:txBody>
      </p:sp>
      <p:cxnSp>
        <p:nvCxnSpPr>
          <p:cNvPr id="92" name="肘形接點 91"/>
          <p:cNvCxnSpPr/>
          <p:nvPr/>
        </p:nvCxnSpPr>
        <p:spPr bwMode="auto">
          <a:xfrm rot="5400000">
            <a:off x="10418643" y="3389753"/>
            <a:ext cx="863892" cy="365307"/>
          </a:xfrm>
          <a:prstGeom prst="bentConnector2">
            <a:avLst/>
          </a:prstGeom>
          <a:noFill/>
          <a:ln w="25400" algn="ctr">
            <a:solidFill>
              <a:srgbClr val="008B95"/>
            </a:solidFill>
            <a:round/>
            <a:headEnd type="none" w="med" len="med"/>
            <a:tailEnd type="none" w="med" len="med"/>
          </a:ln>
        </p:spPr>
      </p:cxnSp>
      <p:grpSp>
        <p:nvGrpSpPr>
          <p:cNvPr id="102" name="群組 101"/>
          <p:cNvGrpSpPr/>
          <p:nvPr/>
        </p:nvGrpSpPr>
        <p:grpSpPr>
          <a:xfrm>
            <a:off x="7565296" y="4524704"/>
            <a:ext cx="1348970" cy="1125765"/>
            <a:chOff x="6934656" y="4524704"/>
            <a:chExt cx="1348970" cy="1125765"/>
          </a:xfrm>
        </p:grpSpPr>
        <p:pic>
          <p:nvPicPr>
            <p:cNvPr id="98" name="Picture 9"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34656" y="4524704"/>
              <a:ext cx="520744" cy="771446"/>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350110" y="4540469"/>
              <a:ext cx="520744" cy="771446"/>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9" descr="serve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62882" y="4540469"/>
              <a:ext cx="520744" cy="771446"/>
            </a:xfrm>
            <a:prstGeom prst="rect">
              <a:avLst/>
            </a:prstGeom>
            <a:noFill/>
            <a:extLst>
              <a:ext uri="{909E8E84-426E-40DD-AFC4-6F175D3DCCD1}">
                <a14:hiddenFill xmlns:a14="http://schemas.microsoft.com/office/drawing/2010/main">
                  <a:solidFill>
                    <a:srgbClr val="FFFFFF"/>
                  </a:solidFill>
                </a14:hiddenFill>
              </a:ext>
            </a:extLst>
          </p:spPr>
        </p:pic>
        <p:sp>
          <p:nvSpPr>
            <p:cNvPr id="101" name="文字方塊 100"/>
            <p:cNvSpPr txBox="1"/>
            <p:nvPr/>
          </p:nvSpPr>
          <p:spPr>
            <a:xfrm>
              <a:off x="7128306" y="5311915"/>
              <a:ext cx="964352" cy="338554"/>
            </a:xfrm>
            <a:prstGeom prst="rect">
              <a:avLst/>
            </a:prstGeom>
            <a:noFill/>
          </p:spPr>
          <p:txBody>
            <a:bodyPr wrap="square" rtlCol="0">
              <a:spAutoFit/>
            </a:bodyPr>
            <a:lstStyle/>
            <a:p>
              <a:r>
                <a:rPr lang="en-US" altLang="zh-TW" sz="1600" dirty="0" smtClean="0">
                  <a:latin typeface="+mn-lt"/>
                </a:rPr>
                <a:t>Cache</a:t>
              </a:r>
              <a:endParaRPr lang="zh-TW" altLang="en-US" sz="1600" dirty="0" smtClean="0">
                <a:latin typeface="+mn-lt"/>
              </a:endParaRPr>
            </a:p>
          </p:txBody>
        </p:sp>
      </p:grpSp>
      <p:cxnSp>
        <p:nvCxnSpPr>
          <p:cNvPr id="103" name="直線單箭頭接點 102"/>
          <p:cNvCxnSpPr>
            <a:stCxn id="66" idx="3"/>
          </p:cNvCxnSpPr>
          <p:nvPr/>
        </p:nvCxnSpPr>
        <p:spPr bwMode="auto">
          <a:xfrm>
            <a:off x="8190580" y="3443362"/>
            <a:ext cx="0" cy="1081342"/>
          </a:xfrm>
          <a:prstGeom prst="straightConnector1">
            <a:avLst/>
          </a:prstGeom>
          <a:noFill/>
          <a:ln w="25400" algn="ctr">
            <a:solidFill>
              <a:srgbClr val="008B95"/>
            </a:solidFill>
            <a:round/>
            <a:headEnd type="arrow" w="med" len="med"/>
            <a:tailEnd type="arrow" w="med" len="med"/>
          </a:ln>
        </p:spPr>
      </p:cxnSp>
      <p:sp>
        <p:nvSpPr>
          <p:cNvPr id="106" name="文字方塊 105"/>
          <p:cNvSpPr txBox="1"/>
          <p:nvPr/>
        </p:nvSpPr>
        <p:spPr>
          <a:xfrm>
            <a:off x="156209" y="4886792"/>
            <a:ext cx="5007178" cy="338554"/>
          </a:xfrm>
          <a:prstGeom prst="rect">
            <a:avLst/>
          </a:prstGeom>
          <a:noFill/>
        </p:spPr>
        <p:txBody>
          <a:bodyPr wrap="square" rtlCol="0">
            <a:spAutoFit/>
          </a:bodyPr>
          <a:lstStyle/>
          <a:p>
            <a:r>
              <a:rPr lang="en-US" altLang="zh-TW" sz="1600" dirty="0" smtClean="0">
                <a:latin typeface="Microsoft YaHei" pitchFamily="34" charset="-122"/>
                <a:ea typeface="Microsoft YaHei" pitchFamily="34" charset="-122"/>
              </a:rPr>
              <a:t>3.</a:t>
            </a:r>
            <a:r>
              <a:rPr lang="zh-TW" altLang="en-US" sz="1600" dirty="0" smtClean="0">
                <a:latin typeface="Microsoft YaHei" pitchFamily="34" charset="-122"/>
                <a:ea typeface="Microsoft YaHei" pitchFamily="34" charset="-122"/>
              </a:rPr>
              <a:t>有恶意攻击，要阻挡、加密、符合法规要求</a:t>
            </a:r>
          </a:p>
        </p:txBody>
      </p:sp>
      <p:grpSp>
        <p:nvGrpSpPr>
          <p:cNvPr id="128" name="群組 127"/>
          <p:cNvGrpSpPr/>
          <p:nvPr/>
        </p:nvGrpSpPr>
        <p:grpSpPr>
          <a:xfrm>
            <a:off x="455605" y="1423070"/>
            <a:ext cx="659611" cy="763137"/>
            <a:chOff x="1054713" y="1423070"/>
            <a:chExt cx="659611" cy="763137"/>
          </a:xfrm>
        </p:grpSpPr>
        <p:pic>
          <p:nvPicPr>
            <p:cNvPr id="108" name="Picture 539" descr="skull.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54714" y="142307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540" descr="skull.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409603" y="173335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541" descr="skull.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54713" y="1840132"/>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1" name="直線單箭頭接點 110"/>
          <p:cNvCxnSpPr/>
          <p:nvPr/>
        </p:nvCxnSpPr>
        <p:spPr bwMode="auto">
          <a:xfrm>
            <a:off x="1422064" y="1977905"/>
            <a:ext cx="958639" cy="1123878"/>
          </a:xfrm>
          <a:prstGeom prst="straightConnector1">
            <a:avLst/>
          </a:prstGeom>
          <a:noFill/>
          <a:ln w="25400" algn="ctr">
            <a:solidFill>
              <a:srgbClr val="FF0000"/>
            </a:solidFill>
            <a:prstDash val="sysDash"/>
            <a:round/>
            <a:headEnd/>
            <a:tailEnd type="arrow"/>
          </a:ln>
        </p:spPr>
      </p:cxnSp>
      <p:pic>
        <p:nvPicPr>
          <p:cNvPr id="113" name="Picture 320" descr="C:\Documents and Settings\ginop\Local Settings\Temporary Internet Files\Content.IE5\C9WF8NCF\MCj04315990000[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391137" y="2431814"/>
            <a:ext cx="605105" cy="45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立方體 115"/>
          <p:cNvSpPr/>
          <p:nvPr/>
        </p:nvSpPr>
        <p:spPr>
          <a:xfrm>
            <a:off x="5969044" y="3516760"/>
            <a:ext cx="881105" cy="424954"/>
          </a:xfrm>
          <a:prstGeom prst="cub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WAF</a:t>
            </a:r>
            <a:endParaRPr lang="zh-TW" altLang="en-US" sz="1100" b="1" dirty="0" smtClean="0"/>
          </a:p>
        </p:txBody>
      </p:sp>
      <p:cxnSp>
        <p:nvCxnSpPr>
          <p:cNvPr id="122" name="直線接點 121"/>
          <p:cNvCxnSpPr/>
          <p:nvPr/>
        </p:nvCxnSpPr>
        <p:spPr bwMode="auto">
          <a:xfrm>
            <a:off x="5289022" y="3861157"/>
            <a:ext cx="577907" cy="0"/>
          </a:xfrm>
          <a:prstGeom prst="line">
            <a:avLst/>
          </a:prstGeom>
          <a:noFill/>
          <a:ln w="25400" algn="ctr">
            <a:solidFill>
              <a:srgbClr val="FF0000"/>
            </a:solidFill>
            <a:prstDash val="sysDash"/>
            <a:round/>
            <a:headEnd type="triangle" w="med" len="med"/>
            <a:tailEnd type="none" w="med" len="med"/>
          </a:ln>
        </p:spPr>
      </p:cxnSp>
      <p:cxnSp>
        <p:nvCxnSpPr>
          <p:cNvPr id="125" name="直線接點 124"/>
          <p:cNvCxnSpPr/>
          <p:nvPr/>
        </p:nvCxnSpPr>
        <p:spPr bwMode="auto">
          <a:xfrm flipH="1" flipV="1">
            <a:off x="3788259" y="3375493"/>
            <a:ext cx="2093415" cy="425206"/>
          </a:xfrm>
          <a:prstGeom prst="line">
            <a:avLst/>
          </a:prstGeom>
          <a:noFill/>
          <a:ln w="25400" algn="ctr">
            <a:solidFill>
              <a:srgbClr val="FF0000"/>
            </a:solidFill>
            <a:prstDash val="sysDash"/>
            <a:round/>
            <a:headEnd type="arrow" w="med" len="med"/>
            <a:tailEnd type="none" w="med" len="med"/>
          </a:ln>
        </p:spPr>
      </p:cxnSp>
      <p:sp>
        <p:nvSpPr>
          <p:cNvPr id="129" name="文字方塊 128"/>
          <p:cNvSpPr txBox="1"/>
          <p:nvPr/>
        </p:nvSpPr>
        <p:spPr>
          <a:xfrm>
            <a:off x="158222" y="5268281"/>
            <a:ext cx="4005791" cy="338554"/>
          </a:xfrm>
          <a:prstGeom prst="rect">
            <a:avLst/>
          </a:prstGeom>
          <a:noFill/>
        </p:spPr>
        <p:txBody>
          <a:bodyPr wrap="square" rtlCol="0">
            <a:spAutoFit/>
          </a:bodyPr>
          <a:lstStyle/>
          <a:p>
            <a:r>
              <a:rPr lang="en-US" altLang="zh-TW" sz="1600" dirty="0" smtClean="0">
                <a:latin typeface="Microsoft YaHei" pitchFamily="34" charset="-122"/>
                <a:ea typeface="Microsoft YaHei" pitchFamily="34" charset="-122"/>
              </a:rPr>
              <a:t>4.SSL 1024</a:t>
            </a:r>
            <a:r>
              <a:rPr lang="zh-TW" altLang="en-US" sz="1600" dirty="0" smtClean="0">
                <a:latin typeface="Microsoft YaHei" pitchFamily="34" charset="-122"/>
                <a:ea typeface="Microsoft YaHei" pitchFamily="34" charset="-122"/>
              </a:rPr>
              <a:t>失效，要用</a:t>
            </a:r>
            <a:r>
              <a:rPr lang="en-US" altLang="zh-TW" sz="1600" dirty="0" smtClean="0">
                <a:latin typeface="Microsoft YaHei" pitchFamily="34" charset="-122"/>
                <a:ea typeface="Microsoft YaHei" pitchFamily="34" charset="-122"/>
              </a:rPr>
              <a:t>2048</a:t>
            </a:r>
            <a:r>
              <a:rPr lang="zh-TW" altLang="en-US" sz="1600" dirty="0" smtClean="0">
                <a:latin typeface="Microsoft YaHei" pitchFamily="34" charset="-122"/>
                <a:ea typeface="Microsoft YaHei" pitchFamily="34" charset="-122"/>
              </a:rPr>
              <a:t>加密</a:t>
            </a:r>
          </a:p>
        </p:txBody>
      </p:sp>
      <p:grpSp>
        <p:nvGrpSpPr>
          <p:cNvPr id="2" name="群組 1"/>
          <p:cNvGrpSpPr/>
          <p:nvPr/>
        </p:nvGrpSpPr>
        <p:grpSpPr>
          <a:xfrm>
            <a:off x="5972965" y="1071361"/>
            <a:ext cx="881108" cy="1813088"/>
            <a:chOff x="5109799" y="1135910"/>
            <a:chExt cx="881108" cy="1813088"/>
          </a:xfrm>
        </p:grpSpPr>
        <p:sp>
          <p:nvSpPr>
            <p:cNvPr id="115" name="立方體 114"/>
            <p:cNvSpPr/>
            <p:nvPr/>
          </p:nvSpPr>
          <p:spPr>
            <a:xfrm>
              <a:off x="5109802" y="2524044"/>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sp>
          <p:nvSpPr>
            <p:cNvPr id="130" name="立方體 129"/>
            <p:cNvSpPr/>
            <p:nvPr/>
          </p:nvSpPr>
          <p:spPr>
            <a:xfrm>
              <a:off x="5109801" y="2181998"/>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sp>
          <p:nvSpPr>
            <p:cNvPr id="131" name="立方體 130"/>
            <p:cNvSpPr/>
            <p:nvPr/>
          </p:nvSpPr>
          <p:spPr>
            <a:xfrm>
              <a:off x="5109800" y="1830278"/>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sp>
          <p:nvSpPr>
            <p:cNvPr id="132" name="立方體 131"/>
            <p:cNvSpPr/>
            <p:nvPr/>
          </p:nvSpPr>
          <p:spPr>
            <a:xfrm>
              <a:off x="5109799" y="1476019"/>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sp>
          <p:nvSpPr>
            <p:cNvPr id="133" name="立方體 132"/>
            <p:cNvSpPr/>
            <p:nvPr/>
          </p:nvSpPr>
          <p:spPr>
            <a:xfrm>
              <a:off x="5109802" y="1135910"/>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grpSp>
      <p:sp>
        <p:nvSpPr>
          <p:cNvPr id="134" name="文字方塊 133"/>
          <p:cNvSpPr txBox="1"/>
          <p:nvPr/>
        </p:nvSpPr>
        <p:spPr>
          <a:xfrm>
            <a:off x="158864" y="6011710"/>
            <a:ext cx="4005791" cy="338554"/>
          </a:xfrm>
          <a:prstGeom prst="rect">
            <a:avLst/>
          </a:prstGeom>
          <a:noFill/>
        </p:spPr>
        <p:txBody>
          <a:bodyPr wrap="square" rtlCol="0">
            <a:spAutoFit/>
          </a:bodyPr>
          <a:lstStyle/>
          <a:p>
            <a:r>
              <a:rPr lang="en-US" altLang="zh-TW" sz="1600" dirty="0">
                <a:latin typeface="Microsoft YaHei" pitchFamily="34" charset="-122"/>
                <a:ea typeface="Microsoft YaHei" pitchFamily="34" charset="-122"/>
              </a:rPr>
              <a:t>6</a:t>
            </a:r>
            <a:r>
              <a:rPr lang="en-US" altLang="zh-TW" sz="1600" dirty="0" smtClean="0">
                <a:latin typeface="Microsoft YaHei" pitchFamily="34" charset="-122"/>
                <a:ea typeface="Microsoft YaHei" pitchFamily="34" charset="-122"/>
              </a:rPr>
              <a:t>.</a:t>
            </a:r>
            <a:r>
              <a:rPr lang="zh-TW" altLang="en-US" sz="1600" dirty="0" smtClean="0">
                <a:latin typeface="Microsoft YaHei" pitchFamily="34" charset="-122"/>
                <a:ea typeface="Microsoft YaHei" pitchFamily="34" charset="-122"/>
              </a:rPr>
              <a:t>业务成长，设备效能不足，需替换</a:t>
            </a:r>
          </a:p>
        </p:txBody>
      </p:sp>
      <p:pic>
        <p:nvPicPr>
          <p:cNvPr id="7" name="Picture 63" descr="tower_globe_blu.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92153" y="2740357"/>
            <a:ext cx="626560" cy="8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4" name="Group 134"/>
          <p:cNvGrpSpPr>
            <a:grpSpLocks/>
          </p:cNvGrpSpPr>
          <p:nvPr/>
        </p:nvGrpSpPr>
        <p:grpSpPr bwMode="auto">
          <a:xfrm>
            <a:off x="3820024" y="2770404"/>
            <a:ext cx="481756" cy="293894"/>
            <a:chOff x="1918" y="2592"/>
            <a:chExt cx="454" cy="303"/>
          </a:xfrm>
        </p:grpSpPr>
        <p:sp>
          <p:nvSpPr>
            <p:cNvPr id="86"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4"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95"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7"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8"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19" name="Group 134"/>
          <p:cNvGrpSpPr>
            <a:grpSpLocks/>
          </p:cNvGrpSpPr>
          <p:nvPr/>
        </p:nvGrpSpPr>
        <p:grpSpPr bwMode="auto">
          <a:xfrm>
            <a:off x="3819494" y="3086449"/>
            <a:ext cx="481756" cy="293894"/>
            <a:chOff x="1918" y="2592"/>
            <a:chExt cx="454" cy="303"/>
          </a:xfrm>
        </p:grpSpPr>
        <p:sp>
          <p:nvSpPr>
            <p:cNvPr id="120"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1"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4"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26"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7"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5"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7"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2"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3"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4"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5"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6"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7"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148" name="Picture 66" descr="Firewall-(no-flam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329863" y="2944629"/>
            <a:ext cx="450059" cy="53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群組 10"/>
          <p:cNvGrpSpPr/>
          <p:nvPr/>
        </p:nvGrpSpPr>
        <p:grpSpPr>
          <a:xfrm>
            <a:off x="8881320" y="2712010"/>
            <a:ext cx="468934" cy="820226"/>
            <a:chOff x="5761826" y="2286782"/>
            <a:chExt cx="367118" cy="703405"/>
          </a:xfrm>
        </p:grpSpPr>
        <p:pic>
          <p:nvPicPr>
            <p:cNvPr id="9" name="Picture 2" descr="C:\Work\Katmai Marketing\PAG_icon library\PAG_icon library\Server.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61826" y="2286782"/>
              <a:ext cx="367118" cy="703405"/>
            </a:xfrm>
            <a:prstGeom prst="rect">
              <a:avLst/>
            </a:prstGeom>
            <a:noFill/>
          </p:spPr>
        </p:pic>
        <p:pic>
          <p:nvPicPr>
            <p:cNvPr id="10" name="Picture 3" descr="C:\Work\Katmai Marketing\PAG_icon library\PAG_icon library\Document 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07047" y="2645120"/>
              <a:ext cx="121333" cy="331795"/>
            </a:xfrm>
            <a:prstGeom prst="rect">
              <a:avLst/>
            </a:prstGeom>
            <a:noFill/>
          </p:spPr>
        </p:pic>
      </p:grpSp>
      <p:cxnSp>
        <p:nvCxnSpPr>
          <p:cNvPr id="149" name="直線單箭頭接點 148"/>
          <p:cNvCxnSpPr/>
          <p:nvPr/>
        </p:nvCxnSpPr>
        <p:spPr bwMode="auto">
          <a:xfrm>
            <a:off x="4394415" y="3245427"/>
            <a:ext cx="965815" cy="0"/>
          </a:xfrm>
          <a:prstGeom prst="straightConnector1">
            <a:avLst/>
          </a:prstGeom>
          <a:noFill/>
          <a:ln w="25400" algn="ctr">
            <a:solidFill>
              <a:srgbClr val="008B95"/>
            </a:solidFill>
            <a:round/>
            <a:headEnd/>
            <a:tailEnd type="arrow"/>
          </a:ln>
        </p:spPr>
      </p:cxnSp>
      <p:sp>
        <p:nvSpPr>
          <p:cNvPr id="150" name="立方體 149"/>
          <p:cNvSpPr/>
          <p:nvPr/>
        </p:nvSpPr>
        <p:spPr>
          <a:xfrm>
            <a:off x="4394415" y="3046411"/>
            <a:ext cx="881105" cy="424954"/>
          </a:xfrm>
          <a:prstGeom prst="cub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b="1" dirty="0"/>
              <a:t>L</a:t>
            </a:r>
            <a:r>
              <a:rPr lang="en-US" altLang="zh-TW" sz="1200" b="1" dirty="0" smtClean="0"/>
              <a:t>LB</a:t>
            </a:r>
            <a:endParaRPr lang="zh-TW" altLang="en-US" sz="1200" b="1" dirty="0" smtClean="0"/>
          </a:p>
        </p:txBody>
      </p:sp>
      <p:grpSp>
        <p:nvGrpSpPr>
          <p:cNvPr id="151" name="Group 134"/>
          <p:cNvGrpSpPr>
            <a:grpSpLocks/>
          </p:cNvGrpSpPr>
          <p:nvPr/>
        </p:nvGrpSpPr>
        <p:grpSpPr bwMode="auto">
          <a:xfrm>
            <a:off x="3815401" y="3410295"/>
            <a:ext cx="481756" cy="293894"/>
            <a:chOff x="1918" y="2592"/>
            <a:chExt cx="454" cy="303"/>
          </a:xfrm>
        </p:grpSpPr>
        <p:sp>
          <p:nvSpPr>
            <p:cNvPr id="152"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3"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4"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5"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56"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7"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8"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9"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0"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1"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2"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5"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3" name="群組 12"/>
          <p:cNvGrpSpPr/>
          <p:nvPr/>
        </p:nvGrpSpPr>
        <p:grpSpPr>
          <a:xfrm>
            <a:off x="4536481" y="4726631"/>
            <a:ext cx="1914955" cy="1601530"/>
            <a:chOff x="9171585" y="4543381"/>
            <a:chExt cx="1914955" cy="1601530"/>
          </a:xfrm>
        </p:grpSpPr>
        <p:grpSp>
          <p:nvGrpSpPr>
            <p:cNvPr id="141" name="群組 140"/>
            <p:cNvGrpSpPr/>
            <p:nvPr/>
          </p:nvGrpSpPr>
          <p:grpSpPr>
            <a:xfrm>
              <a:off x="9171585" y="4935798"/>
              <a:ext cx="1914955" cy="1209113"/>
              <a:chOff x="8743137" y="5360086"/>
              <a:chExt cx="1914955" cy="1209113"/>
            </a:xfrm>
          </p:grpSpPr>
          <p:pic>
            <p:nvPicPr>
              <p:cNvPr id="136" name="Picture 2" descr="\\Vs1\tomawork\Projects\Citrix 4026\5234\iStock_000002478757XSmall.jpg"/>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743137" y="5566336"/>
                <a:ext cx="1532007" cy="1002863"/>
              </a:xfrm>
              <a:prstGeom prst="roundRect">
                <a:avLst>
                  <a:gd name="adj" fmla="val 6228"/>
                </a:avLst>
              </a:prstGeom>
              <a:noFill/>
              <a:ln w="9525">
                <a:noFill/>
                <a:miter lim="800000"/>
                <a:headEnd/>
                <a:tailEnd/>
              </a:ln>
            </p:spPr>
          </p:pic>
          <p:sp>
            <p:nvSpPr>
              <p:cNvPr id="140" name="立方體 139"/>
              <p:cNvSpPr/>
              <p:nvPr/>
            </p:nvSpPr>
            <p:spPr>
              <a:xfrm>
                <a:off x="9776985" y="6124679"/>
                <a:ext cx="881105" cy="424954"/>
              </a:xfrm>
              <a:prstGeom prst="cub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WAF</a:t>
                </a:r>
                <a:endParaRPr lang="zh-TW" altLang="en-US" sz="1100" b="1" dirty="0" smtClean="0"/>
              </a:p>
            </p:txBody>
          </p:sp>
          <p:sp>
            <p:nvSpPr>
              <p:cNvPr id="138" name="立方體 137"/>
              <p:cNvSpPr/>
              <p:nvPr/>
            </p:nvSpPr>
            <p:spPr>
              <a:xfrm>
                <a:off x="9776986" y="5746940"/>
                <a:ext cx="881105" cy="424954"/>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SLB</a:t>
                </a:r>
                <a:endParaRPr lang="zh-TW" altLang="en-US" sz="1100" b="1" dirty="0" smtClean="0"/>
              </a:p>
            </p:txBody>
          </p:sp>
          <p:sp>
            <p:nvSpPr>
              <p:cNvPr id="139" name="立方體 138"/>
              <p:cNvSpPr/>
              <p:nvPr/>
            </p:nvSpPr>
            <p:spPr>
              <a:xfrm>
                <a:off x="9776987" y="5360086"/>
                <a:ext cx="881105" cy="424954"/>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a:t>
                </a:r>
                <a:endParaRPr lang="zh-TW" altLang="en-US" sz="1100" b="1" dirty="0" smtClean="0"/>
              </a:p>
            </p:txBody>
          </p:sp>
        </p:grpSp>
        <p:sp>
          <p:nvSpPr>
            <p:cNvPr id="166" name="立方體 165"/>
            <p:cNvSpPr/>
            <p:nvPr/>
          </p:nvSpPr>
          <p:spPr>
            <a:xfrm>
              <a:off x="10205435" y="4543381"/>
              <a:ext cx="881105" cy="424954"/>
            </a:xfrm>
            <a:prstGeom prst="cub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a:t>L</a:t>
              </a:r>
              <a:r>
                <a:rPr lang="en-US" altLang="zh-TW" sz="1100" b="1" dirty="0" smtClean="0"/>
                <a:t>LB</a:t>
              </a:r>
              <a:endParaRPr lang="zh-TW" altLang="en-US" sz="1100" b="1" dirty="0" smtClean="0"/>
            </a:p>
          </p:txBody>
        </p:sp>
      </p:grpSp>
      <p:sp>
        <p:nvSpPr>
          <p:cNvPr id="167" name="Cloud Callout 3"/>
          <p:cNvSpPr/>
          <p:nvPr/>
        </p:nvSpPr>
        <p:spPr bwMode="auto">
          <a:xfrm>
            <a:off x="2325394" y="1496315"/>
            <a:ext cx="1533186" cy="908294"/>
          </a:xfrm>
          <a:prstGeom prst="cloudCallout">
            <a:avLst>
              <a:gd name="adj1" fmla="val -10488"/>
              <a:gd name="adj2" fmla="val 23343"/>
            </a:avLst>
          </a:prstGeom>
          <a:gradFill>
            <a:gsLst>
              <a:gs pos="0">
                <a:schemeClr val="accent1">
                  <a:lumMod val="60000"/>
                  <a:lumOff val="40000"/>
                </a:schemeClr>
              </a:gs>
              <a:gs pos="50000">
                <a:schemeClr val="tx2">
                  <a:lumMod val="60000"/>
                  <a:lumOff val="40000"/>
                </a:schemeClr>
              </a:gs>
              <a:gs pos="50000">
                <a:schemeClr val="accent5">
                  <a:lumMod val="75000"/>
                </a:schemeClr>
              </a:gs>
              <a:gs pos="100000">
                <a:schemeClr val="bg1">
                  <a:lumMod val="60000"/>
                  <a:lumOff val="4000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Intranet</a:t>
            </a:r>
          </a:p>
        </p:txBody>
      </p:sp>
      <p:pic>
        <p:nvPicPr>
          <p:cNvPr id="16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67610" y="1025707"/>
            <a:ext cx="512179" cy="385763"/>
          </a:xfrm>
          <a:prstGeom prst="rect">
            <a:avLst/>
          </a:prstGeom>
          <a:noFill/>
          <a:ln w="9525">
            <a:noFill/>
            <a:miter lim="800000"/>
            <a:headEnd/>
            <a:tailEnd/>
          </a:ln>
        </p:spPr>
      </p:pic>
      <p:cxnSp>
        <p:nvCxnSpPr>
          <p:cNvPr id="169" name="直線單箭頭接點 168"/>
          <p:cNvCxnSpPr>
            <a:stCxn id="167" idx="2"/>
            <a:endCxn id="148" idx="0"/>
          </p:cNvCxnSpPr>
          <p:nvPr/>
        </p:nvCxnSpPr>
        <p:spPr bwMode="auto">
          <a:xfrm>
            <a:off x="3857302" y="1950462"/>
            <a:ext cx="1697591" cy="994167"/>
          </a:xfrm>
          <a:prstGeom prst="straightConnector1">
            <a:avLst/>
          </a:prstGeom>
          <a:noFill/>
          <a:ln w="25400" algn="ctr">
            <a:solidFill>
              <a:schemeClr val="accent4">
                <a:lumMod val="75000"/>
              </a:schemeClr>
            </a:solidFill>
            <a:prstDash val="dash"/>
            <a:round/>
            <a:headEnd/>
            <a:tailEnd type="arrow"/>
          </a:ln>
        </p:spPr>
      </p:cxnSp>
      <p:sp>
        <p:nvSpPr>
          <p:cNvPr id="179" name="立方體 178"/>
          <p:cNvSpPr/>
          <p:nvPr/>
        </p:nvSpPr>
        <p:spPr>
          <a:xfrm>
            <a:off x="5964710" y="4021724"/>
            <a:ext cx="881105" cy="424954"/>
          </a:xfrm>
          <a:prstGeom prst="cub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100" b="1" dirty="0" smtClean="0"/>
              <a:t>SSLVPN</a:t>
            </a:r>
            <a:endParaRPr lang="zh-TW" altLang="en-US" sz="1100" b="1" dirty="0" smtClean="0"/>
          </a:p>
        </p:txBody>
      </p:sp>
      <p:pic>
        <p:nvPicPr>
          <p:cNvPr id="180"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91987" y="1025706"/>
            <a:ext cx="512179" cy="385763"/>
          </a:xfrm>
          <a:prstGeom prst="rect">
            <a:avLst/>
          </a:prstGeom>
          <a:noFill/>
          <a:ln w="9525">
            <a:noFill/>
            <a:miter lim="800000"/>
            <a:headEnd/>
            <a:tailEnd/>
          </a:ln>
        </p:spPr>
      </p:pic>
      <p:pic>
        <p:nvPicPr>
          <p:cNvPr id="181"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00945" y="1210344"/>
            <a:ext cx="512179" cy="385763"/>
          </a:xfrm>
          <a:prstGeom prst="rect">
            <a:avLst/>
          </a:prstGeom>
          <a:noFill/>
          <a:ln w="9525">
            <a:noFill/>
            <a:miter lim="800000"/>
            <a:headEnd/>
            <a:tailEnd/>
          </a:ln>
        </p:spPr>
      </p:pic>
      <p:sp>
        <p:nvSpPr>
          <p:cNvPr id="182" name="文字方塊 181"/>
          <p:cNvSpPr txBox="1"/>
          <p:nvPr/>
        </p:nvSpPr>
        <p:spPr>
          <a:xfrm>
            <a:off x="152958" y="5650716"/>
            <a:ext cx="4005791" cy="338554"/>
          </a:xfrm>
          <a:prstGeom prst="rect">
            <a:avLst/>
          </a:prstGeom>
          <a:noFill/>
        </p:spPr>
        <p:txBody>
          <a:bodyPr wrap="square" rtlCol="0">
            <a:spAutoFit/>
          </a:bodyPr>
          <a:lstStyle/>
          <a:p>
            <a:r>
              <a:rPr lang="en-US" altLang="zh-TW" sz="1600" dirty="0" smtClean="0">
                <a:latin typeface="Microsoft YaHei" pitchFamily="34" charset="-122"/>
                <a:ea typeface="Microsoft YaHei" pitchFamily="34" charset="-122"/>
              </a:rPr>
              <a:t>5.</a:t>
            </a:r>
            <a:r>
              <a:rPr lang="zh-TW" altLang="en-US" sz="1600" dirty="0" smtClean="0">
                <a:latin typeface="Microsoft YaHei" pitchFamily="34" charset="-122"/>
                <a:ea typeface="Microsoft YaHei" pitchFamily="34" charset="-122"/>
              </a:rPr>
              <a:t>需要提供员工远程安全存取服务</a:t>
            </a:r>
          </a:p>
        </p:txBody>
      </p:sp>
      <p:sp>
        <p:nvSpPr>
          <p:cNvPr id="170" name="文字方塊 169"/>
          <p:cNvSpPr txBox="1"/>
          <p:nvPr/>
        </p:nvSpPr>
        <p:spPr>
          <a:xfrm>
            <a:off x="11033243" y="2812112"/>
            <a:ext cx="960278" cy="276999"/>
          </a:xfrm>
          <a:prstGeom prst="rect">
            <a:avLst/>
          </a:prstGeom>
          <a:noFill/>
        </p:spPr>
        <p:txBody>
          <a:bodyPr wrap="square" rtlCol="0">
            <a:spAutoFit/>
          </a:bodyPr>
          <a:lstStyle/>
          <a:p>
            <a:r>
              <a:rPr lang="zh-TW" altLang="en-US" sz="1200" dirty="0" smtClean="0">
                <a:latin typeface="+mn-lt"/>
              </a:rPr>
              <a:t>同步复写</a:t>
            </a:r>
          </a:p>
        </p:txBody>
      </p:sp>
      <p:sp>
        <p:nvSpPr>
          <p:cNvPr id="171" name="TextBox 170"/>
          <p:cNvSpPr txBox="1"/>
          <p:nvPr/>
        </p:nvSpPr>
        <p:spPr>
          <a:xfrm>
            <a:off x="9542971" y="5402673"/>
            <a:ext cx="1883593" cy="954107"/>
          </a:xfrm>
          <a:prstGeom prst="rect">
            <a:avLst/>
          </a:prstGeom>
          <a:noFill/>
        </p:spPr>
        <p:txBody>
          <a:bodyPr wrap="none" rtlCol="0">
            <a:spAutoFit/>
          </a:bodyPr>
          <a:lstStyle/>
          <a:p>
            <a:r>
              <a:rPr lang="en-US" sz="1400" dirty="0" smtClean="0">
                <a:solidFill>
                  <a:schemeClr val="bg2"/>
                </a:solidFill>
              </a:rPr>
              <a:t>LLB:</a:t>
            </a:r>
            <a:r>
              <a:rPr lang="zh-TW" altLang="en-US" sz="1400" dirty="0" smtClean="0">
                <a:solidFill>
                  <a:schemeClr val="bg2"/>
                </a:solidFill>
              </a:rPr>
              <a:t>链路负载均衡</a:t>
            </a:r>
            <a:endParaRPr lang="en-US" altLang="zh-TW" sz="1400" dirty="0" smtClean="0">
              <a:solidFill>
                <a:schemeClr val="bg2"/>
              </a:solidFill>
            </a:endParaRPr>
          </a:p>
          <a:p>
            <a:r>
              <a:rPr lang="en-US" sz="1400" dirty="0" smtClean="0">
                <a:solidFill>
                  <a:schemeClr val="bg2"/>
                </a:solidFill>
              </a:rPr>
              <a:t>GLSB:</a:t>
            </a:r>
            <a:r>
              <a:rPr lang="zh-TW" altLang="en-US" sz="1400" dirty="0" smtClean="0">
                <a:solidFill>
                  <a:schemeClr val="bg2"/>
                </a:solidFill>
              </a:rPr>
              <a:t>智能</a:t>
            </a:r>
            <a:r>
              <a:rPr lang="en-US" altLang="zh-TW" sz="1400" dirty="0" smtClean="0">
                <a:solidFill>
                  <a:schemeClr val="bg2"/>
                </a:solidFill>
              </a:rPr>
              <a:t>DNS</a:t>
            </a:r>
          </a:p>
          <a:p>
            <a:r>
              <a:rPr lang="en-US" sz="1400" dirty="0" smtClean="0">
                <a:solidFill>
                  <a:schemeClr val="bg2"/>
                </a:solidFill>
              </a:rPr>
              <a:t>SLB:</a:t>
            </a:r>
            <a:r>
              <a:rPr lang="zh-TW" altLang="en-US" sz="1400" dirty="0" smtClean="0">
                <a:solidFill>
                  <a:schemeClr val="bg2"/>
                </a:solidFill>
              </a:rPr>
              <a:t>服务器负载均衡</a:t>
            </a:r>
            <a:endParaRPr lang="en-US" altLang="zh-TW" sz="1400" dirty="0" smtClean="0">
              <a:solidFill>
                <a:schemeClr val="bg2"/>
              </a:solidFill>
            </a:endParaRPr>
          </a:p>
          <a:p>
            <a:r>
              <a:rPr lang="en-US" sz="1400" dirty="0" smtClean="0">
                <a:solidFill>
                  <a:schemeClr val="bg2"/>
                </a:solidFill>
              </a:rPr>
              <a:t>WAF</a:t>
            </a:r>
            <a:r>
              <a:rPr lang="en-US" altLang="zh-TW" sz="1400" dirty="0" smtClean="0">
                <a:solidFill>
                  <a:schemeClr val="bg2"/>
                </a:solidFill>
              </a:rPr>
              <a:t>:</a:t>
            </a:r>
            <a:r>
              <a:rPr lang="zh-TW" altLang="en-US" sz="1400" dirty="0" smtClean="0">
                <a:solidFill>
                  <a:schemeClr val="bg2"/>
                </a:solidFill>
              </a:rPr>
              <a:t>应用程序防火墙</a:t>
            </a:r>
            <a:endParaRPr lang="en-US" sz="1400" dirty="0" err="1" smtClean="0">
              <a:solidFill>
                <a:schemeClr val="bg2"/>
              </a:solidFill>
            </a:endParaRPr>
          </a:p>
        </p:txBody>
      </p:sp>
    </p:spTree>
    <p:extLst>
      <p:ext uri="{BB962C8B-B14F-4D97-AF65-F5344CB8AC3E}">
        <p14:creationId xmlns:p14="http://schemas.microsoft.com/office/powerpoint/2010/main" val="63216230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500"/>
                                        <p:tgtEl>
                                          <p:spTgt spid="16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10" presetClass="entr" presetSubtype="0" fill="hold" nodeType="withEffect">
                                  <p:stCondLst>
                                    <p:cond delay="0"/>
                                  </p:stCondLst>
                                  <p:childTnLst>
                                    <p:set>
                                      <p:cBhvr>
                                        <p:cTn id="34" dur="1" fill="hold">
                                          <p:stCondLst>
                                            <p:cond delay="0"/>
                                          </p:stCondLst>
                                        </p:cTn>
                                        <p:tgtEl>
                                          <p:spTgt spid="151"/>
                                        </p:tgtEl>
                                        <p:attrNameLst>
                                          <p:attrName>style.visibility</p:attrName>
                                        </p:attrNameLst>
                                      </p:cBhvr>
                                      <p:to>
                                        <p:strVal val="visible"/>
                                      </p:to>
                                    </p:set>
                                    <p:animEffect transition="in" filter="fade">
                                      <p:cBhvr>
                                        <p:cTn id="35" dur="500"/>
                                        <p:tgtEl>
                                          <p:spTgt spid="15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0"/>
                                        </p:tgtEl>
                                        <p:attrNameLst>
                                          <p:attrName>style.visibility</p:attrName>
                                        </p:attrNameLst>
                                      </p:cBhvr>
                                      <p:to>
                                        <p:strVal val="visible"/>
                                      </p:to>
                                    </p:set>
                                    <p:animEffect transition="in" filter="fade">
                                      <p:cBhvr>
                                        <p:cTn id="40" dur="1000"/>
                                        <p:tgtEl>
                                          <p:spTgt spid="150"/>
                                        </p:tgtEl>
                                      </p:cBhvr>
                                    </p:animEffect>
                                    <p:anim calcmode="lin" valueType="num">
                                      <p:cBhvr>
                                        <p:cTn id="41" dur="1000" fill="hold"/>
                                        <p:tgtEl>
                                          <p:spTgt spid="150"/>
                                        </p:tgtEl>
                                        <p:attrNameLst>
                                          <p:attrName>ppt_x</p:attrName>
                                        </p:attrNameLst>
                                      </p:cBhvr>
                                      <p:tavLst>
                                        <p:tav tm="0">
                                          <p:val>
                                            <p:strVal val="#ppt_x"/>
                                          </p:val>
                                        </p:tav>
                                        <p:tav tm="100000">
                                          <p:val>
                                            <p:strVal val="#ppt_x"/>
                                          </p:val>
                                        </p:tav>
                                      </p:tavLst>
                                    </p:anim>
                                    <p:anim calcmode="lin" valueType="num">
                                      <p:cBhvr>
                                        <p:cTn id="42" dur="1000" fill="hold"/>
                                        <p:tgtEl>
                                          <p:spTgt spid="15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fade">
                                      <p:cBhvr>
                                        <p:cTn id="74" dur="500"/>
                                        <p:tgtEl>
                                          <p:spTgt spid="8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500"/>
                                        <p:tgtEl>
                                          <p:spTgt spid="8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0"/>
                                        </p:tgtEl>
                                        <p:attrNameLst>
                                          <p:attrName>style.visibility</p:attrName>
                                        </p:attrNameLst>
                                      </p:cBhvr>
                                      <p:to>
                                        <p:strVal val="visible"/>
                                      </p:to>
                                    </p:set>
                                    <p:animEffect transition="in" filter="fade">
                                      <p:cBhvr>
                                        <p:cTn id="83" dur="500"/>
                                        <p:tgtEl>
                                          <p:spTgt spid="170"/>
                                        </p:tgtEl>
                                      </p:cBhvr>
                                    </p:animEffect>
                                  </p:childTnLst>
                                </p:cTn>
                              </p:par>
                              <p:par>
                                <p:cTn id="84" presetID="10" presetClass="entr" presetSubtype="0" fill="hold"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fade">
                                      <p:cBhvr>
                                        <p:cTn id="89" dur="500"/>
                                        <p:tgtEl>
                                          <p:spTgt spid="88"/>
                                        </p:tgtEl>
                                      </p:cBhvr>
                                    </p:animEffect>
                                  </p:childTnLst>
                                </p:cTn>
                              </p:par>
                              <p:par>
                                <p:cTn id="90" presetID="10" presetClass="entr" presetSubtype="0" fill="hold" nodeType="with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fade">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500"/>
                            </p:stCondLst>
                            <p:childTnLst>
                              <p:par>
                                <p:cTn id="99" presetID="10" presetClass="entr" presetSubtype="0" fill="hold" nodeType="after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fade">
                                      <p:cBhvr>
                                        <p:cTn id="101" dur="500"/>
                                        <p:tgtEl>
                                          <p:spTgt spid="71"/>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childTnLst>
                          </p:cTn>
                        </p:par>
                        <p:par>
                          <p:cTn id="107" fill="hold">
                            <p:stCondLst>
                              <p:cond delay="500"/>
                            </p:stCondLst>
                            <p:childTnLst>
                              <p:par>
                                <p:cTn id="108" presetID="10" presetClass="entr" presetSubtype="0" fill="hold" nodeType="afterEffect">
                                  <p:stCondLst>
                                    <p:cond delay="0"/>
                                  </p:stCondLst>
                                  <p:childTnLst>
                                    <p:set>
                                      <p:cBhvr>
                                        <p:cTn id="109" dur="1" fill="hold">
                                          <p:stCondLst>
                                            <p:cond delay="0"/>
                                          </p:stCondLst>
                                        </p:cTn>
                                        <p:tgtEl>
                                          <p:spTgt spid="75"/>
                                        </p:tgtEl>
                                        <p:attrNameLst>
                                          <p:attrName>style.visibility</p:attrName>
                                        </p:attrNameLst>
                                      </p:cBhvr>
                                      <p:to>
                                        <p:strVal val="visible"/>
                                      </p:to>
                                    </p:set>
                                    <p:animEffect transition="in" filter="fade">
                                      <p:cBhvr>
                                        <p:cTn id="110" dur="500"/>
                                        <p:tgtEl>
                                          <p:spTgt spid="75"/>
                                        </p:tgtEl>
                                      </p:cBhvr>
                                    </p:animEffec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8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fade">
                                      <p:cBhvr>
                                        <p:cTn id="119" dur="500"/>
                                        <p:tgtEl>
                                          <p:spTgt spid="51"/>
                                        </p:tgtEl>
                                      </p:cBhvr>
                                    </p:animEffect>
                                  </p:childTnLst>
                                </p:cTn>
                              </p:par>
                              <p:par>
                                <p:cTn id="120" presetID="10" presetClass="entr" presetSubtype="0" fill="hold" nodeType="with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500"/>
                                        <p:tgtEl>
                                          <p:spTgt spid="55"/>
                                        </p:tgtEl>
                                      </p:cBhvr>
                                    </p:animEffect>
                                  </p:childTnLst>
                                </p:cTn>
                              </p:par>
                            </p:childTnLst>
                          </p:cTn>
                        </p:par>
                        <p:par>
                          <p:cTn id="123" fill="hold">
                            <p:stCondLst>
                              <p:cond delay="500"/>
                            </p:stCondLst>
                            <p:childTnLst>
                              <p:par>
                                <p:cTn id="124" presetID="10" presetClass="entr" presetSubtype="0" fill="hold" nodeType="afterEffect">
                                  <p:stCondLst>
                                    <p:cond delay="0"/>
                                  </p:stCondLst>
                                  <p:childTnLst>
                                    <p:set>
                                      <p:cBhvr>
                                        <p:cTn id="125" dur="1" fill="hold">
                                          <p:stCondLst>
                                            <p:cond delay="0"/>
                                          </p:stCondLst>
                                        </p:cTn>
                                        <p:tgtEl>
                                          <p:spTgt spid="90"/>
                                        </p:tgtEl>
                                        <p:attrNameLst>
                                          <p:attrName>style.visibility</p:attrName>
                                        </p:attrNameLst>
                                      </p:cBhvr>
                                      <p:to>
                                        <p:strVal val="visible"/>
                                      </p:to>
                                    </p:set>
                                    <p:animEffect transition="in" filter="fade">
                                      <p:cBhvr>
                                        <p:cTn id="126" dur="500"/>
                                        <p:tgtEl>
                                          <p:spTgt spid="90"/>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91"/>
                                        </p:tgtEl>
                                        <p:attrNameLst>
                                          <p:attrName>style.visibility</p:attrName>
                                        </p:attrNameLst>
                                      </p:cBhvr>
                                      <p:to>
                                        <p:strVal val="visible"/>
                                      </p:to>
                                    </p:set>
                                    <p:animEffect transition="in" filter="fade">
                                      <p:cBhvr>
                                        <p:cTn id="129" dur="500"/>
                                        <p:tgtEl>
                                          <p:spTgt spid="91"/>
                                        </p:tgtEl>
                                      </p:cBhvr>
                                    </p:animEffect>
                                  </p:childTnLst>
                                </p:cTn>
                              </p:par>
                              <p:par>
                                <p:cTn id="130" presetID="10" presetClass="entr" presetSubtype="0" fill="hold" nodeType="withEffect">
                                  <p:stCondLst>
                                    <p:cond delay="0"/>
                                  </p:stCondLst>
                                  <p:childTnLst>
                                    <p:set>
                                      <p:cBhvr>
                                        <p:cTn id="131" dur="1" fill="hold">
                                          <p:stCondLst>
                                            <p:cond delay="0"/>
                                          </p:stCondLst>
                                        </p:cTn>
                                        <p:tgtEl>
                                          <p:spTgt spid="92"/>
                                        </p:tgtEl>
                                        <p:attrNameLst>
                                          <p:attrName>style.visibility</p:attrName>
                                        </p:attrNameLst>
                                      </p:cBhvr>
                                      <p:to>
                                        <p:strVal val="visible"/>
                                      </p:to>
                                    </p:set>
                                    <p:animEffect transition="in" filter="fade">
                                      <p:cBhvr>
                                        <p:cTn id="132" dur="500"/>
                                        <p:tgtEl>
                                          <p:spTgt spid="92"/>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nodeType="clickEffect">
                                  <p:stCondLst>
                                    <p:cond delay="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1000"/>
                                        <p:tgtEl>
                                          <p:spTgt spid="102"/>
                                        </p:tgtEl>
                                      </p:cBhvr>
                                    </p:animEffect>
                                    <p:anim calcmode="lin" valueType="num">
                                      <p:cBhvr>
                                        <p:cTn id="138" dur="1000" fill="hold"/>
                                        <p:tgtEl>
                                          <p:spTgt spid="102"/>
                                        </p:tgtEl>
                                        <p:attrNameLst>
                                          <p:attrName>ppt_x</p:attrName>
                                        </p:attrNameLst>
                                      </p:cBhvr>
                                      <p:tavLst>
                                        <p:tav tm="0">
                                          <p:val>
                                            <p:strVal val="#ppt_x"/>
                                          </p:val>
                                        </p:tav>
                                        <p:tav tm="100000">
                                          <p:val>
                                            <p:strVal val="#ppt_x"/>
                                          </p:val>
                                        </p:tav>
                                      </p:tavLst>
                                    </p:anim>
                                    <p:anim calcmode="lin" valueType="num">
                                      <p:cBhvr>
                                        <p:cTn id="139" dur="1000" fill="hold"/>
                                        <p:tgtEl>
                                          <p:spTgt spid="102"/>
                                        </p:tgtEl>
                                        <p:attrNameLst>
                                          <p:attrName>ppt_y</p:attrName>
                                        </p:attrNameLst>
                                      </p:cBhvr>
                                      <p:tavLst>
                                        <p:tav tm="0">
                                          <p:val>
                                            <p:strVal val="#ppt_y+.1"/>
                                          </p:val>
                                        </p:tav>
                                        <p:tav tm="100000">
                                          <p:val>
                                            <p:strVal val="#ppt_y"/>
                                          </p:val>
                                        </p:tav>
                                      </p:tavLst>
                                    </p:anim>
                                  </p:childTnLst>
                                </p:cTn>
                              </p:par>
                            </p:childTnLst>
                          </p:cTn>
                        </p:par>
                        <p:par>
                          <p:cTn id="140" fill="hold">
                            <p:stCondLst>
                              <p:cond delay="1000"/>
                            </p:stCondLst>
                            <p:childTnLst>
                              <p:par>
                                <p:cTn id="141" presetID="10" presetClass="entr" presetSubtype="0" fill="hold" nodeType="after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nodeType="clickEffect">
                                  <p:stCondLst>
                                    <p:cond delay="0"/>
                                  </p:stCondLst>
                                  <p:childTnLst>
                                    <p:set>
                                      <p:cBhvr>
                                        <p:cTn id="147" dur="1" fill="hold">
                                          <p:stCondLst>
                                            <p:cond delay="0"/>
                                          </p:stCondLst>
                                        </p:cTn>
                                        <p:tgtEl>
                                          <p:spTgt spid="128"/>
                                        </p:tgtEl>
                                        <p:attrNameLst>
                                          <p:attrName>style.visibility</p:attrName>
                                        </p:attrNameLst>
                                      </p:cBhvr>
                                      <p:to>
                                        <p:strVal val="visible"/>
                                      </p:to>
                                    </p:set>
                                    <p:animEffect transition="in" filter="fade">
                                      <p:cBhvr>
                                        <p:cTn id="148" dur="500"/>
                                        <p:tgtEl>
                                          <p:spTgt spid="128"/>
                                        </p:tgtEl>
                                      </p:cBhvr>
                                    </p:animEffec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childTnLst>
                                    <p:set>
                                      <p:cBhvr>
                                        <p:cTn id="152" dur="1" fill="hold">
                                          <p:stCondLst>
                                            <p:cond delay="0"/>
                                          </p:stCondLst>
                                        </p:cTn>
                                        <p:tgtEl>
                                          <p:spTgt spid="106"/>
                                        </p:tgtEl>
                                        <p:attrNameLst>
                                          <p:attrName>style.visibility</p:attrName>
                                        </p:attrNameLst>
                                      </p:cBhvr>
                                      <p:to>
                                        <p:strVal val="visible"/>
                                      </p:to>
                                    </p:set>
                                  </p:childTnLst>
                                </p:cTn>
                              </p:par>
                            </p:childTnLst>
                          </p:cTn>
                        </p:par>
                        <p:par>
                          <p:cTn id="153" fill="hold">
                            <p:stCondLst>
                              <p:cond delay="0"/>
                            </p:stCondLst>
                            <p:childTnLst>
                              <p:par>
                                <p:cTn id="154" presetID="10" presetClass="entr" presetSubtype="0" fill="hold" nodeType="afterEffect">
                                  <p:stCondLst>
                                    <p:cond delay="0"/>
                                  </p:stCondLst>
                                  <p:childTnLst>
                                    <p:set>
                                      <p:cBhvr>
                                        <p:cTn id="155" dur="1" fill="hold">
                                          <p:stCondLst>
                                            <p:cond delay="0"/>
                                          </p:stCondLst>
                                        </p:cTn>
                                        <p:tgtEl>
                                          <p:spTgt spid="111"/>
                                        </p:tgtEl>
                                        <p:attrNameLst>
                                          <p:attrName>style.visibility</p:attrName>
                                        </p:attrNameLst>
                                      </p:cBhvr>
                                      <p:to>
                                        <p:strVal val="visible"/>
                                      </p:to>
                                    </p:set>
                                    <p:animEffect transition="in" filter="fade">
                                      <p:cBhvr>
                                        <p:cTn id="156" dur="500"/>
                                        <p:tgtEl>
                                          <p:spTgt spid="111"/>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113"/>
                                        </p:tgtEl>
                                        <p:attrNameLst>
                                          <p:attrName>style.visibility</p:attrName>
                                        </p:attrNameLst>
                                      </p:cBhvr>
                                      <p:to>
                                        <p:strVal val="visible"/>
                                      </p:to>
                                    </p:set>
                                    <p:animEffect transition="in" filter="fade">
                                      <p:cBhvr>
                                        <p:cTn id="161" dur="500"/>
                                        <p:tgtEl>
                                          <p:spTgt spid="113"/>
                                        </p:tgtEl>
                                      </p:cBhvr>
                                    </p:animEffect>
                                  </p:childTnLst>
                                </p:cTn>
                              </p:par>
                              <p:par>
                                <p:cTn id="162" presetID="1" presetClass="entr" presetSubtype="0" fill="hold" grpId="0" nodeType="withEffect">
                                  <p:stCondLst>
                                    <p:cond delay="0"/>
                                  </p:stCondLst>
                                  <p:childTnLst>
                                    <p:set>
                                      <p:cBhvr>
                                        <p:cTn id="163" dur="1" fill="hold">
                                          <p:stCondLst>
                                            <p:cond delay="0"/>
                                          </p:stCondLst>
                                        </p:cTn>
                                        <p:tgtEl>
                                          <p:spTgt spid="116"/>
                                        </p:tgtEl>
                                        <p:attrNameLst>
                                          <p:attrName>style.visibility</p:attrName>
                                        </p:attrNameLst>
                                      </p:cBhvr>
                                      <p:to>
                                        <p:strVal val="visible"/>
                                      </p:to>
                                    </p:set>
                                  </p:childTnLst>
                                </p:cTn>
                              </p:par>
                              <p:par>
                                <p:cTn id="164" presetID="10" presetClass="entr" presetSubtype="0" fill="hold" nodeType="withEffect">
                                  <p:stCondLst>
                                    <p:cond delay="0"/>
                                  </p:stCondLst>
                                  <p:childTnLst>
                                    <p:set>
                                      <p:cBhvr>
                                        <p:cTn id="165" dur="1" fill="hold">
                                          <p:stCondLst>
                                            <p:cond delay="0"/>
                                          </p:stCondLst>
                                        </p:cTn>
                                        <p:tgtEl>
                                          <p:spTgt spid="122"/>
                                        </p:tgtEl>
                                        <p:attrNameLst>
                                          <p:attrName>style.visibility</p:attrName>
                                        </p:attrNameLst>
                                      </p:cBhvr>
                                      <p:to>
                                        <p:strVal val="visible"/>
                                      </p:to>
                                    </p:set>
                                    <p:animEffect transition="in" filter="fade">
                                      <p:cBhvr>
                                        <p:cTn id="166" dur="500"/>
                                        <p:tgtEl>
                                          <p:spTgt spid="122"/>
                                        </p:tgtEl>
                                      </p:cBhvr>
                                    </p:animEffect>
                                  </p:childTnLst>
                                </p:cTn>
                              </p:par>
                              <p:par>
                                <p:cTn id="167" presetID="10" presetClass="entr" presetSubtype="0" fill="hold" nodeType="withEffect">
                                  <p:stCondLst>
                                    <p:cond delay="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500"/>
                                        <p:tgtEl>
                                          <p:spTgt spid="125"/>
                                        </p:tgtEl>
                                      </p:cBhvr>
                                    </p:animEffect>
                                  </p:childTnLst>
                                </p:cTn>
                              </p:par>
                            </p:childTnLst>
                          </p:cTn>
                        </p:par>
                      </p:childTnLst>
                    </p:cTn>
                  </p:par>
                  <p:par>
                    <p:cTn id="170" fill="hold">
                      <p:stCondLst>
                        <p:cond delay="indefinite"/>
                      </p:stCondLst>
                      <p:childTnLst>
                        <p:par>
                          <p:cTn id="171" fill="hold">
                            <p:stCondLst>
                              <p:cond delay="0"/>
                            </p:stCondLst>
                            <p:childTnLst>
                              <p:par>
                                <p:cTn id="172" presetID="1" presetClass="entr" presetSubtype="0" fill="hold" grpId="0" nodeType="clickEffect">
                                  <p:stCondLst>
                                    <p:cond delay="0"/>
                                  </p:stCondLst>
                                  <p:childTnLst>
                                    <p:set>
                                      <p:cBhvr>
                                        <p:cTn id="173" dur="1" fill="hold">
                                          <p:stCondLst>
                                            <p:cond delay="0"/>
                                          </p:stCondLst>
                                        </p:cTn>
                                        <p:tgtEl>
                                          <p:spTgt spid="129"/>
                                        </p:tgtEl>
                                        <p:attrNameLst>
                                          <p:attrName>style.visibility</p:attrName>
                                        </p:attrNameLst>
                                      </p:cBhvr>
                                      <p:to>
                                        <p:strVal val="visible"/>
                                      </p:to>
                                    </p:se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nodeType="clickEffect">
                                  <p:stCondLst>
                                    <p:cond delay="0"/>
                                  </p:stCondLst>
                                  <p:childTnLst>
                                    <p:set>
                                      <p:cBhvr>
                                        <p:cTn id="177" dur="1" fill="hold">
                                          <p:stCondLst>
                                            <p:cond delay="0"/>
                                          </p:stCondLst>
                                        </p:cTn>
                                        <p:tgtEl>
                                          <p:spTgt spid="2"/>
                                        </p:tgtEl>
                                        <p:attrNameLst>
                                          <p:attrName>style.visibility</p:attrName>
                                        </p:attrNameLst>
                                      </p:cBhvr>
                                      <p:to>
                                        <p:strVal val="visible"/>
                                      </p:to>
                                    </p:set>
                                    <p:animEffect transition="in" filter="fade">
                                      <p:cBhvr>
                                        <p:cTn id="178" dur="500"/>
                                        <p:tgtEl>
                                          <p:spTgt spid="2"/>
                                        </p:tgtEl>
                                      </p:cBhvr>
                                    </p:animEffec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182"/>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42" presetClass="entr" presetSubtype="0" fill="hold" grpId="0" nodeType="clickEffect">
                                  <p:stCondLst>
                                    <p:cond delay="0"/>
                                  </p:stCondLst>
                                  <p:childTnLst>
                                    <p:set>
                                      <p:cBhvr>
                                        <p:cTn id="186" dur="1" fill="hold">
                                          <p:stCondLst>
                                            <p:cond delay="0"/>
                                          </p:stCondLst>
                                        </p:cTn>
                                        <p:tgtEl>
                                          <p:spTgt spid="179"/>
                                        </p:tgtEl>
                                        <p:attrNameLst>
                                          <p:attrName>style.visibility</p:attrName>
                                        </p:attrNameLst>
                                      </p:cBhvr>
                                      <p:to>
                                        <p:strVal val="visible"/>
                                      </p:to>
                                    </p:set>
                                    <p:animEffect transition="in" filter="fade">
                                      <p:cBhvr>
                                        <p:cTn id="187" dur="1000"/>
                                        <p:tgtEl>
                                          <p:spTgt spid="179"/>
                                        </p:tgtEl>
                                      </p:cBhvr>
                                    </p:animEffect>
                                    <p:anim calcmode="lin" valueType="num">
                                      <p:cBhvr>
                                        <p:cTn id="188" dur="1000" fill="hold"/>
                                        <p:tgtEl>
                                          <p:spTgt spid="179"/>
                                        </p:tgtEl>
                                        <p:attrNameLst>
                                          <p:attrName>ppt_x</p:attrName>
                                        </p:attrNameLst>
                                      </p:cBhvr>
                                      <p:tavLst>
                                        <p:tav tm="0">
                                          <p:val>
                                            <p:strVal val="#ppt_x"/>
                                          </p:val>
                                        </p:tav>
                                        <p:tav tm="100000">
                                          <p:val>
                                            <p:strVal val="#ppt_x"/>
                                          </p:val>
                                        </p:tav>
                                      </p:tavLst>
                                    </p:anim>
                                    <p:anim calcmode="lin" valueType="num">
                                      <p:cBhvr>
                                        <p:cTn id="18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1" presetClass="entr" presetSubtype="0" fill="hold" grpId="0" nodeType="clickEffect">
                                  <p:stCondLst>
                                    <p:cond delay="0"/>
                                  </p:stCondLst>
                                  <p:childTnLst>
                                    <p:set>
                                      <p:cBhvr>
                                        <p:cTn id="193" dur="1" fill="hold">
                                          <p:stCondLst>
                                            <p:cond delay="0"/>
                                          </p:stCondLst>
                                        </p:cTn>
                                        <p:tgtEl>
                                          <p:spTgt spid="134"/>
                                        </p:tgtEl>
                                        <p:attrNameLst>
                                          <p:attrName>style.visibility</p:attrName>
                                        </p:attrNameLst>
                                      </p:cBhvr>
                                      <p:to>
                                        <p:strVal val="visible"/>
                                      </p:to>
                                    </p:set>
                                  </p:childTnLst>
                                </p:cTn>
                              </p:par>
                            </p:childTnLst>
                          </p:cTn>
                        </p:par>
                      </p:childTnLst>
                    </p:cTn>
                  </p:par>
                  <p:par>
                    <p:cTn id="194" fill="hold">
                      <p:stCondLst>
                        <p:cond delay="indefinite"/>
                      </p:stCondLst>
                      <p:childTnLst>
                        <p:par>
                          <p:cTn id="195" fill="hold">
                            <p:stCondLst>
                              <p:cond delay="0"/>
                            </p:stCondLst>
                            <p:childTnLst>
                              <p:par>
                                <p:cTn id="196" presetID="2" presetClass="entr" presetSubtype="9" fill="hold" nodeType="clickEffect">
                                  <p:stCondLst>
                                    <p:cond delay="0"/>
                                  </p:stCondLst>
                                  <p:childTnLst>
                                    <p:set>
                                      <p:cBhvr>
                                        <p:cTn id="197" dur="1" fill="hold">
                                          <p:stCondLst>
                                            <p:cond delay="0"/>
                                          </p:stCondLst>
                                        </p:cTn>
                                        <p:tgtEl>
                                          <p:spTgt spid="13"/>
                                        </p:tgtEl>
                                        <p:attrNameLst>
                                          <p:attrName>style.visibility</p:attrName>
                                        </p:attrNameLst>
                                      </p:cBhvr>
                                      <p:to>
                                        <p:strVal val="visible"/>
                                      </p:to>
                                    </p:set>
                                    <p:anim calcmode="lin" valueType="num">
                                      <p:cBhvr additive="base">
                                        <p:cTn id="198" dur="3000" fill="hold"/>
                                        <p:tgtEl>
                                          <p:spTgt spid="13"/>
                                        </p:tgtEl>
                                        <p:attrNameLst>
                                          <p:attrName>ppt_x</p:attrName>
                                        </p:attrNameLst>
                                      </p:cBhvr>
                                      <p:tavLst>
                                        <p:tav tm="0">
                                          <p:val>
                                            <p:strVal val="0-#ppt_w/2"/>
                                          </p:val>
                                        </p:tav>
                                        <p:tav tm="100000">
                                          <p:val>
                                            <p:strVal val="#ppt_x"/>
                                          </p:val>
                                        </p:tav>
                                      </p:tavLst>
                                    </p:anim>
                                    <p:anim calcmode="lin" valueType="num">
                                      <p:cBhvr additive="base">
                                        <p:cTn id="199" dur="3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5" grpId="0" animBg="1"/>
      <p:bldP spid="66" grpId="0" animBg="1"/>
      <p:bldP spid="80" grpId="0"/>
      <p:bldP spid="81" grpId="0"/>
      <p:bldP spid="82" grpId="0"/>
      <p:bldP spid="83" grpId="0"/>
      <p:bldP spid="88" grpId="0"/>
      <p:bldP spid="91" grpId="0"/>
      <p:bldP spid="106" grpId="0"/>
      <p:bldP spid="116" grpId="0" animBg="1"/>
      <p:bldP spid="129" grpId="0"/>
      <p:bldP spid="134" grpId="0"/>
      <p:bldP spid="150" grpId="0" animBg="1"/>
      <p:bldP spid="179" grpId="0" animBg="1"/>
      <p:bldP spid="182" grpId="0"/>
      <p:bldP spid="1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47191" y="3715492"/>
            <a:ext cx="4536758" cy="3059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47191" y="512042"/>
            <a:ext cx="4536758" cy="305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標題 4"/>
          <p:cNvSpPr>
            <a:spLocks noGrp="1"/>
          </p:cNvSpPr>
          <p:nvPr>
            <p:ph type="title"/>
          </p:nvPr>
        </p:nvSpPr>
        <p:spPr/>
        <p:txBody>
          <a:bodyPr/>
          <a:lstStyle/>
          <a:p>
            <a:r>
              <a:rPr lang="zh-TW" altLang="en-US" dirty="0" smtClean="0">
                <a:latin typeface="Microsoft YaHei" charset="-122"/>
                <a:ea typeface="Microsoft YaHei" charset="-122"/>
                <a:cs typeface="Microsoft YaHei" charset="-122"/>
              </a:rPr>
              <a:t>传统数据中心架构</a:t>
            </a:r>
            <a:endParaRPr lang="zh-TW" altLang="en-US" dirty="0">
              <a:latin typeface="Microsoft YaHei" charset="-122"/>
              <a:ea typeface="Microsoft YaHei" charset="-122"/>
              <a:cs typeface="Microsoft YaHei" charset="-122"/>
            </a:endParaRPr>
          </a:p>
        </p:txBody>
      </p:sp>
      <p:sp>
        <p:nvSpPr>
          <p:cNvPr id="6" name="Cloud Callout 3"/>
          <p:cNvSpPr/>
          <p:nvPr/>
        </p:nvSpPr>
        <p:spPr bwMode="auto">
          <a:xfrm>
            <a:off x="2478581" y="3432407"/>
            <a:ext cx="1533186" cy="908294"/>
          </a:xfrm>
          <a:prstGeom prst="cloudCallout">
            <a:avLst>
              <a:gd name="adj1" fmla="val -10488"/>
              <a:gd name="adj2" fmla="val 23343"/>
            </a:avLst>
          </a:prstGeom>
          <a:gradFill>
            <a:gsLst>
              <a:gs pos="0">
                <a:schemeClr val="accent1">
                  <a:lumMod val="60000"/>
                  <a:lumOff val="40000"/>
                </a:schemeClr>
              </a:gs>
              <a:gs pos="50000">
                <a:schemeClr val="tx2">
                  <a:lumMod val="60000"/>
                  <a:lumOff val="40000"/>
                </a:schemeClr>
              </a:gs>
              <a:gs pos="50000">
                <a:schemeClr val="accent5">
                  <a:lumMod val="75000"/>
                </a:schemeClr>
              </a:gs>
              <a:gs pos="100000">
                <a:schemeClr val="bg1">
                  <a:lumMod val="60000"/>
                  <a:lumOff val="4000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Internet</a:t>
            </a:r>
          </a:p>
        </p:txBody>
      </p:sp>
      <p:pic>
        <p:nvPicPr>
          <p:cNvPr id="37"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88655" y="2796984"/>
            <a:ext cx="512179" cy="385763"/>
          </a:xfrm>
          <a:prstGeom prst="rect">
            <a:avLst/>
          </a:prstGeom>
          <a:noFill/>
          <a:ln w="9525">
            <a:noFill/>
            <a:miter lim="800000"/>
            <a:headEnd/>
            <a:tailEnd/>
          </a:ln>
        </p:spPr>
      </p:pic>
      <p:pic>
        <p:nvPicPr>
          <p:cNvPr id="3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88655" y="3142265"/>
            <a:ext cx="512179" cy="385763"/>
          </a:xfrm>
          <a:prstGeom prst="rect">
            <a:avLst/>
          </a:prstGeom>
          <a:noFill/>
          <a:ln w="9525">
            <a:noFill/>
            <a:miter lim="800000"/>
            <a:headEnd/>
            <a:tailEnd/>
          </a:ln>
        </p:spPr>
      </p:pic>
      <p:cxnSp>
        <p:nvCxnSpPr>
          <p:cNvPr id="40" name="直線單箭頭接點 39"/>
          <p:cNvCxnSpPr>
            <a:endCxn id="6" idx="0"/>
          </p:cNvCxnSpPr>
          <p:nvPr/>
        </p:nvCxnSpPr>
        <p:spPr bwMode="auto">
          <a:xfrm>
            <a:off x="1500834" y="3182747"/>
            <a:ext cx="982503" cy="703807"/>
          </a:xfrm>
          <a:prstGeom prst="straightConnector1">
            <a:avLst/>
          </a:prstGeom>
          <a:noFill/>
          <a:ln w="25400" algn="ctr">
            <a:solidFill>
              <a:srgbClr val="008B95"/>
            </a:solidFill>
            <a:round/>
            <a:headEnd/>
            <a:tailEnd type="arrow"/>
          </a:ln>
        </p:spPr>
      </p:cxnSp>
      <p:grpSp>
        <p:nvGrpSpPr>
          <p:cNvPr id="78" name="群組 77"/>
          <p:cNvGrpSpPr/>
          <p:nvPr/>
        </p:nvGrpSpPr>
        <p:grpSpPr>
          <a:xfrm>
            <a:off x="483495" y="2302355"/>
            <a:ext cx="512179" cy="731044"/>
            <a:chOff x="991901" y="2370739"/>
            <a:chExt cx="512179" cy="731044"/>
          </a:xfrm>
        </p:grpSpPr>
        <p:pic>
          <p:nvPicPr>
            <p:cNvPr id="67"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370739"/>
              <a:ext cx="512179" cy="385763"/>
            </a:xfrm>
            <a:prstGeom prst="rect">
              <a:avLst/>
            </a:prstGeom>
            <a:noFill/>
            <a:ln w="9525">
              <a:noFill/>
              <a:miter lim="800000"/>
              <a:headEnd/>
              <a:tailEnd/>
            </a:ln>
          </p:spPr>
        </p:pic>
        <p:pic>
          <p:nvPicPr>
            <p:cNvPr id="6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716020"/>
              <a:ext cx="512179" cy="385763"/>
            </a:xfrm>
            <a:prstGeom prst="rect">
              <a:avLst/>
            </a:prstGeom>
            <a:noFill/>
            <a:ln w="9525">
              <a:noFill/>
              <a:miter lim="800000"/>
              <a:headEnd/>
              <a:tailEnd/>
            </a:ln>
          </p:spPr>
        </p:pic>
      </p:grpSp>
      <p:grpSp>
        <p:nvGrpSpPr>
          <p:cNvPr id="79" name="群組 78"/>
          <p:cNvGrpSpPr/>
          <p:nvPr/>
        </p:nvGrpSpPr>
        <p:grpSpPr>
          <a:xfrm>
            <a:off x="467065" y="3103095"/>
            <a:ext cx="512179" cy="731044"/>
            <a:chOff x="975471" y="3171479"/>
            <a:chExt cx="512179" cy="731044"/>
          </a:xfrm>
        </p:grpSpPr>
        <p:pic>
          <p:nvPicPr>
            <p:cNvPr id="69"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171479"/>
              <a:ext cx="512179" cy="385763"/>
            </a:xfrm>
            <a:prstGeom prst="rect">
              <a:avLst/>
            </a:prstGeom>
            <a:noFill/>
            <a:ln w="9525">
              <a:noFill/>
              <a:miter lim="800000"/>
              <a:headEnd/>
              <a:tailEnd/>
            </a:ln>
          </p:spPr>
        </p:pic>
        <p:pic>
          <p:nvPicPr>
            <p:cNvPr id="70"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516760"/>
              <a:ext cx="512179" cy="385763"/>
            </a:xfrm>
            <a:prstGeom prst="rect">
              <a:avLst/>
            </a:prstGeom>
            <a:noFill/>
            <a:ln w="9525">
              <a:noFill/>
              <a:miter lim="800000"/>
              <a:headEnd/>
              <a:tailEnd/>
            </a:ln>
          </p:spPr>
        </p:pic>
      </p:grpSp>
      <p:cxnSp>
        <p:nvCxnSpPr>
          <p:cNvPr id="71" name="直線單箭頭接點 70"/>
          <p:cNvCxnSpPr>
            <a:endCxn id="6" idx="0"/>
          </p:cNvCxnSpPr>
          <p:nvPr/>
        </p:nvCxnSpPr>
        <p:spPr bwMode="auto">
          <a:xfrm>
            <a:off x="1512766" y="2688118"/>
            <a:ext cx="970571" cy="1198436"/>
          </a:xfrm>
          <a:prstGeom prst="straightConnector1">
            <a:avLst/>
          </a:prstGeom>
          <a:noFill/>
          <a:ln w="25400" algn="ctr">
            <a:solidFill>
              <a:srgbClr val="008B95"/>
            </a:solidFill>
            <a:round/>
            <a:headEnd/>
            <a:tailEnd type="arrow"/>
          </a:ln>
        </p:spPr>
      </p:cxnSp>
      <p:cxnSp>
        <p:nvCxnSpPr>
          <p:cNvPr id="75" name="直線單箭頭接點 74"/>
          <p:cNvCxnSpPr>
            <a:endCxn id="6" idx="0"/>
          </p:cNvCxnSpPr>
          <p:nvPr/>
        </p:nvCxnSpPr>
        <p:spPr bwMode="auto">
          <a:xfrm flipV="1">
            <a:off x="1512766" y="3886554"/>
            <a:ext cx="970571" cy="498992"/>
          </a:xfrm>
          <a:prstGeom prst="straightConnector1">
            <a:avLst/>
          </a:prstGeom>
          <a:noFill/>
          <a:ln w="25400" algn="ctr">
            <a:solidFill>
              <a:srgbClr val="008B95"/>
            </a:solidFill>
            <a:round/>
            <a:headEnd/>
            <a:tailEnd type="arrow"/>
          </a:ln>
        </p:spPr>
      </p:cxnSp>
      <p:grpSp>
        <p:nvGrpSpPr>
          <p:cNvPr id="128" name="群組 127"/>
          <p:cNvGrpSpPr/>
          <p:nvPr/>
        </p:nvGrpSpPr>
        <p:grpSpPr>
          <a:xfrm>
            <a:off x="546307" y="1354686"/>
            <a:ext cx="659611" cy="763137"/>
            <a:chOff x="1054713" y="1423070"/>
            <a:chExt cx="659611" cy="763137"/>
          </a:xfrm>
        </p:grpSpPr>
        <p:pic>
          <p:nvPicPr>
            <p:cNvPr id="108" name="Picture 539"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714" y="142307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540"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09603" y="173335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541"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713" y="1840132"/>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1" name="直線單箭頭接點 110"/>
          <p:cNvCxnSpPr>
            <a:endCxn id="6" idx="0"/>
          </p:cNvCxnSpPr>
          <p:nvPr/>
        </p:nvCxnSpPr>
        <p:spPr bwMode="auto">
          <a:xfrm>
            <a:off x="1512766" y="1909521"/>
            <a:ext cx="970571" cy="1977033"/>
          </a:xfrm>
          <a:prstGeom prst="straightConnector1">
            <a:avLst/>
          </a:prstGeom>
          <a:noFill/>
          <a:ln w="25400" algn="ctr">
            <a:solidFill>
              <a:srgbClr val="FF0000"/>
            </a:solidFill>
            <a:prstDash val="sysDash"/>
            <a:round/>
            <a:headEnd/>
            <a:tailEnd type="arrow"/>
          </a:ln>
        </p:spPr>
      </p:cxnSp>
      <p:pic>
        <p:nvPicPr>
          <p:cNvPr id="73"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1197" y="4518499"/>
            <a:ext cx="512179" cy="385763"/>
          </a:xfrm>
          <a:prstGeom prst="rect">
            <a:avLst/>
          </a:prstGeom>
          <a:noFill/>
          <a:ln w="9525">
            <a:noFill/>
            <a:miter lim="800000"/>
            <a:headEnd/>
            <a:tailEnd/>
          </a:ln>
        </p:spPr>
      </p:pic>
      <p:pic>
        <p:nvPicPr>
          <p:cNvPr id="74"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1197" y="4863780"/>
            <a:ext cx="512179" cy="385763"/>
          </a:xfrm>
          <a:prstGeom prst="rect">
            <a:avLst/>
          </a:prstGeom>
          <a:noFill/>
          <a:ln w="9525">
            <a:noFill/>
            <a:miter lim="800000"/>
            <a:headEnd/>
            <a:tailEnd/>
          </a:ln>
        </p:spPr>
      </p:pic>
      <p:cxnSp>
        <p:nvCxnSpPr>
          <p:cNvPr id="76" name="直線單箭頭接點 75"/>
          <p:cNvCxnSpPr>
            <a:endCxn id="6" idx="0"/>
          </p:cNvCxnSpPr>
          <p:nvPr/>
        </p:nvCxnSpPr>
        <p:spPr bwMode="auto">
          <a:xfrm flipV="1">
            <a:off x="1413376" y="3886554"/>
            <a:ext cx="1069961" cy="1017708"/>
          </a:xfrm>
          <a:prstGeom prst="straightConnector1">
            <a:avLst/>
          </a:prstGeom>
          <a:noFill/>
          <a:ln w="25400" algn="ctr">
            <a:solidFill>
              <a:srgbClr val="008B95"/>
            </a:solidFill>
            <a:round/>
            <a:headEnd/>
            <a:tailEnd type="arrow"/>
          </a:ln>
        </p:spPr>
      </p:cxnSp>
      <p:grpSp>
        <p:nvGrpSpPr>
          <p:cNvPr id="77" name="群組 76"/>
          <p:cNvGrpSpPr/>
          <p:nvPr/>
        </p:nvGrpSpPr>
        <p:grpSpPr>
          <a:xfrm>
            <a:off x="396037" y="4023870"/>
            <a:ext cx="512179" cy="731044"/>
            <a:chOff x="991901" y="2370739"/>
            <a:chExt cx="512179" cy="731044"/>
          </a:xfrm>
        </p:grpSpPr>
        <p:pic>
          <p:nvPicPr>
            <p:cNvPr id="84"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370739"/>
              <a:ext cx="512179" cy="385763"/>
            </a:xfrm>
            <a:prstGeom prst="rect">
              <a:avLst/>
            </a:prstGeom>
            <a:noFill/>
            <a:ln w="9525">
              <a:noFill/>
              <a:miter lim="800000"/>
              <a:headEnd/>
              <a:tailEnd/>
            </a:ln>
          </p:spPr>
        </p:pic>
        <p:pic>
          <p:nvPicPr>
            <p:cNvPr id="86"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1901" y="2716020"/>
              <a:ext cx="512179" cy="385763"/>
            </a:xfrm>
            <a:prstGeom prst="rect">
              <a:avLst/>
            </a:prstGeom>
            <a:noFill/>
            <a:ln w="9525">
              <a:noFill/>
              <a:miter lim="800000"/>
              <a:headEnd/>
              <a:tailEnd/>
            </a:ln>
          </p:spPr>
        </p:pic>
      </p:grpSp>
      <p:grpSp>
        <p:nvGrpSpPr>
          <p:cNvPr id="89" name="群組 88"/>
          <p:cNvGrpSpPr/>
          <p:nvPr/>
        </p:nvGrpSpPr>
        <p:grpSpPr>
          <a:xfrm>
            <a:off x="379607" y="4824610"/>
            <a:ext cx="512179" cy="731044"/>
            <a:chOff x="975471" y="3171479"/>
            <a:chExt cx="512179" cy="731044"/>
          </a:xfrm>
        </p:grpSpPr>
        <p:pic>
          <p:nvPicPr>
            <p:cNvPr id="93"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171479"/>
              <a:ext cx="512179" cy="385763"/>
            </a:xfrm>
            <a:prstGeom prst="rect">
              <a:avLst/>
            </a:prstGeom>
            <a:noFill/>
            <a:ln w="9525">
              <a:noFill/>
              <a:miter lim="800000"/>
              <a:headEnd/>
              <a:tailEnd/>
            </a:ln>
          </p:spPr>
        </p:pic>
        <p:pic>
          <p:nvPicPr>
            <p:cNvPr id="94"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5471" y="3516760"/>
              <a:ext cx="512179" cy="385763"/>
            </a:xfrm>
            <a:prstGeom prst="rect">
              <a:avLst/>
            </a:prstGeom>
            <a:noFill/>
            <a:ln w="9525">
              <a:noFill/>
              <a:miter lim="800000"/>
              <a:headEnd/>
              <a:tailEnd/>
            </a:ln>
          </p:spPr>
        </p:pic>
      </p:grpSp>
      <p:cxnSp>
        <p:nvCxnSpPr>
          <p:cNvPr id="95" name="直線單箭頭接點 94"/>
          <p:cNvCxnSpPr>
            <a:endCxn id="6" idx="0"/>
          </p:cNvCxnSpPr>
          <p:nvPr/>
        </p:nvCxnSpPr>
        <p:spPr bwMode="auto">
          <a:xfrm>
            <a:off x="1512766" y="3641257"/>
            <a:ext cx="970571" cy="245297"/>
          </a:xfrm>
          <a:prstGeom prst="straightConnector1">
            <a:avLst/>
          </a:prstGeom>
          <a:noFill/>
          <a:ln w="25400" algn="ctr">
            <a:solidFill>
              <a:srgbClr val="008B95"/>
            </a:solidFill>
            <a:round/>
            <a:headEnd/>
            <a:tailEnd type="arrow"/>
          </a:ln>
        </p:spPr>
      </p:cxnSp>
      <p:cxnSp>
        <p:nvCxnSpPr>
          <p:cNvPr id="96" name="直線單箭頭接點 95"/>
          <p:cNvCxnSpPr>
            <a:endCxn id="6" idx="0"/>
          </p:cNvCxnSpPr>
          <p:nvPr/>
        </p:nvCxnSpPr>
        <p:spPr bwMode="auto">
          <a:xfrm flipV="1">
            <a:off x="1413376" y="3886554"/>
            <a:ext cx="1069961" cy="1476218"/>
          </a:xfrm>
          <a:prstGeom prst="straightConnector1">
            <a:avLst/>
          </a:prstGeom>
          <a:noFill/>
          <a:ln w="25400" algn="ctr">
            <a:solidFill>
              <a:srgbClr val="008B95"/>
            </a:solidFill>
            <a:round/>
            <a:headEnd/>
            <a:tailEnd type="arrow"/>
          </a:ln>
        </p:spPr>
      </p:cxnSp>
      <p:grpSp>
        <p:nvGrpSpPr>
          <p:cNvPr id="97" name="群組 96"/>
          <p:cNvGrpSpPr/>
          <p:nvPr/>
        </p:nvGrpSpPr>
        <p:grpSpPr>
          <a:xfrm>
            <a:off x="432791" y="5665616"/>
            <a:ext cx="659611" cy="763137"/>
            <a:chOff x="1054713" y="1423070"/>
            <a:chExt cx="659611" cy="763137"/>
          </a:xfrm>
        </p:grpSpPr>
        <p:pic>
          <p:nvPicPr>
            <p:cNvPr id="104" name="Picture 539"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714" y="142307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540"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09603" y="1733350"/>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541" descr="skull.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713" y="1840132"/>
              <a:ext cx="304721"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2" name="直線單箭頭接點 111"/>
          <p:cNvCxnSpPr/>
          <p:nvPr/>
        </p:nvCxnSpPr>
        <p:spPr bwMode="auto">
          <a:xfrm flipV="1">
            <a:off x="1413376" y="4023871"/>
            <a:ext cx="1069961" cy="1987820"/>
          </a:xfrm>
          <a:prstGeom prst="straightConnector1">
            <a:avLst/>
          </a:prstGeom>
          <a:noFill/>
          <a:ln w="25400" algn="ctr">
            <a:solidFill>
              <a:srgbClr val="FF0000"/>
            </a:solidFill>
            <a:prstDash val="sysDash"/>
            <a:round/>
            <a:headEnd/>
            <a:tailEnd type="arrow"/>
          </a:ln>
        </p:spPr>
      </p:cxnSp>
      <p:cxnSp>
        <p:nvCxnSpPr>
          <p:cNvPr id="117" name="直線單箭頭接點 116"/>
          <p:cNvCxnSpPr>
            <a:stCxn id="6" idx="2"/>
            <a:endCxn id="102" idx="2"/>
          </p:cNvCxnSpPr>
          <p:nvPr/>
        </p:nvCxnSpPr>
        <p:spPr bwMode="auto">
          <a:xfrm flipV="1">
            <a:off x="4010489" y="2132900"/>
            <a:ext cx="1859252" cy="1753654"/>
          </a:xfrm>
          <a:prstGeom prst="straightConnector1">
            <a:avLst/>
          </a:prstGeom>
          <a:noFill/>
          <a:ln w="25400" algn="ctr">
            <a:solidFill>
              <a:srgbClr val="008B95"/>
            </a:solidFill>
            <a:round/>
            <a:headEnd/>
            <a:tailEnd type="arrow"/>
          </a:ln>
        </p:spPr>
      </p:cxnSp>
      <p:cxnSp>
        <p:nvCxnSpPr>
          <p:cNvPr id="118" name="直線單箭頭接點 117"/>
          <p:cNvCxnSpPr>
            <a:stCxn id="6" idx="2"/>
            <a:endCxn id="153" idx="3"/>
          </p:cNvCxnSpPr>
          <p:nvPr/>
        </p:nvCxnSpPr>
        <p:spPr bwMode="auto">
          <a:xfrm>
            <a:off x="4010489" y="3886554"/>
            <a:ext cx="1864564" cy="1131259"/>
          </a:xfrm>
          <a:prstGeom prst="straightConnector1">
            <a:avLst/>
          </a:prstGeom>
          <a:noFill/>
          <a:ln w="25400" algn="ctr">
            <a:solidFill>
              <a:srgbClr val="008B95"/>
            </a:solidFill>
            <a:round/>
            <a:headEnd/>
            <a:tailEnd type="arrow"/>
          </a:ln>
        </p:spPr>
      </p:cxnSp>
      <p:grpSp>
        <p:nvGrpSpPr>
          <p:cNvPr id="120" name="Group 369"/>
          <p:cNvGrpSpPr/>
          <p:nvPr/>
        </p:nvGrpSpPr>
        <p:grpSpPr>
          <a:xfrm>
            <a:off x="5354106" y="1265349"/>
            <a:ext cx="1452015" cy="1288343"/>
            <a:chOff x="6502014" y="3172203"/>
            <a:chExt cx="1936020" cy="1717791"/>
          </a:xfrm>
        </p:grpSpPr>
        <p:sp>
          <p:nvSpPr>
            <p:cNvPr id="145" name="TextBox 370"/>
            <p:cNvSpPr txBox="1"/>
            <p:nvPr/>
          </p:nvSpPr>
          <p:spPr>
            <a:xfrm>
              <a:off x="6502014" y="3172203"/>
              <a:ext cx="983411" cy="430887"/>
            </a:xfrm>
            <a:prstGeom prst="rect">
              <a:avLst/>
            </a:prstGeom>
            <a:noFill/>
          </p:spPr>
          <p:txBody>
            <a:bodyPr wrap="square" rtlCol="0">
              <a:spAutoFit/>
            </a:bodyPr>
            <a:lstStyle/>
            <a:p>
              <a:pPr algn="r"/>
              <a:r>
                <a:rPr lang="en-US" sz="1100" b="1" dirty="0" smtClean="0">
                  <a:latin typeface="+mn-lt"/>
                </a:rPr>
                <a:t>Public	</a:t>
              </a:r>
            </a:p>
          </p:txBody>
        </p:sp>
        <p:sp>
          <p:nvSpPr>
            <p:cNvPr id="146" name="TextBox 371"/>
            <p:cNvSpPr txBox="1"/>
            <p:nvPr/>
          </p:nvSpPr>
          <p:spPr>
            <a:xfrm>
              <a:off x="7374115" y="3177954"/>
              <a:ext cx="1063919" cy="261610"/>
            </a:xfrm>
            <a:prstGeom prst="rect">
              <a:avLst/>
            </a:prstGeom>
            <a:noFill/>
          </p:spPr>
          <p:txBody>
            <a:bodyPr wrap="square" rtlCol="0">
              <a:spAutoFit/>
            </a:bodyPr>
            <a:lstStyle/>
            <a:p>
              <a:r>
                <a:rPr lang="en-US" sz="1100" b="1" dirty="0" smtClean="0">
                  <a:latin typeface="+mn-lt"/>
                </a:rPr>
                <a:t>Private</a:t>
              </a:r>
            </a:p>
          </p:txBody>
        </p:sp>
        <p:cxnSp>
          <p:nvCxnSpPr>
            <p:cNvPr id="147" name="Straight Connector 372"/>
            <p:cNvCxnSpPr/>
            <p:nvPr/>
          </p:nvCxnSpPr>
          <p:spPr bwMode="auto">
            <a:xfrm rot="16200000" flipH="1">
              <a:off x="6586172" y="4035979"/>
              <a:ext cx="1690777" cy="17253"/>
            </a:xfrm>
            <a:prstGeom prst="line">
              <a:avLst/>
            </a:prstGeom>
            <a:noFill/>
            <a:ln w="38100" algn="ctr">
              <a:solidFill>
                <a:srgbClr val="000000"/>
              </a:solidFill>
              <a:prstDash val="sysDash"/>
              <a:round/>
              <a:headEnd/>
              <a:tailEnd type="none" w="lg" len="lg"/>
            </a:ln>
          </p:spPr>
        </p:cxnSp>
        <p:cxnSp>
          <p:nvCxnSpPr>
            <p:cNvPr id="148" name="Straight Connector 373"/>
            <p:cNvCxnSpPr/>
            <p:nvPr/>
          </p:nvCxnSpPr>
          <p:spPr bwMode="auto">
            <a:xfrm>
              <a:off x="6957109" y="3423493"/>
              <a:ext cx="1009289" cy="11"/>
            </a:xfrm>
            <a:prstGeom prst="line">
              <a:avLst/>
            </a:prstGeom>
            <a:noFill/>
            <a:ln w="38100" algn="ctr">
              <a:solidFill>
                <a:srgbClr val="000000"/>
              </a:solidFill>
              <a:prstDash val="sysDash"/>
              <a:round/>
              <a:headEnd/>
              <a:tailEnd type="none" w="lg" len="lg"/>
            </a:ln>
          </p:spPr>
        </p:cxnSp>
      </p:grpSp>
      <p:grpSp>
        <p:nvGrpSpPr>
          <p:cNvPr id="123" name="Group 134"/>
          <p:cNvGrpSpPr>
            <a:grpSpLocks/>
          </p:cNvGrpSpPr>
          <p:nvPr/>
        </p:nvGrpSpPr>
        <p:grpSpPr bwMode="auto">
          <a:xfrm>
            <a:off x="5872373" y="1812156"/>
            <a:ext cx="361950" cy="242887"/>
            <a:chOff x="1918" y="2592"/>
            <a:chExt cx="454" cy="303"/>
          </a:xfrm>
        </p:grpSpPr>
        <p:sp>
          <p:nvSpPr>
            <p:cNvPr id="124"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6"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7"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4"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35"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6"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7"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9"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0"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1"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2"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3"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4"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49" name="Group 16"/>
          <p:cNvGrpSpPr>
            <a:grpSpLocks noChangeAspect="1"/>
          </p:cNvGrpSpPr>
          <p:nvPr/>
        </p:nvGrpSpPr>
        <p:grpSpPr>
          <a:xfrm>
            <a:off x="5353597" y="4412489"/>
            <a:ext cx="1452015" cy="1288343"/>
            <a:chOff x="6726082" y="986707"/>
            <a:chExt cx="1936020" cy="1717791"/>
          </a:xfrm>
        </p:grpSpPr>
        <p:grpSp>
          <p:nvGrpSpPr>
            <p:cNvPr id="150" name="Group 369"/>
            <p:cNvGrpSpPr/>
            <p:nvPr/>
          </p:nvGrpSpPr>
          <p:grpSpPr>
            <a:xfrm>
              <a:off x="6726082" y="986707"/>
              <a:ext cx="1936020" cy="1717791"/>
              <a:chOff x="6502014" y="3172203"/>
              <a:chExt cx="1936020" cy="1717791"/>
            </a:xfrm>
          </p:grpSpPr>
          <p:sp>
            <p:nvSpPr>
              <p:cNvPr id="167" name="TextBox 370"/>
              <p:cNvSpPr txBox="1"/>
              <p:nvPr/>
            </p:nvSpPr>
            <p:spPr>
              <a:xfrm>
                <a:off x="6502014" y="3172203"/>
                <a:ext cx="983411" cy="430887"/>
              </a:xfrm>
              <a:prstGeom prst="rect">
                <a:avLst/>
              </a:prstGeom>
              <a:noFill/>
            </p:spPr>
            <p:txBody>
              <a:bodyPr wrap="square" rtlCol="0">
                <a:spAutoFit/>
              </a:bodyPr>
              <a:lstStyle/>
              <a:p>
                <a:pPr algn="r"/>
                <a:r>
                  <a:rPr lang="en-US" sz="1100" b="1" dirty="0" smtClean="0">
                    <a:latin typeface="+mn-lt"/>
                  </a:rPr>
                  <a:t>Public	</a:t>
                </a:r>
              </a:p>
            </p:txBody>
          </p:sp>
          <p:sp>
            <p:nvSpPr>
              <p:cNvPr id="168" name="TextBox 371"/>
              <p:cNvSpPr txBox="1"/>
              <p:nvPr/>
            </p:nvSpPr>
            <p:spPr>
              <a:xfrm>
                <a:off x="7374115" y="3177954"/>
                <a:ext cx="1063919" cy="261610"/>
              </a:xfrm>
              <a:prstGeom prst="rect">
                <a:avLst/>
              </a:prstGeom>
              <a:noFill/>
            </p:spPr>
            <p:txBody>
              <a:bodyPr wrap="square" rtlCol="0">
                <a:spAutoFit/>
              </a:bodyPr>
              <a:lstStyle/>
              <a:p>
                <a:r>
                  <a:rPr lang="en-US" sz="1100" b="1" dirty="0" smtClean="0">
                    <a:latin typeface="+mn-lt"/>
                  </a:rPr>
                  <a:t>Private</a:t>
                </a:r>
              </a:p>
            </p:txBody>
          </p:sp>
          <p:cxnSp>
            <p:nvCxnSpPr>
              <p:cNvPr id="169" name="Straight Connector 372"/>
              <p:cNvCxnSpPr/>
              <p:nvPr/>
            </p:nvCxnSpPr>
            <p:spPr bwMode="auto">
              <a:xfrm rot="16200000" flipH="1">
                <a:off x="6586172" y="4035979"/>
                <a:ext cx="1690777" cy="17253"/>
              </a:xfrm>
              <a:prstGeom prst="line">
                <a:avLst/>
              </a:prstGeom>
              <a:noFill/>
              <a:ln w="38100" algn="ctr">
                <a:solidFill>
                  <a:srgbClr val="000000"/>
                </a:solidFill>
                <a:prstDash val="sysDash"/>
                <a:round/>
                <a:headEnd/>
                <a:tailEnd type="none" w="lg" len="lg"/>
              </a:ln>
            </p:spPr>
          </p:cxnSp>
          <p:cxnSp>
            <p:nvCxnSpPr>
              <p:cNvPr id="170" name="Straight Connector 373"/>
              <p:cNvCxnSpPr/>
              <p:nvPr/>
            </p:nvCxnSpPr>
            <p:spPr bwMode="auto">
              <a:xfrm>
                <a:off x="6957109" y="3423493"/>
                <a:ext cx="1009289" cy="11"/>
              </a:xfrm>
              <a:prstGeom prst="line">
                <a:avLst/>
              </a:prstGeom>
              <a:noFill/>
              <a:ln w="38100" algn="ctr">
                <a:solidFill>
                  <a:srgbClr val="000000"/>
                </a:solidFill>
                <a:prstDash val="sysDash"/>
                <a:round/>
                <a:headEnd/>
                <a:tailEnd type="none" w="lg" len="lg"/>
              </a:ln>
            </p:spPr>
          </p:cxnSp>
        </p:grpSp>
        <p:grpSp>
          <p:nvGrpSpPr>
            <p:cNvPr id="152" name="Group 134"/>
            <p:cNvGrpSpPr>
              <a:grpSpLocks/>
            </p:cNvGrpSpPr>
            <p:nvPr/>
          </p:nvGrpSpPr>
          <p:grpSpPr bwMode="auto">
            <a:xfrm>
              <a:off x="7417104" y="1715783"/>
              <a:ext cx="482600" cy="323849"/>
              <a:chOff x="1918" y="2592"/>
              <a:chExt cx="454" cy="303"/>
            </a:xfrm>
          </p:grpSpPr>
          <p:sp>
            <p:nvSpPr>
              <p:cNvPr id="153"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4"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5"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6"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57"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8"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9"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0"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1"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2"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5"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6"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cxnSp>
        <p:nvCxnSpPr>
          <p:cNvPr id="171" name="Straight Connector 519"/>
          <p:cNvCxnSpPr/>
          <p:nvPr/>
        </p:nvCxnSpPr>
        <p:spPr bwMode="auto">
          <a:xfrm>
            <a:off x="5765946" y="3621385"/>
            <a:ext cx="5257800" cy="0"/>
          </a:xfrm>
          <a:prstGeom prst="line">
            <a:avLst/>
          </a:prstGeom>
          <a:ln>
            <a:solidFill>
              <a:srgbClr val="000000"/>
            </a:solidFill>
            <a:prstDash val="dashDot"/>
            <a:headEnd/>
            <a:tailEnd type="none" w="lg" len="lg"/>
          </a:ln>
        </p:spPr>
        <p:style>
          <a:lnRef idx="3">
            <a:schemeClr val="dk1"/>
          </a:lnRef>
          <a:fillRef idx="0">
            <a:schemeClr val="dk1"/>
          </a:fillRef>
          <a:effectRef idx="2">
            <a:schemeClr val="dk1"/>
          </a:effectRef>
          <a:fontRef idx="minor">
            <a:schemeClr val="tx1"/>
          </a:fontRef>
        </p:style>
      </p:cxnSp>
      <p:sp>
        <p:nvSpPr>
          <p:cNvPr id="172" name="立方體 171"/>
          <p:cNvSpPr/>
          <p:nvPr/>
        </p:nvSpPr>
        <p:spPr>
          <a:xfrm>
            <a:off x="7247508" y="2938629"/>
            <a:ext cx="707528" cy="328932"/>
          </a:xfrm>
          <a:prstGeom prst="cube">
            <a:avLst/>
          </a:prstGeom>
          <a:solidFill>
            <a:srgbClr val="E9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b="1" dirty="0" smtClean="0"/>
              <a:t>GSLB</a:t>
            </a:r>
            <a:endParaRPr lang="zh-TW" altLang="en-US" sz="1200" b="1" dirty="0" smtClean="0"/>
          </a:p>
        </p:txBody>
      </p:sp>
      <p:sp>
        <p:nvSpPr>
          <p:cNvPr id="173" name="立方體 172"/>
          <p:cNvSpPr/>
          <p:nvPr/>
        </p:nvSpPr>
        <p:spPr>
          <a:xfrm>
            <a:off x="7247508" y="6148933"/>
            <a:ext cx="707528" cy="328932"/>
          </a:xfrm>
          <a:prstGeom prst="cube">
            <a:avLst/>
          </a:prstGeom>
          <a:solidFill>
            <a:srgbClr val="E9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b="1" dirty="0" smtClean="0"/>
              <a:t>GSLB</a:t>
            </a:r>
            <a:endParaRPr lang="zh-TW" altLang="en-US" sz="1200" b="1" dirty="0" smtClean="0"/>
          </a:p>
        </p:txBody>
      </p:sp>
      <p:sp>
        <p:nvSpPr>
          <p:cNvPr id="174" name="文字方塊 173"/>
          <p:cNvSpPr txBox="1"/>
          <p:nvPr/>
        </p:nvSpPr>
        <p:spPr>
          <a:xfrm>
            <a:off x="2433518" y="5135746"/>
            <a:ext cx="3189855" cy="415498"/>
          </a:xfrm>
          <a:prstGeom prst="rect">
            <a:avLst/>
          </a:prstGeom>
          <a:noFill/>
        </p:spPr>
        <p:txBody>
          <a:bodyPr wrap="square" rtlCol="0">
            <a:spAutoFit/>
          </a:bodyPr>
          <a:lstStyle/>
          <a:p>
            <a:r>
              <a:rPr lang="en-US" altLang="zh-TW" dirty="0">
                <a:latin typeface="Microsoft YaHei" pitchFamily="34" charset="-122"/>
                <a:ea typeface="Microsoft YaHei" pitchFamily="34" charset="-122"/>
              </a:rPr>
              <a:t>7</a:t>
            </a:r>
            <a:r>
              <a:rPr lang="en-US" altLang="zh-TW" dirty="0" smtClean="0">
                <a:latin typeface="Microsoft YaHei" pitchFamily="34" charset="-122"/>
                <a:ea typeface="Microsoft YaHei" pitchFamily="34" charset="-122"/>
              </a:rPr>
              <a:t>.</a:t>
            </a:r>
            <a:r>
              <a:rPr lang="zh-TW" altLang="en-US" dirty="0" smtClean="0">
                <a:latin typeface="Microsoft YaHei" pitchFamily="34" charset="-122"/>
                <a:ea typeface="Microsoft YaHei" pitchFamily="34" charset="-122"/>
              </a:rPr>
              <a:t>需要做灾备</a:t>
            </a:r>
          </a:p>
        </p:txBody>
      </p:sp>
      <p:grpSp>
        <p:nvGrpSpPr>
          <p:cNvPr id="98" name="Group 134"/>
          <p:cNvGrpSpPr>
            <a:grpSpLocks/>
          </p:cNvGrpSpPr>
          <p:nvPr/>
        </p:nvGrpSpPr>
        <p:grpSpPr bwMode="auto">
          <a:xfrm>
            <a:off x="5866552" y="2076787"/>
            <a:ext cx="361950" cy="242887"/>
            <a:chOff x="1918" y="2592"/>
            <a:chExt cx="454" cy="303"/>
          </a:xfrm>
        </p:grpSpPr>
        <p:sp>
          <p:nvSpPr>
            <p:cNvPr id="99"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0"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1"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2"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03"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5"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6"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2"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5"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9"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0"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1"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32" name="Group 134"/>
          <p:cNvGrpSpPr>
            <a:grpSpLocks/>
          </p:cNvGrpSpPr>
          <p:nvPr/>
        </p:nvGrpSpPr>
        <p:grpSpPr bwMode="auto">
          <a:xfrm>
            <a:off x="5863311" y="5211941"/>
            <a:ext cx="361950" cy="242887"/>
            <a:chOff x="1918" y="2592"/>
            <a:chExt cx="454" cy="303"/>
          </a:xfrm>
        </p:grpSpPr>
        <p:sp>
          <p:nvSpPr>
            <p:cNvPr id="133" name="Freeform 135"/>
            <p:cNvSpPr>
              <a:spLocks/>
            </p:cNvSpPr>
            <p:nvPr/>
          </p:nvSpPr>
          <p:spPr bwMode="auto">
            <a:xfrm>
              <a:off x="1922" y="2665"/>
              <a:ext cx="445" cy="225"/>
            </a:xfrm>
            <a:custGeom>
              <a:avLst/>
              <a:gdLst>
                <a:gd name="T0" fmla="*/ 5899 w 188"/>
                <a:gd name="T1" fmla="*/ 2136 h 95"/>
                <a:gd name="T2" fmla="*/ 2959 w 188"/>
                <a:gd name="T3" fmla="*/ 2989 h 95"/>
                <a:gd name="T4" fmla="*/ 0 w 188"/>
                <a:gd name="T5" fmla="*/ 2136 h 95"/>
                <a:gd name="T6" fmla="*/ 0 w 188"/>
                <a:gd name="T7" fmla="*/ 0 h 95"/>
                <a:gd name="T8" fmla="*/ 5899 w 188"/>
                <a:gd name="T9" fmla="*/ 0 h 95"/>
                <a:gd name="T10" fmla="*/ 5899 w 188"/>
                <a:gd name="T11" fmla="*/ 2136 h 95"/>
                <a:gd name="T12" fmla="*/ 0 60000 65536"/>
                <a:gd name="T13" fmla="*/ 0 60000 65536"/>
                <a:gd name="T14" fmla="*/ 0 60000 65536"/>
                <a:gd name="T15" fmla="*/ 0 60000 65536"/>
                <a:gd name="T16" fmla="*/ 0 60000 65536"/>
                <a:gd name="T17" fmla="*/ 0 60000 65536"/>
                <a:gd name="T18" fmla="*/ 0 w 188"/>
                <a:gd name="T19" fmla="*/ 0 h 95"/>
                <a:gd name="T20" fmla="*/ 188 w 18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88" h="95">
                  <a:moveTo>
                    <a:pt x="188" y="68"/>
                  </a:moveTo>
                  <a:cubicBezTo>
                    <a:pt x="188" y="83"/>
                    <a:pt x="146" y="95"/>
                    <a:pt x="94" y="95"/>
                  </a:cubicBezTo>
                  <a:cubicBezTo>
                    <a:pt x="42" y="95"/>
                    <a:pt x="0" y="83"/>
                    <a:pt x="0" y="68"/>
                  </a:cubicBezTo>
                  <a:cubicBezTo>
                    <a:pt x="0" y="0"/>
                    <a:pt x="0" y="0"/>
                    <a:pt x="0" y="0"/>
                  </a:cubicBezTo>
                  <a:cubicBezTo>
                    <a:pt x="188" y="0"/>
                    <a:pt x="188" y="0"/>
                    <a:pt x="188" y="0"/>
                  </a:cubicBezTo>
                  <a:cubicBezTo>
                    <a:pt x="188" y="68"/>
                    <a:pt x="188" y="68"/>
                    <a:pt x="188" y="68"/>
                  </a:cubicBezTo>
                </a:path>
              </a:pathLst>
            </a:custGeom>
            <a:gradFill rotWithShape="1">
              <a:gsLst>
                <a:gs pos="0">
                  <a:srgbClr val="A6ACBE"/>
                </a:gs>
                <a:gs pos="100000">
                  <a:srgbClr val="B4B9C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 name="Freeform 136"/>
            <p:cNvSpPr>
              <a:spLocks/>
            </p:cNvSpPr>
            <p:nvPr/>
          </p:nvSpPr>
          <p:spPr bwMode="auto">
            <a:xfrm>
              <a:off x="2367" y="2821"/>
              <a:ext cx="1" cy="5"/>
            </a:xfrm>
            <a:custGeom>
              <a:avLst/>
              <a:gdLst>
                <a:gd name="T0" fmla="*/ 0 w 1"/>
                <a:gd name="T1" fmla="*/ 0 h 2"/>
                <a:gd name="T2" fmla="*/ 0 w 1"/>
                <a:gd name="T3" fmla="*/ 0 h 2"/>
                <a:gd name="T4" fmla="*/ 0 w 1"/>
                <a:gd name="T5" fmla="*/ 75 h 2"/>
                <a:gd name="T6" fmla="*/ 0 w 1"/>
                <a:gd name="T7" fmla="*/ 75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cubicBezTo>
                    <a:pt x="0" y="0"/>
                    <a:pt x="0" y="0"/>
                    <a:pt x="0" y="0"/>
                  </a:cubicBezTo>
                  <a:cubicBezTo>
                    <a:pt x="0" y="2"/>
                    <a:pt x="0" y="2"/>
                    <a:pt x="0" y="2"/>
                  </a:cubicBezTo>
                  <a:cubicBezTo>
                    <a:pt x="0" y="2"/>
                    <a:pt x="0" y="2"/>
                    <a:pt x="0" y="2"/>
                  </a:cubicBezTo>
                  <a:cubicBezTo>
                    <a:pt x="0" y="0"/>
                    <a:pt x="0" y="0"/>
                    <a:pt x="0" y="0"/>
                  </a:cubicBezTo>
                </a:path>
              </a:pathLst>
            </a:custGeom>
            <a:solidFill>
              <a:srgbClr val="8A98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6" name="Freeform 137"/>
            <p:cNvSpPr>
              <a:spLocks/>
            </p:cNvSpPr>
            <p:nvPr/>
          </p:nvSpPr>
          <p:spPr bwMode="auto">
            <a:xfrm>
              <a:off x="1922" y="2821"/>
              <a:ext cx="445" cy="69"/>
            </a:xfrm>
            <a:custGeom>
              <a:avLst/>
              <a:gdLst>
                <a:gd name="T0" fmla="*/ 0 w 188"/>
                <a:gd name="T1" fmla="*/ 0 h 29"/>
                <a:gd name="T2" fmla="*/ 0 w 188"/>
                <a:gd name="T3" fmla="*/ 69 h 29"/>
                <a:gd name="T4" fmla="*/ 2959 w 188"/>
                <a:gd name="T5" fmla="*/ 928 h 29"/>
                <a:gd name="T6" fmla="*/ 5899 w 188"/>
                <a:gd name="T7" fmla="*/ 69 h 29"/>
                <a:gd name="T8" fmla="*/ 5899 w 188"/>
                <a:gd name="T9" fmla="*/ 0 h 29"/>
                <a:gd name="T10" fmla="*/ 2959 w 188"/>
                <a:gd name="T11" fmla="*/ 899 h 29"/>
                <a:gd name="T12" fmla="*/ 0 w 188"/>
                <a:gd name="T13" fmla="*/ 0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0" y="0"/>
                  </a:moveTo>
                  <a:cubicBezTo>
                    <a:pt x="0" y="2"/>
                    <a:pt x="0" y="2"/>
                    <a:pt x="0" y="2"/>
                  </a:cubicBezTo>
                  <a:cubicBezTo>
                    <a:pt x="0" y="17"/>
                    <a:pt x="42" y="29"/>
                    <a:pt x="94" y="29"/>
                  </a:cubicBezTo>
                  <a:cubicBezTo>
                    <a:pt x="146" y="29"/>
                    <a:pt x="188" y="17"/>
                    <a:pt x="188" y="2"/>
                  </a:cubicBezTo>
                  <a:cubicBezTo>
                    <a:pt x="188" y="0"/>
                    <a:pt x="188" y="0"/>
                    <a:pt x="188" y="0"/>
                  </a:cubicBezTo>
                  <a:cubicBezTo>
                    <a:pt x="188" y="15"/>
                    <a:pt x="146" y="28"/>
                    <a:pt x="94" y="28"/>
                  </a:cubicBezTo>
                  <a:cubicBezTo>
                    <a:pt x="42" y="28"/>
                    <a:pt x="0" y="15"/>
                    <a:pt x="0" y="0"/>
                  </a:cubicBezTo>
                </a:path>
              </a:pathLst>
            </a:custGeom>
            <a:solidFill>
              <a:srgbClr val="7F8E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7" name="Oval 138"/>
            <p:cNvSpPr>
              <a:spLocks noChangeArrowheads="1"/>
            </p:cNvSpPr>
            <p:nvPr/>
          </p:nvSpPr>
          <p:spPr bwMode="auto">
            <a:xfrm>
              <a:off x="1922" y="2597"/>
              <a:ext cx="445" cy="130"/>
            </a:xfrm>
            <a:prstGeom prst="ellipse">
              <a:avLst/>
            </a:prstGeom>
            <a:gradFill rotWithShape="1">
              <a:gsLst>
                <a:gs pos="0">
                  <a:srgbClr val="C0C1C6"/>
                </a:gs>
                <a:gs pos="100000">
                  <a:srgbClr val="DFE0E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p>
          </p:txBody>
        </p:sp>
        <p:sp>
          <p:nvSpPr>
            <p:cNvPr id="178" name="Freeform 139"/>
            <p:cNvSpPr>
              <a:spLocks/>
            </p:cNvSpPr>
            <p:nvPr/>
          </p:nvSpPr>
          <p:spPr bwMode="auto">
            <a:xfrm>
              <a:off x="1922" y="2658"/>
              <a:ext cx="445" cy="69"/>
            </a:xfrm>
            <a:custGeom>
              <a:avLst/>
              <a:gdLst>
                <a:gd name="T0" fmla="*/ 2959 w 188"/>
                <a:gd name="T1" fmla="*/ 861 h 29"/>
                <a:gd name="T2" fmla="*/ 0 w 188"/>
                <a:gd name="T3" fmla="*/ 0 h 29"/>
                <a:gd name="T4" fmla="*/ 0 w 188"/>
                <a:gd name="T5" fmla="*/ 29 h 29"/>
                <a:gd name="T6" fmla="*/ 2959 w 188"/>
                <a:gd name="T7" fmla="*/ 928 h 29"/>
                <a:gd name="T8" fmla="*/ 5899 w 188"/>
                <a:gd name="T9" fmla="*/ 29 h 29"/>
                <a:gd name="T10" fmla="*/ 5899 w 188"/>
                <a:gd name="T11" fmla="*/ 0 h 29"/>
                <a:gd name="T12" fmla="*/ 2959 w 188"/>
                <a:gd name="T13" fmla="*/ 861 h 29"/>
                <a:gd name="T14" fmla="*/ 0 60000 65536"/>
                <a:gd name="T15" fmla="*/ 0 60000 65536"/>
                <a:gd name="T16" fmla="*/ 0 60000 65536"/>
                <a:gd name="T17" fmla="*/ 0 60000 65536"/>
                <a:gd name="T18" fmla="*/ 0 60000 65536"/>
                <a:gd name="T19" fmla="*/ 0 60000 65536"/>
                <a:gd name="T20" fmla="*/ 0 60000 65536"/>
                <a:gd name="T21" fmla="*/ 0 w 188"/>
                <a:gd name="T22" fmla="*/ 0 h 29"/>
                <a:gd name="T23" fmla="*/ 188 w 18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 h="29">
                  <a:moveTo>
                    <a:pt x="94" y="27"/>
                  </a:moveTo>
                  <a:cubicBezTo>
                    <a:pt x="43" y="27"/>
                    <a:pt x="2" y="15"/>
                    <a:pt x="0" y="0"/>
                  </a:cubicBezTo>
                  <a:cubicBezTo>
                    <a:pt x="0" y="1"/>
                    <a:pt x="0" y="1"/>
                    <a:pt x="0" y="1"/>
                  </a:cubicBezTo>
                  <a:cubicBezTo>
                    <a:pt x="0" y="16"/>
                    <a:pt x="42" y="29"/>
                    <a:pt x="94" y="29"/>
                  </a:cubicBezTo>
                  <a:cubicBezTo>
                    <a:pt x="146" y="29"/>
                    <a:pt x="188" y="16"/>
                    <a:pt x="188" y="1"/>
                  </a:cubicBezTo>
                  <a:cubicBezTo>
                    <a:pt x="188" y="0"/>
                    <a:pt x="188" y="0"/>
                    <a:pt x="188" y="0"/>
                  </a:cubicBezTo>
                  <a:cubicBezTo>
                    <a:pt x="187" y="15"/>
                    <a:pt x="145" y="27"/>
                    <a:pt x="94" y="27"/>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9" name="Freeform 140"/>
            <p:cNvSpPr>
              <a:spLocks noEditPoints="1"/>
            </p:cNvSpPr>
            <p:nvPr/>
          </p:nvSpPr>
          <p:spPr bwMode="auto">
            <a:xfrm>
              <a:off x="1918" y="2592"/>
              <a:ext cx="454" cy="303"/>
            </a:xfrm>
            <a:custGeom>
              <a:avLst/>
              <a:gdLst>
                <a:gd name="T0" fmla="*/ 0 w 192"/>
                <a:gd name="T1" fmla="*/ 971 h 128"/>
                <a:gd name="T2" fmla="*/ 0 w 192"/>
                <a:gd name="T3" fmla="*/ 3103 h 128"/>
                <a:gd name="T4" fmla="*/ 3003 w 192"/>
                <a:gd name="T5" fmla="*/ 4017 h 128"/>
                <a:gd name="T6" fmla="*/ 6006 w 192"/>
                <a:gd name="T7" fmla="*/ 3103 h 128"/>
                <a:gd name="T8" fmla="*/ 6006 w 192"/>
                <a:gd name="T9" fmla="*/ 971 h 128"/>
                <a:gd name="T10" fmla="*/ 6006 w 192"/>
                <a:gd name="T11" fmla="*/ 971 h 128"/>
                <a:gd name="T12" fmla="*/ 6006 w 192"/>
                <a:gd name="T13" fmla="*/ 942 h 128"/>
                <a:gd name="T14" fmla="*/ 6006 w 192"/>
                <a:gd name="T15" fmla="*/ 914 h 128"/>
                <a:gd name="T16" fmla="*/ 3003 w 192"/>
                <a:gd name="T17" fmla="*/ 0 h 128"/>
                <a:gd name="T18" fmla="*/ 0 w 192"/>
                <a:gd name="T19" fmla="*/ 914 h 128"/>
                <a:gd name="T20" fmla="*/ 0 w 192"/>
                <a:gd name="T21" fmla="*/ 971 h 128"/>
                <a:gd name="T22" fmla="*/ 118 w 192"/>
                <a:gd name="T23" fmla="*/ 914 h 128"/>
                <a:gd name="T24" fmla="*/ 3003 w 192"/>
                <a:gd name="T25" fmla="*/ 118 h 128"/>
                <a:gd name="T26" fmla="*/ 5883 w 192"/>
                <a:gd name="T27" fmla="*/ 914 h 128"/>
                <a:gd name="T28" fmla="*/ 5883 w 192"/>
                <a:gd name="T29" fmla="*/ 942 h 128"/>
                <a:gd name="T30" fmla="*/ 5883 w 192"/>
                <a:gd name="T31" fmla="*/ 971 h 128"/>
                <a:gd name="T32" fmla="*/ 5883 w 192"/>
                <a:gd name="T33" fmla="*/ 971 h 128"/>
                <a:gd name="T34" fmla="*/ 5883 w 192"/>
                <a:gd name="T35" fmla="*/ 971 h 128"/>
                <a:gd name="T36" fmla="*/ 5883 w 192"/>
                <a:gd name="T37" fmla="*/ 3103 h 128"/>
                <a:gd name="T38" fmla="*/ 3003 w 192"/>
                <a:gd name="T39" fmla="*/ 3901 h 128"/>
                <a:gd name="T40" fmla="*/ 118 w 192"/>
                <a:gd name="T41" fmla="*/ 3103 h 128"/>
                <a:gd name="T42" fmla="*/ 118 w 192"/>
                <a:gd name="T43" fmla="*/ 971 h 128"/>
                <a:gd name="T44" fmla="*/ 118 w 192"/>
                <a:gd name="T45" fmla="*/ 914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2"/>
                <a:gd name="T70" fmla="*/ 0 h 128"/>
                <a:gd name="T71" fmla="*/ 192 w 192"/>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2" h="128">
                  <a:moveTo>
                    <a:pt x="0" y="31"/>
                  </a:moveTo>
                  <a:cubicBezTo>
                    <a:pt x="0" y="99"/>
                    <a:pt x="0" y="99"/>
                    <a:pt x="0" y="99"/>
                  </a:cubicBezTo>
                  <a:cubicBezTo>
                    <a:pt x="0" y="117"/>
                    <a:pt x="49" y="128"/>
                    <a:pt x="96" y="128"/>
                  </a:cubicBezTo>
                  <a:cubicBezTo>
                    <a:pt x="143" y="128"/>
                    <a:pt x="192" y="117"/>
                    <a:pt x="192" y="99"/>
                  </a:cubicBezTo>
                  <a:cubicBezTo>
                    <a:pt x="192" y="31"/>
                    <a:pt x="192" y="31"/>
                    <a:pt x="192" y="31"/>
                  </a:cubicBezTo>
                  <a:cubicBezTo>
                    <a:pt x="192" y="31"/>
                    <a:pt x="192" y="31"/>
                    <a:pt x="192" y="31"/>
                  </a:cubicBezTo>
                  <a:cubicBezTo>
                    <a:pt x="192" y="31"/>
                    <a:pt x="192" y="30"/>
                    <a:pt x="192" y="30"/>
                  </a:cubicBezTo>
                  <a:cubicBezTo>
                    <a:pt x="192" y="29"/>
                    <a:pt x="192" y="29"/>
                    <a:pt x="192" y="29"/>
                  </a:cubicBezTo>
                  <a:cubicBezTo>
                    <a:pt x="192" y="11"/>
                    <a:pt x="143" y="0"/>
                    <a:pt x="96" y="0"/>
                  </a:cubicBezTo>
                  <a:cubicBezTo>
                    <a:pt x="49" y="0"/>
                    <a:pt x="0" y="11"/>
                    <a:pt x="0" y="29"/>
                  </a:cubicBezTo>
                  <a:lnTo>
                    <a:pt x="0" y="31"/>
                  </a:lnTo>
                  <a:close/>
                  <a:moveTo>
                    <a:pt x="4" y="29"/>
                  </a:moveTo>
                  <a:cubicBezTo>
                    <a:pt x="4" y="17"/>
                    <a:pt x="41" y="4"/>
                    <a:pt x="96" y="4"/>
                  </a:cubicBezTo>
                  <a:cubicBezTo>
                    <a:pt x="151" y="4"/>
                    <a:pt x="188" y="17"/>
                    <a:pt x="188" y="29"/>
                  </a:cubicBezTo>
                  <a:cubicBezTo>
                    <a:pt x="188" y="30"/>
                    <a:pt x="188" y="30"/>
                    <a:pt x="188" y="30"/>
                  </a:cubicBezTo>
                  <a:cubicBezTo>
                    <a:pt x="188" y="31"/>
                    <a:pt x="188" y="31"/>
                    <a:pt x="188" y="31"/>
                  </a:cubicBezTo>
                  <a:cubicBezTo>
                    <a:pt x="188" y="31"/>
                    <a:pt x="188" y="31"/>
                    <a:pt x="188" y="31"/>
                  </a:cubicBezTo>
                  <a:cubicBezTo>
                    <a:pt x="188" y="31"/>
                    <a:pt x="188" y="31"/>
                    <a:pt x="188" y="31"/>
                  </a:cubicBezTo>
                  <a:cubicBezTo>
                    <a:pt x="188" y="99"/>
                    <a:pt x="188" y="99"/>
                    <a:pt x="188" y="99"/>
                  </a:cubicBezTo>
                  <a:cubicBezTo>
                    <a:pt x="188" y="111"/>
                    <a:pt x="151" y="124"/>
                    <a:pt x="96" y="124"/>
                  </a:cubicBezTo>
                  <a:cubicBezTo>
                    <a:pt x="41" y="124"/>
                    <a:pt x="4" y="111"/>
                    <a:pt x="4" y="99"/>
                  </a:cubicBezTo>
                  <a:cubicBezTo>
                    <a:pt x="4" y="31"/>
                    <a:pt x="4" y="31"/>
                    <a:pt x="4" y="31"/>
                  </a:cubicBezTo>
                  <a:lnTo>
                    <a:pt x="4" y="2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0" name="Freeform 141"/>
            <p:cNvSpPr>
              <a:spLocks/>
            </p:cNvSpPr>
            <p:nvPr/>
          </p:nvSpPr>
          <p:spPr bwMode="auto">
            <a:xfrm>
              <a:off x="2156" y="2663"/>
              <a:ext cx="76" cy="21"/>
            </a:xfrm>
            <a:custGeom>
              <a:avLst/>
              <a:gdLst>
                <a:gd name="T0" fmla="*/ 0 w 32"/>
                <a:gd name="T1" fmla="*/ 0 h 9"/>
                <a:gd name="T2" fmla="*/ 480 w 32"/>
                <a:gd name="T3" fmla="*/ 65 h 9"/>
                <a:gd name="T4" fmla="*/ 1014 w 32"/>
                <a:gd name="T5" fmla="*/ 65 h 9"/>
                <a:gd name="T6" fmla="*/ 788 w 32"/>
                <a:gd name="T7" fmla="*/ 114 h 9"/>
                <a:gd name="T8" fmla="*/ 349 w 32"/>
                <a:gd name="T9" fmla="*/ 201 h 9"/>
                <a:gd name="T10" fmla="*/ 135 w 32"/>
                <a:gd name="T11" fmla="*/ 266 h 9"/>
                <a:gd name="T12" fmla="*/ 135 w 32"/>
                <a:gd name="T13" fmla="*/ 114 h 9"/>
                <a:gd name="T14" fmla="*/ 0 w 32"/>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
                <a:gd name="T26" fmla="*/ 32 w 3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
                  <a:moveTo>
                    <a:pt x="0" y="0"/>
                  </a:moveTo>
                  <a:cubicBezTo>
                    <a:pt x="3" y="1"/>
                    <a:pt x="9" y="1"/>
                    <a:pt x="15" y="2"/>
                  </a:cubicBezTo>
                  <a:cubicBezTo>
                    <a:pt x="22" y="2"/>
                    <a:pt x="30" y="2"/>
                    <a:pt x="32" y="2"/>
                  </a:cubicBezTo>
                  <a:cubicBezTo>
                    <a:pt x="25" y="4"/>
                    <a:pt x="25" y="4"/>
                    <a:pt x="25" y="4"/>
                  </a:cubicBezTo>
                  <a:cubicBezTo>
                    <a:pt x="11" y="7"/>
                    <a:pt x="11" y="7"/>
                    <a:pt x="11" y="7"/>
                  </a:cubicBezTo>
                  <a:cubicBezTo>
                    <a:pt x="4" y="9"/>
                    <a:pt x="4" y="9"/>
                    <a:pt x="4" y="9"/>
                  </a:cubicBezTo>
                  <a:cubicBezTo>
                    <a:pt x="5" y="7"/>
                    <a:pt x="5" y="6"/>
                    <a:pt x="4" y="4"/>
                  </a:cubicBezTo>
                  <a:cubicBezTo>
                    <a:pt x="3" y="3"/>
                    <a:pt x="2" y="1"/>
                    <a:pt x="0"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1" name="Freeform 142"/>
            <p:cNvSpPr>
              <a:spLocks/>
            </p:cNvSpPr>
            <p:nvPr/>
          </p:nvSpPr>
          <p:spPr bwMode="auto">
            <a:xfrm>
              <a:off x="2000" y="2616"/>
              <a:ext cx="109" cy="31"/>
            </a:xfrm>
            <a:custGeom>
              <a:avLst/>
              <a:gdLst>
                <a:gd name="T0" fmla="*/ 33 w 109"/>
                <a:gd name="T1" fmla="*/ 0 h 31"/>
                <a:gd name="T2" fmla="*/ 109 w 109"/>
                <a:gd name="T3" fmla="*/ 23 h 31"/>
                <a:gd name="T4" fmla="*/ 76 w 109"/>
                <a:gd name="T5" fmla="*/ 31 h 31"/>
                <a:gd name="T6" fmla="*/ 0 w 109"/>
                <a:gd name="T7" fmla="*/ 9 h 31"/>
                <a:gd name="T8" fmla="*/ 33 w 109"/>
                <a:gd name="T9" fmla="*/ 0 h 31"/>
                <a:gd name="T10" fmla="*/ 0 60000 65536"/>
                <a:gd name="T11" fmla="*/ 0 60000 65536"/>
                <a:gd name="T12" fmla="*/ 0 60000 65536"/>
                <a:gd name="T13" fmla="*/ 0 60000 65536"/>
                <a:gd name="T14" fmla="*/ 0 60000 65536"/>
                <a:gd name="T15" fmla="*/ 0 w 109"/>
                <a:gd name="T16" fmla="*/ 0 h 31"/>
                <a:gd name="T17" fmla="*/ 109 w 109"/>
                <a:gd name="T18" fmla="*/ 31 h 31"/>
              </a:gdLst>
              <a:ahLst/>
              <a:cxnLst>
                <a:cxn ang="T10">
                  <a:pos x="T0" y="T1"/>
                </a:cxn>
                <a:cxn ang="T11">
                  <a:pos x="T2" y="T3"/>
                </a:cxn>
                <a:cxn ang="T12">
                  <a:pos x="T4" y="T5"/>
                </a:cxn>
                <a:cxn ang="T13">
                  <a:pos x="T6" y="T7"/>
                </a:cxn>
                <a:cxn ang="T14">
                  <a:pos x="T8" y="T9"/>
                </a:cxn>
              </a:cxnLst>
              <a:rect l="T15" t="T16" r="T17" b="T18"/>
              <a:pathLst>
                <a:path w="109" h="31">
                  <a:moveTo>
                    <a:pt x="33" y="0"/>
                  </a:moveTo>
                  <a:lnTo>
                    <a:pt x="109" y="23"/>
                  </a:lnTo>
                  <a:lnTo>
                    <a:pt x="76" y="31"/>
                  </a:lnTo>
                  <a:lnTo>
                    <a:pt x="0" y="9"/>
                  </a:ln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2" name="Freeform 143"/>
            <p:cNvSpPr>
              <a:spLocks/>
            </p:cNvSpPr>
            <p:nvPr/>
          </p:nvSpPr>
          <p:spPr bwMode="auto">
            <a:xfrm>
              <a:off x="2057" y="2635"/>
              <a:ext cx="80" cy="21"/>
            </a:xfrm>
            <a:custGeom>
              <a:avLst/>
              <a:gdLst>
                <a:gd name="T0" fmla="*/ 885 w 34"/>
                <a:gd name="T1" fmla="*/ 0 h 9"/>
                <a:gd name="T2" fmla="*/ 925 w 34"/>
                <a:gd name="T3" fmla="*/ 152 h 9"/>
                <a:gd name="T4" fmla="*/ 1040 w 34"/>
                <a:gd name="T5" fmla="*/ 266 h 9"/>
                <a:gd name="T6" fmla="*/ 548 w 34"/>
                <a:gd name="T7" fmla="*/ 240 h 9"/>
                <a:gd name="T8" fmla="*/ 0 w 34"/>
                <a:gd name="T9" fmla="*/ 201 h 9"/>
                <a:gd name="T10" fmla="*/ 249 w 34"/>
                <a:gd name="T11" fmla="*/ 152 h 9"/>
                <a:gd name="T12" fmla="*/ 675 w 34"/>
                <a:gd name="T13" fmla="*/ 65 h 9"/>
                <a:gd name="T14" fmla="*/ 885 w 34"/>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29" y="0"/>
                  </a:moveTo>
                  <a:cubicBezTo>
                    <a:pt x="29" y="1"/>
                    <a:pt x="29" y="3"/>
                    <a:pt x="30" y="5"/>
                  </a:cubicBezTo>
                  <a:cubicBezTo>
                    <a:pt x="31" y="7"/>
                    <a:pt x="32" y="8"/>
                    <a:pt x="34" y="9"/>
                  </a:cubicBezTo>
                  <a:cubicBezTo>
                    <a:pt x="31" y="9"/>
                    <a:pt x="25" y="8"/>
                    <a:pt x="18" y="8"/>
                  </a:cubicBezTo>
                  <a:cubicBezTo>
                    <a:pt x="11" y="7"/>
                    <a:pt x="6" y="7"/>
                    <a:pt x="0" y="7"/>
                  </a:cubicBezTo>
                  <a:cubicBezTo>
                    <a:pt x="8" y="5"/>
                    <a:pt x="8" y="5"/>
                    <a:pt x="8" y="5"/>
                  </a:cubicBezTo>
                  <a:cubicBezTo>
                    <a:pt x="22" y="2"/>
                    <a:pt x="22" y="2"/>
                    <a:pt x="22" y="2"/>
                  </a:cubicBezTo>
                  <a:lnTo>
                    <a:pt x="29"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3" name="Freeform 144"/>
            <p:cNvSpPr>
              <a:spLocks/>
            </p:cNvSpPr>
            <p:nvPr/>
          </p:nvSpPr>
          <p:spPr bwMode="auto">
            <a:xfrm>
              <a:off x="2036" y="2658"/>
              <a:ext cx="106" cy="29"/>
            </a:xfrm>
            <a:custGeom>
              <a:avLst/>
              <a:gdLst>
                <a:gd name="T0" fmla="*/ 982 w 45"/>
                <a:gd name="T1" fmla="*/ 0 h 12"/>
                <a:gd name="T2" fmla="*/ 1321 w 45"/>
                <a:gd name="T3" fmla="*/ 29 h 12"/>
                <a:gd name="T4" fmla="*/ 1387 w 45"/>
                <a:gd name="T5" fmla="*/ 140 h 12"/>
                <a:gd name="T6" fmla="*/ 405 w 45"/>
                <a:gd name="T7" fmla="*/ 408 h 12"/>
                <a:gd name="T8" fmla="*/ 0 w 45"/>
                <a:gd name="T9" fmla="*/ 268 h 12"/>
                <a:gd name="T10" fmla="*/ 982 w 45"/>
                <a:gd name="T11" fmla="*/ 0 h 12"/>
                <a:gd name="T12" fmla="*/ 0 60000 65536"/>
                <a:gd name="T13" fmla="*/ 0 60000 65536"/>
                <a:gd name="T14" fmla="*/ 0 60000 65536"/>
                <a:gd name="T15" fmla="*/ 0 60000 65536"/>
                <a:gd name="T16" fmla="*/ 0 60000 65536"/>
                <a:gd name="T17" fmla="*/ 0 60000 65536"/>
                <a:gd name="T18" fmla="*/ 0 w 45"/>
                <a:gd name="T19" fmla="*/ 0 h 12"/>
                <a:gd name="T20" fmla="*/ 45 w 4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5" h="12">
                  <a:moveTo>
                    <a:pt x="32" y="0"/>
                  </a:moveTo>
                  <a:cubicBezTo>
                    <a:pt x="33" y="0"/>
                    <a:pt x="39" y="0"/>
                    <a:pt x="43" y="1"/>
                  </a:cubicBezTo>
                  <a:cubicBezTo>
                    <a:pt x="45" y="2"/>
                    <a:pt x="45" y="4"/>
                    <a:pt x="45" y="4"/>
                  </a:cubicBezTo>
                  <a:cubicBezTo>
                    <a:pt x="13" y="12"/>
                    <a:pt x="13" y="12"/>
                    <a:pt x="13" y="12"/>
                  </a:cubicBezTo>
                  <a:cubicBezTo>
                    <a:pt x="0" y="8"/>
                    <a:pt x="0" y="8"/>
                    <a:pt x="0" y="8"/>
                  </a:cubicBezTo>
                  <a:lnTo>
                    <a:pt x="32"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4" name="Freeform 145"/>
            <p:cNvSpPr>
              <a:spLocks/>
            </p:cNvSpPr>
            <p:nvPr/>
          </p:nvSpPr>
          <p:spPr bwMode="auto">
            <a:xfrm>
              <a:off x="2000" y="2673"/>
              <a:ext cx="81" cy="23"/>
            </a:xfrm>
            <a:custGeom>
              <a:avLst/>
              <a:gdLst>
                <a:gd name="T0" fmla="*/ 283 w 34"/>
                <a:gd name="T1" fmla="*/ 0 h 10"/>
                <a:gd name="T2" fmla="*/ 488 w 34"/>
                <a:gd name="T3" fmla="*/ 64 h 10"/>
                <a:gd name="T4" fmla="*/ 908 w 34"/>
                <a:gd name="T5" fmla="*/ 170 h 10"/>
                <a:gd name="T6" fmla="*/ 1096 w 34"/>
                <a:gd name="T7" fmla="*/ 216 h 10"/>
                <a:gd name="T8" fmla="*/ 517 w 34"/>
                <a:gd name="T9" fmla="*/ 216 h 10"/>
                <a:gd name="T10" fmla="*/ 0 w 34"/>
                <a:gd name="T11" fmla="*/ 281 h 10"/>
                <a:gd name="T12" fmla="*/ 188 w 34"/>
                <a:gd name="T13" fmla="*/ 147 h 10"/>
                <a:gd name="T14" fmla="*/ 283 w 3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0"/>
                <a:gd name="T26" fmla="*/ 34 w 3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0">
                  <a:moveTo>
                    <a:pt x="9" y="0"/>
                  </a:moveTo>
                  <a:cubicBezTo>
                    <a:pt x="15" y="2"/>
                    <a:pt x="15" y="2"/>
                    <a:pt x="15" y="2"/>
                  </a:cubicBezTo>
                  <a:cubicBezTo>
                    <a:pt x="28" y="6"/>
                    <a:pt x="28" y="6"/>
                    <a:pt x="28" y="6"/>
                  </a:cubicBezTo>
                  <a:cubicBezTo>
                    <a:pt x="34" y="8"/>
                    <a:pt x="34" y="8"/>
                    <a:pt x="34" y="8"/>
                  </a:cubicBezTo>
                  <a:cubicBezTo>
                    <a:pt x="32" y="8"/>
                    <a:pt x="23" y="8"/>
                    <a:pt x="16" y="8"/>
                  </a:cubicBezTo>
                  <a:cubicBezTo>
                    <a:pt x="9" y="9"/>
                    <a:pt x="3" y="9"/>
                    <a:pt x="0" y="10"/>
                  </a:cubicBezTo>
                  <a:cubicBezTo>
                    <a:pt x="2" y="9"/>
                    <a:pt x="4" y="7"/>
                    <a:pt x="6" y="5"/>
                  </a:cubicBezTo>
                  <a:cubicBezTo>
                    <a:pt x="8" y="3"/>
                    <a:pt x="8" y="2"/>
                    <a:pt x="9" y="0"/>
                  </a:cubicBez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5" name="Freeform 146"/>
            <p:cNvSpPr>
              <a:spLocks/>
            </p:cNvSpPr>
            <p:nvPr/>
          </p:nvSpPr>
          <p:spPr bwMode="auto">
            <a:xfrm>
              <a:off x="2211" y="2623"/>
              <a:ext cx="80" cy="21"/>
            </a:xfrm>
            <a:custGeom>
              <a:avLst/>
              <a:gdLst>
                <a:gd name="T0" fmla="*/ 0 w 34"/>
                <a:gd name="T1" fmla="*/ 65 h 9"/>
                <a:gd name="T2" fmla="*/ 520 w 34"/>
                <a:gd name="T3" fmla="*/ 28 h 9"/>
                <a:gd name="T4" fmla="*/ 1040 w 34"/>
                <a:gd name="T5" fmla="*/ 0 h 9"/>
                <a:gd name="T6" fmla="*/ 859 w 34"/>
                <a:gd name="T7" fmla="*/ 114 h 9"/>
                <a:gd name="T8" fmla="*/ 769 w 34"/>
                <a:gd name="T9" fmla="*/ 266 h 9"/>
                <a:gd name="T10" fmla="*/ 548 w 34"/>
                <a:gd name="T11" fmla="*/ 201 h 9"/>
                <a:gd name="T12" fmla="*/ 184 w 34"/>
                <a:gd name="T13" fmla="*/ 114 h 9"/>
                <a:gd name="T14" fmla="*/ 0 w 34"/>
                <a:gd name="T15" fmla="*/ 65 h 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9"/>
                <a:gd name="T26" fmla="*/ 34 w 34"/>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9">
                  <a:moveTo>
                    <a:pt x="0" y="2"/>
                  </a:moveTo>
                  <a:cubicBezTo>
                    <a:pt x="6" y="2"/>
                    <a:pt x="11" y="2"/>
                    <a:pt x="17" y="1"/>
                  </a:cubicBezTo>
                  <a:cubicBezTo>
                    <a:pt x="25" y="1"/>
                    <a:pt x="31" y="0"/>
                    <a:pt x="34" y="0"/>
                  </a:cubicBezTo>
                  <a:cubicBezTo>
                    <a:pt x="32" y="1"/>
                    <a:pt x="29" y="2"/>
                    <a:pt x="28" y="4"/>
                  </a:cubicBezTo>
                  <a:cubicBezTo>
                    <a:pt x="26" y="6"/>
                    <a:pt x="25" y="8"/>
                    <a:pt x="25" y="9"/>
                  </a:cubicBezTo>
                  <a:cubicBezTo>
                    <a:pt x="18" y="7"/>
                    <a:pt x="18" y="7"/>
                    <a:pt x="18" y="7"/>
                  </a:cubicBezTo>
                  <a:cubicBezTo>
                    <a:pt x="6" y="4"/>
                    <a:pt x="6" y="4"/>
                    <a:pt x="6" y="4"/>
                  </a:cubicBezTo>
                  <a:lnTo>
                    <a:pt x="0" y="2"/>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6" name="Freeform 147"/>
            <p:cNvSpPr>
              <a:spLocks/>
            </p:cNvSpPr>
            <p:nvPr/>
          </p:nvSpPr>
          <p:spPr bwMode="auto">
            <a:xfrm>
              <a:off x="2147" y="2632"/>
              <a:ext cx="106" cy="26"/>
            </a:xfrm>
            <a:custGeom>
              <a:avLst/>
              <a:gdLst>
                <a:gd name="T0" fmla="*/ 1020 w 45"/>
                <a:gd name="T1" fmla="*/ 0 h 11"/>
                <a:gd name="T2" fmla="*/ 1387 w 45"/>
                <a:gd name="T3" fmla="*/ 95 h 11"/>
                <a:gd name="T4" fmla="*/ 405 w 45"/>
                <a:gd name="T5" fmla="*/ 340 h 11"/>
                <a:gd name="T6" fmla="*/ 115 w 45"/>
                <a:gd name="T7" fmla="*/ 319 h 11"/>
                <a:gd name="T8" fmla="*/ 28 w 45"/>
                <a:gd name="T9" fmla="*/ 251 h 11"/>
                <a:gd name="T10" fmla="*/ 1020 w 45"/>
                <a:gd name="T11" fmla="*/ 0 h 11"/>
                <a:gd name="T12" fmla="*/ 0 60000 65536"/>
                <a:gd name="T13" fmla="*/ 0 60000 65536"/>
                <a:gd name="T14" fmla="*/ 0 60000 65536"/>
                <a:gd name="T15" fmla="*/ 0 60000 65536"/>
                <a:gd name="T16" fmla="*/ 0 60000 65536"/>
                <a:gd name="T17" fmla="*/ 0 60000 65536"/>
                <a:gd name="T18" fmla="*/ 0 w 45"/>
                <a:gd name="T19" fmla="*/ 0 h 11"/>
                <a:gd name="T20" fmla="*/ 45 w 4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5" h="11">
                  <a:moveTo>
                    <a:pt x="33" y="0"/>
                  </a:moveTo>
                  <a:cubicBezTo>
                    <a:pt x="45" y="3"/>
                    <a:pt x="45" y="3"/>
                    <a:pt x="45" y="3"/>
                  </a:cubicBezTo>
                  <a:cubicBezTo>
                    <a:pt x="13" y="11"/>
                    <a:pt x="13" y="11"/>
                    <a:pt x="13" y="11"/>
                  </a:cubicBezTo>
                  <a:cubicBezTo>
                    <a:pt x="13" y="11"/>
                    <a:pt x="6" y="11"/>
                    <a:pt x="4" y="10"/>
                  </a:cubicBezTo>
                  <a:cubicBezTo>
                    <a:pt x="0" y="9"/>
                    <a:pt x="1" y="8"/>
                    <a:pt x="1" y="8"/>
                  </a:cubicBezTo>
                  <a:lnTo>
                    <a:pt x="33"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7" name="Freeform 148"/>
            <p:cNvSpPr>
              <a:spLocks/>
            </p:cNvSpPr>
            <p:nvPr/>
          </p:nvSpPr>
          <p:spPr bwMode="auto">
            <a:xfrm>
              <a:off x="2180" y="2670"/>
              <a:ext cx="111" cy="31"/>
            </a:xfrm>
            <a:custGeom>
              <a:avLst/>
              <a:gdLst>
                <a:gd name="T0" fmla="*/ 35 w 111"/>
                <a:gd name="T1" fmla="*/ 0 h 31"/>
                <a:gd name="T2" fmla="*/ 111 w 111"/>
                <a:gd name="T3" fmla="*/ 24 h 31"/>
                <a:gd name="T4" fmla="*/ 76 w 111"/>
                <a:gd name="T5" fmla="*/ 31 h 31"/>
                <a:gd name="T6" fmla="*/ 0 w 111"/>
                <a:gd name="T7" fmla="*/ 10 h 31"/>
                <a:gd name="T8" fmla="*/ 35 w 111"/>
                <a:gd name="T9" fmla="*/ 0 h 31"/>
                <a:gd name="T10" fmla="*/ 0 60000 65536"/>
                <a:gd name="T11" fmla="*/ 0 60000 65536"/>
                <a:gd name="T12" fmla="*/ 0 60000 65536"/>
                <a:gd name="T13" fmla="*/ 0 60000 65536"/>
                <a:gd name="T14" fmla="*/ 0 60000 65536"/>
                <a:gd name="T15" fmla="*/ 0 w 111"/>
                <a:gd name="T16" fmla="*/ 0 h 31"/>
                <a:gd name="T17" fmla="*/ 111 w 111"/>
                <a:gd name="T18" fmla="*/ 31 h 31"/>
              </a:gdLst>
              <a:ahLst/>
              <a:cxnLst>
                <a:cxn ang="T10">
                  <a:pos x="T0" y="T1"/>
                </a:cxn>
                <a:cxn ang="T11">
                  <a:pos x="T2" y="T3"/>
                </a:cxn>
                <a:cxn ang="T12">
                  <a:pos x="T4" y="T5"/>
                </a:cxn>
                <a:cxn ang="T13">
                  <a:pos x="T6" y="T7"/>
                </a:cxn>
                <a:cxn ang="T14">
                  <a:pos x="T8" y="T9"/>
                </a:cxn>
              </a:cxnLst>
              <a:rect l="T15" t="T16" r="T17" b="T18"/>
              <a:pathLst>
                <a:path w="111" h="31">
                  <a:moveTo>
                    <a:pt x="35" y="0"/>
                  </a:moveTo>
                  <a:lnTo>
                    <a:pt x="111" y="24"/>
                  </a:lnTo>
                  <a:lnTo>
                    <a:pt x="76" y="31"/>
                  </a:lnTo>
                  <a:lnTo>
                    <a:pt x="0" y="10"/>
                  </a:lnTo>
                  <a:lnTo>
                    <a:pt x="35" y="0"/>
                  </a:lnTo>
                  <a:close/>
                </a:path>
              </a:pathLst>
            </a:custGeom>
            <a:solidFill>
              <a:srgbClr val="363B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04" name="Cloud Callout 3"/>
          <p:cNvSpPr/>
          <p:nvPr/>
        </p:nvSpPr>
        <p:spPr bwMode="auto">
          <a:xfrm>
            <a:off x="2419990" y="1874699"/>
            <a:ext cx="1533186" cy="908294"/>
          </a:xfrm>
          <a:prstGeom prst="cloudCallout">
            <a:avLst>
              <a:gd name="adj1" fmla="val -10488"/>
              <a:gd name="adj2" fmla="val 23343"/>
            </a:avLst>
          </a:prstGeom>
          <a:gradFill>
            <a:gsLst>
              <a:gs pos="0">
                <a:schemeClr val="accent1">
                  <a:lumMod val="60000"/>
                  <a:lumOff val="40000"/>
                </a:schemeClr>
              </a:gs>
              <a:gs pos="50000">
                <a:schemeClr val="tx2">
                  <a:lumMod val="60000"/>
                  <a:lumOff val="40000"/>
                </a:schemeClr>
              </a:gs>
              <a:gs pos="50000">
                <a:schemeClr val="accent5">
                  <a:lumMod val="75000"/>
                </a:schemeClr>
              </a:gs>
              <a:gs pos="100000">
                <a:schemeClr val="bg1">
                  <a:lumMod val="60000"/>
                  <a:lumOff val="4000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Intranet</a:t>
            </a:r>
          </a:p>
        </p:txBody>
      </p:sp>
      <p:pic>
        <p:nvPicPr>
          <p:cNvPr id="205"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2206" y="1404091"/>
            <a:ext cx="512179" cy="385763"/>
          </a:xfrm>
          <a:prstGeom prst="rect">
            <a:avLst/>
          </a:prstGeom>
          <a:noFill/>
          <a:ln w="9525">
            <a:noFill/>
            <a:miter lim="800000"/>
            <a:headEnd/>
            <a:tailEnd/>
          </a:ln>
        </p:spPr>
      </p:pic>
      <p:pic>
        <p:nvPicPr>
          <p:cNvPr id="207"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86583" y="1404090"/>
            <a:ext cx="512179" cy="385763"/>
          </a:xfrm>
          <a:prstGeom prst="rect">
            <a:avLst/>
          </a:prstGeom>
          <a:noFill/>
          <a:ln w="9525">
            <a:noFill/>
            <a:miter lim="800000"/>
            <a:headEnd/>
            <a:tailEnd/>
          </a:ln>
        </p:spPr>
      </p:pic>
      <p:pic>
        <p:nvPicPr>
          <p:cNvPr id="208" name="Picture 32" descr="Us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95541" y="1588728"/>
            <a:ext cx="512179" cy="385763"/>
          </a:xfrm>
          <a:prstGeom prst="rect">
            <a:avLst/>
          </a:prstGeom>
          <a:noFill/>
          <a:ln w="9525">
            <a:noFill/>
            <a:miter lim="800000"/>
            <a:headEnd/>
            <a:tailEnd/>
          </a:ln>
        </p:spPr>
      </p:pic>
      <p:cxnSp>
        <p:nvCxnSpPr>
          <p:cNvPr id="9" name="弧形接點 8"/>
          <p:cNvCxnSpPr>
            <a:stCxn id="204" idx="2"/>
          </p:cNvCxnSpPr>
          <p:nvPr/>
        </p:nvCxnSpPr>
        <p:spPr bwMode="auto">
          <a:xfrm flipV="1">
            <a:off x="3951898" y="1621852"/>
            <a:ext cx="2854223" cy="706994"/>
          </a:xfrm>
          <a:prstGeom prst="curvedConnector3">
            <a:avLst>
              <a:gd name="adj1" fmla="val 50000"/>
            </a:avLst>
          </a:prstGeom>
          <a:noFill/>
          <a:ln w="25400" algn="ctr">
            <a:solidFill>
              <a:schemeClr val="accent4">
                <a:lumMod val="75000"/>
              </a:schemeClr>
            </a:solidFill>
            <a:prstDash val="sysDash"/>
            <a:round/>
            <a:headEnd/>
            <a:tailEnd type="arrow"/>
          </a:ln>
        </p:spPr>
      </p:cxnSp>
    </p:spTree>
    <p:extLst>
      <p:ext uri="{BB962C8B-B14F-4D97-AF65-F5344CB8AC3E}">
        <p14:creationId xmlns:p14="http://schemas.microsoft.com/office/powerpoint/2010/main" val="115029204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49"/>
                                        </p:tgtEl>
                                        <p:attrNameLst>
                                          <p:attrName>style.visibility</p:attrName>
                                        </p:attrNameLst>
                                      </p:cBhvr>
                                      <p:to>
                                        <p:strVal val="visible"/>
                                      </p:to>
                                    </p:set>
                                    <p:animEffect transition="in" filter="fade">
                                      <p:cBhvr>
                                        <p:cTn id="11" dur="1000"/>
                                        <p:tgtEl>
                                          <p:spTgt spid="149"/>
                                        </p:tgtEl>
                                      </p:cBhvr>
                                    </p:animEffect>
                                    <p:anim calcmode="lin" valueType="num">
                                      <p:cBhvr>
                                        <p:cTn id="12" dur="1000" fill="hold"/>
                                        <p:tgtEl>
                                          <p:spTgt spid="149"/>
                                        </p:tgtEl>
                                        <p:attrNameLst>
                                          <p:attrName>ppt_x</p:attrName>
                                        </p:attrNameLst>
                                      </p:cBhvr>
                                      <p:tavLst>
                                        <p:tav tm="0">
                                          <p:val>
                                            <p:strVal val="#ppt_x"/>
                                          </p:val>
                                        </p:tav>
                                        <p:tav tm="100000">
                                          <p:val>
                                            <p:strVal val="#ppt_x"/>
                                          </p:val>
                                        </p:tav>
                                      </p:tavLst>
                                    </p:anim>
                                    <p:anim calcmode="lin" valueType="num">
                                      <p:cBhvr>
                                        <p:cTn id="13" dur="1000" fill="hold"/>
                                        <p:tgtEl>
                                          <p:spTgt spid="14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2"/>
                                        </p:tgtEl>
                                        <p:attrNameLst>
                                          <p:attrName>style.visibility</p:attrName>
                                        </p:attrNameLst>
                                      </p:cBhvr>
                                      <p:to>
                                        <p:strVal val="visible"/>
                                      </p:to>
                                    </p:set>
                                    <p:animEffect transition="in" filter="fade">
                                      <p:cBhvr>
                                        <p:cTn id="16" dur="1000"/>
                                        <p:tgtEl>
                                          <p:spTgt spid="132"/>
                                        </p:tgtEl>
                                      </p:cBhvr>
                                    </p:animEffect>
                                    <p:anim calcmode="lin" valueType="num">
                                      <p:cBhvr>
                                        <p:cTn id="17" dur="1000" fill="hold"/>
                                        <p:tgtEl>
                                          <p:spTgt spid="132"/>
                                        </p:tgtEl>
                                        <p:attrNameLst>
                                          <p:attrName>ppt_x</p:attrName>
                                        </p:attrNameLst>
                                      </p:cBhvr>
                                      <p:tavLst>
                                        <p:tav tm="0">
                                          <p:val>
                                            <p:strVal val="#ppt_x"/>
                                          </p:val>
                                        </p:tav>
                                        <p:tav tm="100000">
                                          <p:val>
                                            <p:strVal val="#ppt_x"/>
                                          </p:val>
                                        </p:tav>
                                      </p:tavLst>
                                    </p:anim>
                                    <p:anim calcmode="lin" valueType="num">
                                      <p:cBhvr>
                                        <p:cTn id="18"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1"/>
                                        </p:tgtEl>
                                        <p:attrNameLst>
                                          <p:attrName>style.visibility</p:attrName>
                                        </p:attrNameLst>
                                      </p:cBhvr>
                                      <p:to>
                                        <p:strVal val="visible"/>
                                      </p:to>
                                    </p:set>
                                    <p:animEffect transition="in" filter="fade">
                                      <p:cBhvr>
                                        <p:cTn id="23" dur="500"/>
                                        <p:tgtEl>
                                          <p:spTgt spid="171"/>
                                        </p:tgtEl>
                                      </p:cBhvr>
                                    </p:animEffect>
                                  </p:childTnLst>
                                </p:cTn>
                              </p:par>
                              <p:par>
                                <p:cTn id="24" presetID="42" presetClass="entr" presetSubtype="0" fill="hold" nodeType="withEffect">
                                  <p:stCondLst>
                                    <p:cond delay="0"/>
                                  </p:stCondLst>
                                  <p:childTnLst>
                                    <p:set>
                                      <p:cBhvr>
                                        <p:cTn id="25" dur="1" fill="hold">
                                          <p:stCondLst>
                                            <p:cond delay="0"/>
                                          </p:stCondLst>
                                        </p:cTn>
                                        <p:tgtEl>
                                          <p:spTgt spid="203"/>
                                        </p:tgtEl>
                                        <p:attrNameLst>
                                          <p:attrName>style.visibility</p:attrName>
                                        </p:attrNameLst>
                                      </p:cBhvr>
                                      <p:to>
                                        <p:strVal val="visible"/>
                                      </p:to>
                                    </p:set>
                                    <p:animEffect transition="in" filter="fade">
                                      <p:cBhvr>
                                        <p:cTn id="26" dur="1000"/>
                                        <p:tgtEl>
                                          <p:spTgt spid="203"/>
                                        </p:tgtEl>
                                      </p:cBhvr>
                                    </p:animEffect>
                                    <p:anim calcmode="lin" valueType="num">
                                      <p:cBhvr>
                                        <p:cTn id="27" dur="1000" fill="hold"/>
                                        <p:tgtEl>
                                          <p:spTgt spid="203"/>
                                        </p:tgtEl>
                                        <p:attrNameLst>
                                          <p:attrName>ppt_x</p:attrName>
                                        </p:attrNameLst>
                                      </p:cBhvr>
                                      <p:tavLst>
                                        <p:tav tm="0">
                                          <p:val>
                                            <p:strVal val="#ppt_x"/>
                                          </p:val>
                                        </p:tav>
                                        <p:tav tm="100000">
                                          <p:val>
                                            <p:strVal val="#ppt_x"/>
                                          </p:val>
                                        </p:tav>
                                      </p:tavLst>
                                    </p:anim>
                                    <p:anim calcmode="lin" valueType="num">
                                      <p:cBhvr>
                                        <p:cTn id="28" dur="1000" fill="hold"/>
                                        <p:tgtEl>
                                          <p:spTgt spid="20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3" grpId="0" animBg="1"/>
      <p:bldP spid="17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0.1"/>
</p:tagLst>
</file>

<file path=ppt/theme/theme1.xml><?xml version="1.0" encoding="utf-8"?>
<a:theme xmlns:a="http://schemas.openxmlformats.org/drawingml/2006/main" name="Citrix Corporate Template 2015">
  <a:themeElements>
    <a:clrScheme name="Citrix">
      <a:dk1>
        <a:srgbClr val="000000"/>
      </a:dk1>
      <a:lt1>
        <a:srgbClr val="FFFFFF"/>
      </a:lt1>
      <a:dk2>
        <a:srgbClr val="6B359D"/>
      </a:dk2>
      <a:lt2>
        <a:srgbClr val="414141"/>
      </a:lt2>
      <a:accent1>
        <a:srgbClr val="00A1E0"/>
      </a:accent1>
      <a:accent2>
        <a:srgbClr val="B5BE00"/>
      </a:accent2>
      <a:accent3>
        <a:srgbClr val="D65F00"/>
      </a:accent3>
      <a:accent4>
        <a:srgbClr val="E1261C"/>
      </a:accent4>
      <a:accent5>
        <a:srgbClr val="326195"/>
      </a:accent5>
      <a:accent6>
        <a:srgbClr val="497629"/>
      </a:accent6>
      <a:hlink>
        <a:srgbClr val="00A1E0"/>
      </a:hlink>
      <a:folHlink>
        <a:srgbClr val="6B359D"/>
      </a:folHlink>
    </a:clrScheme>
    <a:fontScheme name="Summit Synerg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22225" cap="flat" cmpd="sng" algn="ctr">
          <a:noFill/>
          <a:prstDash val="solid"/>
          <a:round/>
          <a:headEnd type="none" w="med" len="med"/>
          <a:tailEnd type="none" w="med" len="med"/>
        </a:ln>
        <a:effectLst/>
      </a:spPr>
      <a:bodyPr rot="0" spcFirstLastPara="0" vertOverflow="overflow" horzOverflow="overflow" vert="horz" wrap="square" lIns="138239" tIns="69119" rIns="138239" bIns="69119" numCol="1" spcCol="0" rtlCol="0" fromWordArt="0" anchor="ctr" anchorCtr="0" forceAA="0" compatLnSpc="1">
        <a:prstTxWarp prst="textNoShape">
          <a:avLst/>
        </a:prstTxWarp>
        <a:noAutofit/>
      </a:bodyPr>
      <a:lstStyle>
        <a:defPPr algn="ctr" defTabSz="1461590" fontAlgn="base">
          <a:spcBef>
            <a:spcPct val="0"/>
          </a:spcBef>
          <a:spcAft>
            <a:spcPct val="0"/>
          </a:spcAft>
          <a:defRPr sz="2000" dirty="0" smtClean="0">
            <a:solidFill>
              <a:schemeClr val="bg1"/>
            </a:solidFill>
            <a:latin typeface="Arial" charset="0"/>
            <a:cs typeface="Arial" charset="0"/>
          </a:defRPr>
        </a:defPPr>
      </a:lstStyle>
    </a:spDef>
    <a:lnDef>
      <a:spPr bwMode="auto">
        <a:noFill/>
        <a:ln w="19050" cap="flat" cmpd="sng" algn="ctr">
          <a:solidFill>
            <a:schemeClr val="bg2"/>
          </a:solidFill>
          <a:prstDash val="solid"/>
          <a:round/>
          <a:headEnd type="none" w="med" len="med"/>
          <a:tailEnd type="none" w="med" len="med"/>
        </a:ln>
        <a:effectLst/>
      </a:spPr>
      <a:bodyPr/>
      <a:lstStyle/>
    </a:lnDef>
    <a:txDef>
      <a:spPr>
        <a:noFill/>
      </a:spPr>
      <a:bodyPr wrap="square" rtlCol="0">
        <a:spAutoFit/>
      </a:bodyPr>
      <a:lstStyle>
        <a:defPPr>
          <a:defRPr sz="2400" dirty="0" err="1" smtClean="0">
            <a:solidFill>
              <a:schemeClr val="bg2"/>
            </a:solidFill>
          </a:defRPr>
        </a:defPPr>
      </a:lstStyle>
    </a:txDef>
  </a:objectDefaults>
  <a:extraClrSchemeLst/>
  <a:extLst>
    <a:ext uri="{05A4C25C-085E-4340-85A3-A5531E510DB2}">
      <thm15:themeFamily xmlns:thm15="http://schemas.microsoft.com/office/thememl/2012/main" name="Citrix Corporate Template 2015" id="{7B539277-23B4-4563-9DA0-9A1F7E839FD0}" vid="{E6639438-3707-4C8E-9D3A-57A4D1A54C3D}"/>
    </a:ext>
  </a:extLst>
</a:theme>
</file>

<file path=ppt/theme/theme2.xml><?xml version="1.0" encoding="utf-8"?>
<a:theme xmlns:a="http://schemas.openxmlformats.org/drawingml/2006/main" name="Office Theme">
  <a:themeElements>
    <a:clrScheme name="Summit Synergy">
      <a:dk1>
        <a:srgbClr val="FFFFFF"/>
      </a:dk1>
      <a:lt1>
        <a:srgbClr val="706F5C"/>
      </a:lt1>
      <a:dk2>
        <a:srgbClr val="D6D5CC"/>
      </a:dk2>
      <a:lt2>
        <a:srgbClr val="4D4F53"/>
      </a:lt2>
      <a:accent1>
        <a:srgbClr val="0079BD"/>
      </a:accent1>
      <a:accent2>
        <a:srgbClr val="70963E"/>
      </a:accent2>
      <a:accent3>
        <a:srgbClr val="844CB0"/>
      </a:accent3>
      <a:accent4>
        <a:srgbClr val="FFA200"/>
      </a:accent4>
      <a:accent5>
        <a:srgbClr val="A90050"/>
      </a:accent5>
      <a:accent6>
        <a:srgbClr val="AB9C33"/>
      </a:accent6>
      <a:hlink>
        <a:srgbClr val="0079BD"/>
      </a:hlink>
      <a:folHlink>
        <a:srgbClr val="844CB0"/>
      </a:folHlink>
    </a:clrScheme>
    <a:fontScheme name="Summit Synerg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ummit Synergy">
      <a:dk1>
        <a:srgbClr val="FFFFFF"/>
      </a:dk1>
      <a:lt1>
        <a:srgbClr val="706F5C"/>
      </a:lt1>
      <a:dk2>
        <a:srgbClr val="D6D5CC"/>
      </a:dk2>
      <a:lt2>
        <a:srgbClr val="4D4F53"/>
      </a:lt2>
      <a:accent1>
        <a:srgbClr val="0079BD"/>
      </a:accent1>
      <a:accent2>
        <a:srgbClr val="70963E"/>
      </a:accent2>
      <a:accent3>
        <a:srgbClr val="844CB0"/>
      </a:accent3>
      <a:accent4>
        <a:srgbClr val="FFA200"/>
      </a:accent4>
      <a:accent5>
        <a:srgbClr val="A90050"/>
      </a:accent5>
      <a:accent6>
        <a:srgbClr val="AB9C33"/>
      </a:accent6>
      <a:hlink>
        <a:srgbClr val="0079BD"/>
      </a:hlink>
      <a:folHlink>
        <a:srgbClr val="844CB0"/>
      </a:folHlink>
    </a:clrScheme>
    <a:fontScheme name="Summit Synerg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Citrix Corporate 2015</Template>
  <TotalTime>0</TotalTime>
  <Words>4795</Words>
  <Application>Microsoft Office PowerPoint</Application>
  <PresentationFormat>自定义</PresentationFormat>
  <Paragraphs>1108</Paragraphs>
  <Slides>66</Slides>
  <Notes>37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66</vt:i4>
      </vt:variant>
    </vt:vector>
  </HeadingPairs>
  <TitlesOfParts>
    <vt:vector size="81" baseType="lpstr">
      <vt:lpstr>Arial Hebrew Scholar</vt:lpstr>
      <vt:lpstr>Citrix Sans</vt:lpstr>
      <vt:lpstr>Heiti SC Light</vt:lpstr>
      <vt:lpstr>Helvetica Neue Light</vt:lpstr>
      <vt:lpstr>Helvetica Neue Thin</vt:lpstr>
      <vt:lpstr>Lucida Grande</vt:lpstr>
      <vt:lpstr>News Gothic MT</vt:lpstr>
      <vt:lpstr>黑体</vt:lpstr>
      <vt:lpstr>Microsoft YaHei</vt:lpstr>
      <vt:lpstr>Arial</vt:lpstr>
      <vt:lpstr>Arial Black</vt:lpstr>
      <vt:lpstr>Calibri</vt:lpstr>
      <vt:lpstr>Segoe UI Black</vt:lpstr>
      <vt:lpstr>Wingdings</vt:lpstr>
      <vt:lpstr>Citrix Corporate Template 2015</vt:lpstr>
      <vt:lpstr>PowerPoint 演示文稿</vt:lpstr>
      <vt:lpstr>议程</vt:lpstr>
      <vt:lpstr>PowerPoint 演示文稿</vt:lpstr>
      <vt:lpstr>PowerPoint 演示文稿</vt:lpstr>
      <vt:lpstr>Winning Over Remote Access Users with One URL</vt:lpstr>
      <vt:lpstr>MobileStreamTM</vt:lpstr>
      <vt:lpstr>NetScaler Editions – What’s Included</vt:lpstr>
      <vt:lpstr>传统数据中心架构</vt:lpstr>
      <vt:lpstr>传统数据中心架构</vt:lpstr>
      <vt:lpstr>传统双数据中心架构</vt:lpstr>
      <vt:lpstr>应用交付控制器(ADC)</vt:lpstr>
      <vt:lpstr>OSI Networking Model</vt:lpstr>
      <vt:lpstr>SDN vs NFV</vt:lpstr>
      <vt:lpstr>NetScaler品牌定位</vt:lpstr>
      <vt:lpstr>NetScaler品牌定位</vt:lpstr>
      <vt:lpstr>PowerPoint 演示文稿</vt:lpstr>
      <vt:lpstr>NetScaler 连续9次位于年度ADC领导象限</vt:lpstr>
      <vt:lpstr>Citrix NetScaler – Gartner 2015</vt:lpstr>
      <vt:lpstr>NetScaler 荣获各方👍</vt:lpstr>
      <vt:lpstr>増长最快的ADC</vt:lpstr>
      <vt:lpstr>应用架构正转变到云及SDN</vt:lpstr>
      <vt:lpstr>趋势</vt:lpstr>
      <vt:lpstr>PowerPoint 演示文稿</vt:lpstr>
      <vt:lpstr>软件定义网络</vt:lpstr>
      <vt:lpstr>PowerPoint 演示文稿</vt:lpstr>
      <vt:lpstr>PowerPoint 演示文稿</vt:lpstr>
      <vt:lpstr>PowerPoint 演示文稿</vt:lpstr>
      <vt:lpstr>PowerPoint 演示文稿</vt:lpstr>
      <vt:lpstr>PowerPoint 演示文稿</vt:lpstr>
      <vt:lpstr>PowerPoint 演示文稿</vt:lpstr>
      <vt:lpstr>应用架构的改变</vt:lpstr>
      <vt:lpstr>NetScaler CPX</vt:lpstr>
      <vt:lpstr>加速应用开发到上线</vt:lpstr>
      <vt:lpstr>NetScaler 最创新的ADC产品</vt:lpstr>
      <vt:lpstr>NetScaler是什么?</vt:lpstr>
      <vt:lpstr>PowerPoint 演示文稿</vt:lpstr>
      <vt:lpstr>NetScaler 提升使用者满意</vt:lpstr>
      <vt:lpstr>NetScaler 提高安全与法规满足</vt:lpstr>
      <vt:lpstr>NetScaler 提升快应用快速部署</vt:lpstr>
      <vt:lpstr>NetScaler 是下一代应用交付平台</vt:lpstr>
      <vt:lpstr>NetScaler 是 VPN </vt:lpstr>
      <vt:lpstr>NetScaler – XA/XD/XM必要组件</vt:lpstr>
      <vt:lpstr>NetScaler是一个安全产品</vt:lpstr>
      <vt:lpstr>NetScaler是 TriScale (网络三省)</vt:lpstr>
      <vt:lpstr>最理想的销售机会与案例</vt:lpstr>
      <vt:lpstr>对公众的Web应用环境</vt:lpstr>
      <vt:lpstr>某国内著名电商 </vt:lpstr>
      <vt:lpstr>用户登录及促销活动系统</vt:lpstr>
      <vt:lpstr>思杰价値</vt:lpstr>
      <vt:lpstr>用戸效益</vt:lpstr>
      <vt:lpstr>金融行业</vt:lpstr>
      <vt:lpstr>PowerPoint 演示文稿</vt:lpstr>
      <vt:lpstr>融合Web安全的环境</vt:lpstr>
      <vt:lpstr>案例分析</vt:lpstr>
      <vt:lpstr>有负载均衡的客户</vt:lpstr>
      <vt:lpstr>案例分析</vt:lpstr>
      <vt:lpstr>SDX资源池</vt:lpstr>
      <vt:lpstr>客戸选購</vt:lpstr>
      <vt:lpstr>XA/XD/XM的客户</vt:lpstr>
      <vt:lpstr>PowerPoint 演示文稿</vt:lpstr>
      <vt:lpstr>BJ-HK多数据中心部署 实现就近性访问和容灾</vt:lpstr>
      <vt:lpstr>实现数据中心就近访问</vt:lpstr>
      <vt:lpstr>实现数据中心灾备</vt:lpstr>
      <vt:lpstr>NetScaler平台</vt:lpstr>
      <vt:lpstr>反馈</vt:lpstr>
      <vt:lpstr>PowerPoint 演示文稿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Contact brand@citrix.com for information.</dc:description>
  <cp:lastModifiedBy/>
  <cp:revision>1</cp:revision>
  <dcterms:created xsi:type="dcterms:W3CDTF">2016-01-18T06:25:38Z</dcterms:created>
  <dcterms:modified xsi:type="dcterms:W3CDTF">2016-03-14T03:09:31Z</dcterms:modified>
  <cp:category/>
</cp:coreProperties>
</file>